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66" r:id="rId2"/>
    <p:sldId id="269" r:id="rId3"/>
    <p:sldId id="270" r:id="rId4"/>
    <p:sldId id="277" r:id="rId5"/>
    <p:sldId id="301" r:id="rId6"/>
    <p:sldId id="305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279" r:id="rId16"/>
    <p:sldId id="317" r:id="rId17"/>
    <p:sldId id="268" r:id="rId18"/>
    <p:sldId id="362" r:id="rId19"/>
    <p:sldId id="282" r:id="rId20"/>
    <p:sldId id="272" r:id="rId21"/>
    <p:sldId id="289" r:id="rId22"/>
    <p:sldId id="275" r:id="rId23"/>
    <p:sldId id="316" r:id="rId24"/>
    <p:sldId id="287" r:id="rId25"/>
    <p:sldId id="273" r:id="rId26"/>
    <p:sldId id="290" r:id="rId27"/>
    <p:sldId id="293" r:id="rId28"/>
    <p:sldId id="325" r:id="rId29"/>
    <p:sldId id="351" r:id="rId30"/>
    <p:sldId id="352" r:id="rId31"/>
    <p:sldId id="354" r:id="rId32"/>
    <p:sldId id="413" r:id="rId33"/>
    <p:sldId id="355" r:id="rId34"/>
    <p:sldId id="357" r:id="rId35"/>
    <p:sldId id="361" r:id="rId36"/>
    <p:sldId id="358" r:id="rId37"/>
    <p:sldId id="456" r:id="rId38"/>
    <p:sldId id="360" r:id="rId39"/>
    <p:sldId id="457" r:id="rId40"/>
    <p:sldId id="331" r:id="rId41"/>
    <p:sldId id="364" r:id="rId42"/>
    <p:sldId id="368" r:id="rId43"/>
    <p:sldId id="369" r:id="rId44"/>
    <p:sldId id="370" r:id="rId45"/>
    <p:sldId id="371" r:id="rId46"/>
    <p:sldId id="373" r:id="rId47"/>
    <p:sldId id="374" r:id="rId48"/>
    <p:sldId id="376" r:id="rId49"/>
    <p:sldId id="415" r:id="rId50"/>
    <p:sldId id="414" r:id="rId51"/>
    <p:sldId id="377" r:id="rId52"/>
    <p:sldId id="416" r:id="rId5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5" autoAdjust="0"/>
    <p:restoredTop sz="9469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8CF55-4E27-4C25-A288-817D1E05B648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10D8B-C0A9-4EFD-8A05-5E8C3652CFB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10D8B-C0A9-4EFD-8A05-5E8C3652CFBC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10D8B-C0A9-4EFD-8A05-5E8C3652CFBC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9261-E317-4BC8-928F-47519920BFEE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7956-26C4-4236-BAC7-85469D839C9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25144"/>
            <a:ext cx="8136904" cy="11521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FF0000"/>
                </a:solidFill>
              </a:rPr>
              <a:t>ANTIHYPERTENSIVE DRUGS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20880" y="6325345"/>
            <a:ext cx="2423120" cy="532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dirty="0"/>
              <a:t>Ebru Arioglu </a:t>
            </a:r>
            <a:r>
              <a:rPr lang="tr-TR" sz="1800" dirty="0" err="1"/>
              <a:t>Inan</a:t>
            </a:r>
            <a:r>
              <a:rPr lang="tr-TR" sz="1800" dirty="0"/>
              <a:t>, </a:t>
            </a:r>
            <a:r>
              <a:rPr lang="tr-TR" sz="1800" dirty="0" err="1"/>
              <a:t>PhD</a:t>
            </a:r>
            <a:endParaRPr lang="tr-TR" sz="1800" dirty="0"/>
          </a:p>
        </p:txBody>
      </p:sp>
      <p:sp>
        <p:nvSpPr>
          <p:cNvPr id="3074" name="AutoShape 2" descr="hypertension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7938" name="AutoShape 2" descr="hypertension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err="1">
                <a:solidFill>
                  <a:srgbClr val="00B050"/>
                </a:solidFill>
              </a:rPr>
              <a:t>Stroke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volume</a:t>
            </a:r>
            <a:r>
              <a:rPr lang="tr-TR" dirty="0">
                <a:solidFill>
                  <a:srgbClr val="00B050"/>
                </a:solidFill>
              </a:rPr>
              <a:t> (SV):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volume</a:t>
            </a:r>
            <a:r>
              <a:rPr lang="tr-TR" dirty="0"/>
              <a:t> </a:t>
            </a:r>
            <a:r>
              <a:rPr lang="tr-TR" dirty="0" err="1"/>
              <a:t>ejected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ventricles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systole</a:t>
            </a:r>
            <a:endParaRPr lang="tr-TR" dirty="0"/>
          </a:p>
          <a:p>
            <a:pPr>
              <a:buNone/>
            </a:pPr>
            <a:r>
              <a:rPr lang="tr-TR" dirty="0" err="1">
                <a:solidFill>
                  <a:srgbClr val="00B050"/>
                </a:solidFill>
              </a:rPr>
              <a:t>End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diastolic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volume</a:t>
            </a:r>
            <a:r>
              <a:rPr lang="tr-TR" dirty="0">
                <a:solidFill>
                  <a:srgbClr val="00B050"/>
                </a:solidFill>
              </a:rPr>
              <a:t> (EDV): </a:t>
            </a:r>
            <a:r>
              <a:rPr lang="tr-TR" dirty="0" err="1"/>
              <a:t>Ventricular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volume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diastole</a:t>
            </a:r>
            <a:endParaRPr lang="tr-TR" dirty="0"/>
          </a:p>
          <a:p>
            <a:pPr>
              <a:buNone/>
            </a:pPr>
            <a:r>
              <a:rPr lang="tr-TR" dirty="0" err="1">
                <a:solidFill>
                  <a:srgbClr val="00B050"/>
                </a:solidFill>
              </a:rPr>
              <a:t>End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systolic</a:t>
            </a:r>
            <a:r>
              <a:rPr lang="tr-TR" dirty="0">
                <a:solidFill>
                  <a:srgbClr val="00B050"/>
                </a:solidFill>
              </a:rPr>
              <a:t> </a:t>
            </a:r>
            <a:r>
              <a:rPr lang="tr-TR" dirty="0" err="1">
                <a:solidFill>
                  <a:srgbClr val="00B050"/>
                </a:solidFill>
              </a:rPr>
              <a:t>volume</a:t>
            </a:r>
            <a:r>
              <a:rPr lang="tr-TR" dirty="0">
                <a:solidFill>
                  <a:srgbClr val="00B050"/>
                </a:solidFill>
              </a:rPr>
              <a:t> (ESV):</a:t>
            </a:r>
            <a:r>
              <a:rPr lang="tr-TR" dirty="0"/>
              <a:t> </a:t>
            </a:r>
            <a:r>
              <a:rPr lang="tr-TR" dirty="0" err="1"/>
              <a:t>Ventricular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volume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ejection</a:t>
            </a:r>
            <a:r>
              <a:rPr lang="tr-TR" dirty="0"/>
              <a:t>  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000364" y="4357694"/>
            <a:ext cx="321471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SV= EDV-ESV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714744" y="5786454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(70=135-65ml)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u="sng" dirty="0" err="1">
                <a:latin typeface="Calibri" pitchFamily="34" charset="0"/>
                <a:cs typeface="Calibri" pitchFamily="34" charset="0"/>
              </a:rPr>
              <a:t>Cardiac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Output</a:t>
            </a:r>
            <a:r>
              <a:rPr lang="tr-TR" dirty="0">
                <a:latin typeface="Calibri" pitchFamily="34" charset="0"/>
                <a:cs typeface="Calibri" pitchFamily="34" charset="0"/>
              </a:rPr>
              <a:t>: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Blood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volume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pumped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from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ventricles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per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minute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(L/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min</a:t>
            </a:r>
            <a:r>
              <a:rPr lang="tr-TR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                  CO=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HRxSV</a:t>
            </a:r>
            <a:endParaRPr lang="tr-TR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CO=72x0.07=5 L/</a:t>
            </a:r>
            <a:r>
              <a:rPr lang="tr-TR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min</a:t>
            </a:r>
            <a:endParaRPr lang="tr-TR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u="sng" dirty="0">
                <a:latin typeface="Calibri" pitchFamily="34" charset="0"/>
                <a:cs typeface="Calibri" pitchFamily="34" charset="0"/>
              </a:rPr>
              <a:t>The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factors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which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affect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stroke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volume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; </a:t>
            </a: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1.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Change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in EDV (</a:t>
            </a:r>
            <a:r>
              <a:rPr lang="tr-TR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preload</a:t>
            </a:r>
            <a:r>
              <a:rPr lang="tr-TR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2.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Changes</a:t>
            </a:r>
            <a:r>
              <a:rPr lang="tr-TR" dirty="0">
                <a:latin typeface="Calibri" pitchFamily="34" charset="0"/>
                <a:cs typeface="Calibri" pitchFamily="34" charset="0"/>
              </a:rPr>
              <a:t> in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stimuli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which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come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from</a:t>
            </a:r>
            <a:r>
              <a:rPr lang="tr-TR" dirty="0">
                <a:latin typeface="Calibri" pitchFamily="34" charset="0"/>
                <a:cs typeface="Calibri" pitchFamily="34" charset="0"/>
              </a:rPr>
              <a:t> CNS</a:t>
            </a: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3. </a:t>
            </a:r>
            <a:r>
              <a:rPr lang="tr-TR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afterload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(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resistance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that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heart</a:t>
            </a:r>
            <a:r>
              <a:rPr lang="tr-TR" dirty="0">
                <a:latin typeface="Calibri" pitchFamily="34" charset="0"/>
                <a:cs typeface="Calibri" pitchFamily="34" charset="0"/>
              </a:rPr>
              <a:t> has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overcome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pump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blood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tr-TR" dirty="0">
                <a:latin typeface="Calibri" pitchFamily="34" charset="0"/>
                <a:cs typeface="Calibri" pitchFamily="34" charset="0"/>
              </a:rPr>
              <a:t> aorta)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396536" cy="4525963"/>
          </a:xfrm>
        </p:spPr>
        <p:txBody>
          <a:bodyPr/>
          <a:lstStyle/>
          <a:p>
            <a:pPr>
              <a:buNone/>
            </a:pPr>
            <a:r>
              <a:rPr lang="tr-TR" u="sng" dirty="0" err="1">
                <a:latin typeface="Calibri" pitchFamily="34" charset="0"/>
                <a:cs typeface="Calibri" pitchFamily="34" charset="0"/>
              </a:rPr>
              <a:t>Ejection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fraction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>
                <a:latin typeface="Calibri" pitchFamily="34" charset="0"/>
                <a:cs typeface="Calibri" pitchFamily="34" charset="0"/>
              </a:rPr>
              <a:t>(EF), a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parameter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systolic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function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          </a:t>
            </a: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          </a:t>
            </a:r>
            <a:r>
              <a:rPr lang="tr-TR" dirty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EF=SV/EDV</a:t>
            </a:r>
          </a:p>
          <a:p>
            <a:pPr>
              <a:buNone/>
            </a:pPr>
            <a:r>
              <a:rPr lang="tr-TR" dirty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          0,52 =70/135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538139"/>
            <a:ext cx="8229600" cy="4248472"/>
          </a:xfrm>
        </p:spPr>
        <p:txBody>
          <a:bodyPr/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FRANK STARLING </a:t>
            </a:r>
            <a:r>
              <a:rPr lang="tr-TR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Mechanism</a:t>
            </a:r>
            <a:endParaRPr lang="tr-TR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The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relation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between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EDV and SV</a:t>
            </a:r>
          </a:p>
          <a:p>
            <a:pPr marL="0" indent="0"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74754" name="AutoShape 2" descr="frank starl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4756" name="AutoShape 4" descr="frank starlin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tr-TR" b="1" dirty="0" err="1">
                <a:solidFill>
                  <a:srgbClr val="00B0F0"/>
                </a:solidFill>
              </a:rPr>
              <a:t>Regulation</a:t>
            </a:r>
            <a:r>
              <a:rPr lang="tr-TR" b="1" dirty="0">
                <a:solidFill>
                  <a:srgbClr val="00B0F0"/>
                </a:solidFill>
              </a:rPr>
              <a:t> of </a:t>
            </a:r>
            <a:r>
              <a:rPr lang="tr-TR" b="1" dirty="0" err="1">
                <a:solidFill>
                  <a:srgbClr val="00B0F0"/>
                </a:solidFill>
              </a:rPr>
              <a:t>blood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tr-TR" b="1" dirty="0" err="1">
                <a:solidFill>
                  <a:srgbClr val="00B0F0"/>
                </a:solidFill>
              </a:rPr>
              <a:t>pressure</a:t>
            </a:r>
            <a:r>
              <a:rPr lang="tr-TR" b="1" dirty="0">
                <a:solidFill>
                  <a:srgbClr val="00B0F0"/>
                </a:solidFill>
              </a:rPr>
              <a:t>:</a:t>
            </a:r>
            <a:endParaRPr lang="tr-TR" dirty="0"/>
          </a:p>
          <a:p>
            <a:pPr algn="ctr">
              <a:defRPr/>
            </a:pPr>
            <a:r>
              <a:rPr lang="tr-TR" dirty="0"/>
              <a:t>CO</a:t>
            </a:r>
          </a:p>
          <a:p>
            <a:pPr algn="ctr">
              <a:defRPr/>
            </a:pP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r>
              <a:rPr lang="tr-TR" dirty="0"/>
              <a:t> (PVR)</a:t>
            </a:r>
          </a:p>
          <a:p>
            <a:pPr algn="ctr">
              <a:defRPr/>
            </a:pPr>
            <a:r>
              <a:rPr lang="tr-TR" dirty="0"/>
              <a:t>RAAS</a:t>
            </a:r>
          </a:p>
          <a:p>
            <a:pPr algn="ctr">
              <a:defRPr/>
            </a:pPr>
            <a:r>
              <a:rPr lang="tr-TR" dirty="0"/>
              <a:t>NO (</a:t>
            </a:r>
            <a:r>
              <a:rPr lang="tr-TR" dirty="0" err="1"/>
              <a:t>vasodilator</a:t>
            </a:r>
            <a:r>
              <a:rPr lang="tr-TR" dirty="0"/>
              <a:t>)</a:t>
            </a:r>
          </a:p>
          <a:p>
            <a:pPr algn="ctr">
              <a:defRPr/>
            </a:pPr>
            <a:r>
              <a:rPr lang="tr-TR" dirty="0" err="1"/>
              <a:t>Endothelin</a:t>
            </a:r>
            <a:r>
              <a:rPr lang="tr-TR" dirty="0"/>
              <a:t> (</a:t>
            </a:r>
            <a:r>
              <a:rPr lang="tr-TR" dirty="0" err="1"/>
              <a:t>vasoconstrictor</a:t>
            </a:r>
            <a:r>
              <a:rPr lang="tr-TR" dirty="0"/>
              <a:t>)</a:t>
            </a:r>
          </a:p>
          <a:p>
            <a:pPr algn="ctr">
              <a:defRPr/>
            </a:pPr>
            <a:r>
              <a:rPr lang="tr-TR" dirty="0"/>
              <a:t>ANP (</a:t>
            </a:r>
            <a:r>
              <a:rPr lang="tr-TR" dirty="0" err="1"/>
              <a:t>vasodilator</a:t>
            </a:r>
            <a:r>
              <a:rPr lang="tr-TR" dirty="0"/>
              <a:t>)</a:t>
            </a:r>
          </a:p>
          <a:p>
            <a:pPr algn="ctr">
              <a:defRPr/>
            </a:pPr>
            <a:r>
              <a:rPr lang="tr-TR" dirty="0" err="1"/>
              <a:t>Bradykinin</a:t>
            </a:r>
            <a:r>
              <a:rPr lang="tr-TR" dirty="0"/>
              <a:t> (</a:t>
            </a:r>
            <a:r>
              <a:rPr lang="tr-TR" dirty="0" err="1"/>
              <a:t>vasodilator</a:t>
            </a:r>
            <a:r>
              <a:rPr lang="tr-TR" dirty="0"/>
              <a:t>)</a:t>
            </a:r>
          </a:p>
          <a:p>
            <a:pPr algn="ctr">
              <a:defRPr/>
            </a:pPr>
            <a:r>
              <a:rPr lang="tr-TR" dirty="0" err="1"/>
              <a:t>Antidiuretic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(</a:t>
            </a:r>
            <a:r>
              <a:rPr lang="tr-TR" dirty="0" err="1"/>
              <a:t>vasoconstrictor</a:t>
            </a:r>
            <a:r>
              <a:rPr lang="tr-TR" dirty="0"/>
              <a:t>)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sz="3600" dirty="0">
                <a:solidFill>
                  <a:srgbClr val="FF0000"/>
                </a:solidFill>
              </a:rPr>
              <a:t>BP= CO x PVR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BP: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endParaRPr lang="tr-TR" dirty="0"/>
          </a:p>
          <a:p>
            <a:pPr>
              <a:buNone/>
            </a:pPr>
            <a:r>
              <a:rPr lang="tr-TR" dirty="0"/>
              <a:t>CO: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output</a:t>
            </a:r>
            <a:endParaRPr lang="tr-TR" dirty="0"/>
          </a:p>
          <a:p>
            <a:pPr>
              <a:buNone/>
            </a:pPr>
            <a:r>
              <a:rPr lang="tr-TR" dirty="0"/>
              <a:t>PVR: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Diagnosis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Confirmation</a:t>
            </a:r>
            <a:r>
              <a:rPr lang="tr-TR" dirty="0"/>
              <a:t> of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blooed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several</a:t>
            </a:r>
            <a:r>
              <a:rPr lang="tr-TR" dirty="0"/>
              <a:t> </a:t>
            </a:r>
            <a:r>
              <a:rPr lang="tr-TR" dirty="0" err="1"/>
              <a:t>measurements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Prevalence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 of 3, in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older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18</a:t>
            </a:r>
          </a:p>
          <a:p>
            <a:r>
              <a:rPr lang="tr-TR" dirty="0"/>
              <a:t>1 of 2, in </a:t>
            </a:r>
            <a:r>
              <a:rPr lang="tr-TR" dirty="0" err="1"/>
              <a:t>population</a:t>
            </a:r>
            <a:r>
              <a:rPr lang="tr-TR" dirty="0"/>
              <a:t> </a:t>
            </a:r>
            <a:r>
              <a:rPr lang="tr-TR" dirty="0" err="1"/>
              <a:t>older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50</a:t>
            </a:r>
          </a:p>
          <a:p>
            <a:r>
              <a:rPr lang="tr-TR" dirty="0"/>
              <a:t>%31.8 in </a:t>
            </a:r>
            <a:r>
              <a:rPr lang="tr-TR" dirty="0" err="1"/>
              <a:t>Turkey</a:t>
            </a:r>
            <a:r>
              <a:rPr lang="tr-TR" dirty="0"/>
              <a:t> (2017) (%36.1, </a:t>
            </a:r>
            <a:r>
              <a:rPr lang="tr-TR" dirty="0" err="1"/>
              <a:t>women</a:t>
            </a:r>
            <a:r>
              <a:rPr lang="tr-TR" dirty="0"/>
              <a:t>; %27.5, men)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tr-TR" b="1" dirty="0" err="1">
                <a:solidFill>
                  <a:srgbClr val="FF66CC"/>
                </a:solidFill>
              </a:rPr>
              <a:t>Blood</a:t>
            </a:r>
            <a:r>
              <a:rPr lang="tr-TR" b="1" dirty="0">
                <a:solidFill>
                  <a:srgbClr val="FF66CC"/>
                </a:solidFill>
              </a:rPr>
              <a:t> </a:t>
            </a:r>
            <a:r>
              <a:rPr lang="tr-TR" b="1" dirty="0" err="1">
                <a:solidFill>
                  <a:srgbClr val="FF66CC"/>
                </a:solidFill>
              </a:rPr>
              <a:t>pressure</a:t>
            </a:r>
            <a:r>
              <a:rPr lang="tr-TR" b="1" dirty="0">
                <a:solidFill>
                  <a:srgbClr val="FF66CC"/>
                </a:solidFill>
              </a:rPr>
              <a:t> </a:t>
            </a:r>
            <a:r>
              <a:rPr lang="tr-TR" b="1" dirty="0" err="1">
                <a:solidFill>
                  <a:srgbClr val="FF66CC"/>
                </a:solidFill>
              </a:rPr>
              <a:t>measurement</a:t>
            </a:r>
            <a:endParaRPr lang="tr-TR" b="1" dirty="0">
              <a:solidFill>
                <a:srgbClr val="FF66CC"/>
              </a:solidFill>
            </a:endParaRPr>
          </a:p>
          <a:p>
            <a:pPr algn="ctr">
              <a:defRPr/>
            </a:pPr>
            <a:endParaRPr lang="tr-TR" dirty="0"/>
          </a:p>
          <a:p>
            <a:pPr algn="ctr">
              <a:defRPr/>
            </a:pP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arm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higher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 </a:t>
            </a:r>
            <a:r>
              <a:rPr lang="tr-TR" dirty="0" err="1"/>
              <a:t>values</a:t>
            </a:r>
            <a:endParaRPr lang="tr-TR" dirty="0"/>
          </a:p>
          <a:p>
            <a:pPr algn="ctr">
              <a:defRPr/>
            </a:pPr>
            <a:r>
              <a:rPr lang="tr-TR" dirty="0" err="1"/>
              <a:t>Patient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calm</a:t>
            </a:r>
            <a:endParaRPr lang="tr-TR" dirty="0"/>
          </a:p>
          <a:p>
            <a:pPr algn="ctr">
              <a:defRPr/>
            </a:pP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sitting</a:t>
            </a:r>
            <a:r>
              <a:rPr lang="tr-TR" dirty="0"/>
              <a:t> and </a:t>
            </a:r>
            <a:r>
              <a:rPr lang="tr-TR" dirty="0" err="1"/>
              <a:t>upright</a:t>
            </a:r>
            <a:r>
              <a:rPr lang="tr-TR" dirty="0"/>
              <a:t> </a:t>
            </a:r>
            <a:r>
              <a:rPr lang="tr-TR" dirty="0" err="1"/>
              <a:t>position</a:t>
            </a:r>
            <a:endParaRPr lang="tr-TR" dirty="0"/>
          </a:p>
          <a:p>
            <a:pPr algn="ctr">
              <a:defRPr/>
            </a:pPr>
            <a:r>
              <a:rPr lang="tr-TR" dirty="0" err="1"/>
              <a:t>Arm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supported</a:t>
            </a:r>
            <a:r>
              <a:rPr lang="tr-TR" dirty="0"/>
              <a:t> at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algn="ctr">
              <a:defRPr/>
            </a:pPr>
            <a:r>
              <a:rPr lang="tr-TR" dirty="0" err="1"/>
              <a:t>Cuff</a:t>
            </a:r>
            <a:r>
              <a:rPr lang="tr-TR" dirty="0"/>
              <a:t> size</a:t>
            </a:r>
          </a:p>
          <a:p>
            <a:pPr algn="ctr">
              <a:defRPr/>
            </a:pPr>
            <a:r>
              <a:rPr lang="tr-TR" dirty="0" err="1"/>
              <a:t>Follow</a:t>
            </a: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Aims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tr-TR" dirty="0"/>
              <a:t>General </a:t>
            </a:r>
            <a:r>
              <a:rPr lang="tr-TR" dirty="0" err="1"/>
              <a:t>principals</a:t>
            </a:r>
            <a:r>
              <a:rPr lang="tr-TR" dirty="0"/>
              <a:t> of </a:t>
            </a:r>
            <a:r>
              <a:rPr lang="tr-TR" dirty="0" err="1"/>
              <a:t>cardiovascular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Clarifying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mechanisms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Clarifying</a:t>
            </a:r>
            <a:r>
              <a:rPr lang="tr-TR" dirty="0"/>
              <a:t> “</a:t>
            </a:r>
            <a:r>
              <a:rPr lang="tr-TR" dirty="0" err="1"/>
              <a:t>hypertension</a:t>
            </a:r>
            <a:r>
              <a:rPr lang="tr-TR" dirty="0"/>
              <a:t>” and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pathophysiological</a:t>
            </a:r>
            <a:r>
              <a:rPr lang="tr-TR" dirty="0"/>
              <a:t> </a:t>
            </a:r>
            <a:r>
              <a:rPr lang="tr-TR" dirty="0" err="1"/>
              <a:t>factors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Clarifying</a:t>
            </a:r>
            <a:r>
              <a:rPr lang="tr-TR" dirty="0"/>
              <a:t> </a:t>
            </a:r>
            <a:r>
              <a:rPr lang="tr-TR" dirty="0" err="1"/>
              <a:t>nonpharmacological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Classification</a:t>
            </a:r>
            <a:r>
              <a:rPr lang="tr-TR" dirty="0"/>
              <a:t> of </a:t>
            </a:r>
            <a:r>
              <a:rPr lang="tr-TR" dirty="0" err="1"/>
              <a:t>antihypertensive</a:t>
            </a:r>
            <a:r>
              <a:rPr lang="tr-TR" dirty="0"/>
              <a:t> </a:t>
            </a:r>
            <a:r>
              <a:rPr lang="tr-TR" dirty="0" err="1"/>
              <a:t>drugs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Defining</a:t>
            </a:r>
            <a:r>
              <a:rPr lang="tr-TR" dirty="0"/>
              <a:t> </a:t>
            </a:r>
            <a:r>
              <a:rPr lang="tr-TR" dirty="0" err="1"/>
              <a:t>indication</a:t>
            </a:r>
            <a:r>
              <a:rPr lang="tr-TR" dirty="0"/>
              <a:t>-</a:t>
            </a:r>
            <a:r>
              <a:rPr lang="tr-TR" dirty="0" err="1"/>
              <a:t>pharmacokinetic</a:t>
            </a:r>
            <a:r>
              <a:rPr lang="tr-TR" dirty="0"/>
              <a:t>/</a:t>
            </a:r>
            <a:r>
              <a:rPr lang="tr-TR" dirty="0" err="1"/>
              <a:t>pharmacodynamic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-</a:t>
            </a:r>
            <a:r>
              <a:rPr lang="tr-TR" dirty="0" err="1"/>
              <a:t>contrindication</a:t>
            </a:r>
            <a:r>
              <a:rPr lang="tr-TR" dirty="0"/>
              <a:t> profile of </a:t>
            </a:r>
            <a:r>
              <a:rPr lang="tr-TR" dirty="0" err="1"/>
              <a:t>antihypertensive</a:t>
            </a:r>
            <a:r>
              <a:rPr lang="tr-TR" dirty="0"/>
              <a:t> </a:t>
            </a:r>
            <a:r>
              <a:rPr lang="tr-TR" dirty="0" err="1"/>
              <a:t>drugs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Clarifying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emergency</a:t>
            </a:r>
            <a:r>
              <a:rPr lang="tr-TR" dirty="0"/>
              <a:t> and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it.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6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regulate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r>
              <a:rPr lang="tr-TR" dirty="0"/>
              <a:t>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8475" y="1916832"/>
            <a:ext cx="8229600" cy="4525963"/>
          </a:xfrm>
        </p:spPr>
        <p:txBody>
          <a:bodyPr/>
          <a:lstStyle/>
          <a:p>
            <a:r>
              <a:rPr lang="tr-TR" dirty="0" err="1"/>
              <a:t>End</a:t>
            </a:r>
            <a:r>
              <a:rPr lang="tr-TR" dirty="0"/>
              <a:t> organ </a:t>
            </a:r>
            <a:r>
              <a:rPr lang="tr-TR" dirty="0" err="1"/>
              <a:t>damage</a:t>
            </a:r>
            <a:r>
              <a:rPr lang="tr-TR" dirty="0"/>
              <a:t> risk 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is </a:t>
            </a:r>
            <a:r>
              <a:rPr lang="tr-TR" dirty="0" err="1"/>
              <a:t>mild</a:t>
            </a:r>
            <a:r>
              <a:rPr lang="tr-TR" dirty="0"/>
              <a:t> (140-90mmHg)</a:t>
            </a:r>
          </a:p>
          <a:p>
            <a:r>
              <a:rPr lang="tr-TR" dirty="0" err="1"/>
              <a:t>every</a:t>
            </a:r>
            <a:r>
              <a:rPr lang="tr-TR" dirty="0"/>
              <a:t> 20-10mmHg </a:t>
            </a:r>
            <a:r>
              <a:rPr lang="tr-TR" dirty="0" err="1"/>
              <a:t>increase</a:t>
            </a:r>
            <a:r>
              <a:rPr lang="tr-TR" dirty="0"/>
              <a:t> in BP </a:t>
            </a:r>
            <a:r>
              <a:rPr lang="tr-TR" dirty="0" err="1"/>
              <a:t>doubles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risk </a:t>
            </a:r>
            <a:r>
              <a:rPr lang="tr-TR" dirty="0" err="1"/>
              <a:t>for</a:t>
            </a:r>
            <a:r>
              <a:rPr lang="tr-TR" dirty="0"/>
              <a:t> CV risk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End</a:t>
            </a:r>
            <a:r>
              <a:rPr lang="tr-TR" dirty="0"/>
              <a:t> Organ </a:t>
            </a:r>
            <a:r>
              <a:rPr lang="tr-TR" dirty="0" err="1"/>
              <a:t>Damage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Stroke</a:t>
            </a:r>
            <a:endParaRPr lang="tr-TR" dirty="0"/>
          </a:p>
          <a:p>
            <a:r>
              <a:rPr lang="tr-TR" dirty="0"/>
              <a:t>MI</a:t>
            </a:r>
          </a:p>
          <a:p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r>
              <a:rPr lang="tr-TR" dirty="0" err="1"/>
              <a:t>Aneurysms</a:t>
            </a:r>
            <a:endParaRPr lang="tr-TR" dirty="0"/>
          </a:p>
          <a:p>
            <a:r>
              <a:rPr lang="tr-TR" dirty="0" err="1"/>
              <a:t>Retinopathy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Etiology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/>
          <a:lstStyle/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 (%90-95), </a:t>
            </a:r>
            <a:r>
              <a:rPr lang="tr-TR" dirty="0" err="1"/>
              <a:t>there</a:t>
            </a:r>
            <a:r>
              <a:rPr lang="tr-TR" dirty="0"/>
              <a:t> is no </a:t>
            </a:r>
            <a:r>
              <a:rPr lang="tr-TR" dirty="0" err="1"/>
              <a:t>underlying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causes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. </a:t>
            </a:r>
          </a:p>
          <a:p>
            <a:pPr>
              <a:buNone/>
            </a:pPr>
            <a:r>
              <a:rPr lang="tr-TR" dirty="0"/>
              <a:t>   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is </a:t>
            </a:r>
            <a:r>
              <a:rPr lang="tr-TR" dirty="0" err="1"/>
              <a:t>called</a:t>
            </a:r>
            <a:r>
              <a:rPr lang="tr-TR" dirty="0"/>
              <a:t> as “</a:t>
            </a:r>
            <a:r>
              <a:rPr lang="tr-TR" dirty="0" err="1"/>
              <a:t>essential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”.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artery</a:t>
            </a:r>
            <a:r>
              <a:rPr lang="tr-TR" dirty="0"/>
              <a:t> </a:t>
            </a:r>
            <a:r>
              <a:rPr lang="tr-TR" dirty="0" err="1"/>
              <a:t>constriction</a:t>
            </a:r>
            <a:endParaRPr lang="tr-TR" dirty="0"/>
          </a:p>
          <a:p>
            <a:r>
              <a:rPr lang="tr-TR" dirty="0" err="1"/>
              <a:t>Pheochromocytoma</a:t>
            </a:r>
            <a:endParaRPr lang="tr-TR" dirty="0"/>
          </a:p>
          <a:p>
            <a:r>
              <a:rPr lang="tr-TR" dirty="0" err="1"/>
              <a:t>Cushing’s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aldosteronism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tr-TR" dirty="0" err="1">
                <a:solidFill>
                  <a:srgbClr val="FF66CC"/>
                </a:solidFill>
              </a:rPr>
              <a:t>Malign</a:t>
            </a:r>
            <a:r>
              <a:rPr lang="tr-TR" dirty="0">
                <a:solidFill>
                  <a:srgbClr val="FF66CC"/>
                </a:solidFill>
              </a:rPr>
              <a:t> </a:t>
            </a:r>
            <a:r>
              <a:rPr lang="tr-TR" dirty="0" err="1">
                <a:solidFill>
                  <a:srgbClr val="FF66CC"/>
                </a:solidFill>
              </a:rPr>
              <a:t>hypertension</a:t>
            </a:r>
            <a:endParaRPr lang="tr-TR" dirty="0">
              <a:solidFill>
                <a:srgbClr val="FF66CC"/>
              </a:solidFill>
            </a:endParaRPr>
          </a:p>
          <a:p>
            <a:pPr>
              <a:buFont typeface="Arial" charset="0"/>
              <a:buNone/>
            </a:pPr>
            <a:endParaRPr lang="tr-TR" sz="2400" dirty="0"/>
          </a:p>
          <a:p>
            <a:r>
              <a:rPr lang="tr-TR" dirty="0"/>
              <a:t> </a:t>
            </a:r>
            <a:r>
              <a:rPr lang="tr-TR" dirty="0" err="1"/>
              <a:t>Urgent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Sudden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in BP</a:t>
            </a:r>
          </a:p>
          <a:p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damage</a:t>
            </a:r>
            <a:r>
              <a:rPr lang="tr-TR" dirty="0"/>
              <a:t> risk in </a:t>
            </a:r>
            <a:r>
              <a:rPr lang="tr-TR" dirty="0" err="1"/>
              <a:t>kidney</a:t>
            </a:r>
            <a:r>
              <a:rPr lang="tr-TR" dirty="0"/>
              <a:t>, </a:t>
            </a:r>
            <a:r>
              <a:rPr lang="tr-TR" dirty="0" err="1"/>
              <a:t>heart</a:t>
            </a:r>
            <a:r>
              <a:rPr lang="tr-TR" dirty="0"/>
              <a:t>, </a:t>
            </a:r>
            <a:r>
              <a:rPr lang="tr-TR" dirty="0" err="1"/>
              <a:t>brain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Systolic</a:t>
            </a:r>
            <a:r>
              <a:rPr lang="tr-TR" dirty="0"/>
              <a:t>&gt;220 </a:t>
            </a:r>
            <a:r>
              <a:rPr lang="tr-TR" dirty="0" err="1"/>
              <a:t>mmHg</a:t>
            </a:r>
            <a:r>
              <a:rPr lang="tr-TR" dirty="0"/>
              <a:t>, </a:t>
            </a:r>
            <a:r>
              <a:rPr lang="tr-TR" dirty="0" err="1"/>
              <a:t>diastolic</a:t>
            </a:r>
            <a:r>
              <a:rPr lang="tr-TR" dirty="0"/>
              <a:t>&gt;120 </a:t>
            </a:r>
            <a:r>
              <a:rPr lang="tr-TR" dirty="0" err="1"/>
              <a:t>mmHg</a:t>
            </a:r>
            <a:endParaRPr lang="tr-TR" dirty="0"/>
          </a:p>
          <a:p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</a:t>
            </a:r>
            <a:r>
              <a:rPr lang="tr-TR" dirty="0" err="1"/>
              <a:t>hospitalization</a:t>
            </a:r>
            <a:endParaRPr lang="tr-TR" dirty="0"/>
          </a:p>
          <a:p>
            <a:pPr>
              <a:buFont typeface="Arial" charset="0"/>
              <a:buNone/>
            </a:pPr>
            <a:endParaRPr lang="tr-TR" dirty="0"/>
          </a:p>
          <a:p>
            <a:pPr algn="ctr">
              <a:buFont typeface="Arial" charset="0"/>
              <a:buNone/>
            </a:pPr>
            <a:r>
              <a:rPr lang="tr-TR" dirty="0">
                <a:solidFill>
                  <a:srgbClr val="FF0000"/>
                </a:solidFill>
              </a:rPr>
              <a:t>    </a:t>
            </a:r>
            <a:r>
              <a:rPr lang="tr-TR" dirty="0" err="1"/>
              <a:t>Systolic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180, </a:t>
            </a:r>
            <a:r>
              <a:rPr lang="tr-TR" dirty="0" err="1"/>
              <a:t>diastolic</a:t>
            </a:r>
            <a:r>
              <a:rPr lang="tr-TR" dirty="0">
                <a:solidFill>
                  <a:srgbClr val="FF0000"/>
                </a:solidFill>
              </a:rPr>
              <a:t> 120 </a:t>
            </a:r>
            <a:r>
              <a:rPr lang="tr-TR" dirty="0" err="1">
                <a:solidFill>
                  <a:srgbClr val="FF0000"/>
                </a:solidFill>
              </a:rPr>
              <a:t>mmHg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hypertensive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emergency</a:t>
            </a:r>
            <a:endParaRPr lang="tr-TR" i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Risk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Afroamerican</a:t>
            </a:r>
            <a:r>
              <a:rPr lang="tr-TR" dirty="0"/>
              <a:t> </a:t>
            </a:r>
            <a:r>
              <a:rPr lang="tr-TR" dirty="0" err="1"/>
              <a:t>race</a:t>
            </a:r>
            <a:r>
              <a:rPr lang="tr-TR" dirty="0"/>
              <a:t>, </a:t>
            </a:r>
            <a:r>
              <a:rPr lang="tr-TR" dirty="0" err="1"/>
              <a:t>high</a:t>
            </a:r>
            <a:r>
              <a:rPr lang="tr-TR" dirty="0"/>
              <a:t> risk</a:t>
            </a:r>
          </a:p>
          <a:p>
            <a:r>
              <a:rPr lang="tr-TR" dirty="0" err="1"/>
              <a:t>Premenapausal</a:t>
            </a:r>
            <a:r>
              <a:rPr lang="tr-TR" dirty="0"/>
              <a:t> </a:t>
            </a:r>
            <a:r>
              <a:rPr lang="tr-TR" dirty="0" err="1"/>
              <a:t>women</a:t>
            </a:r>
            <a:r>
              <a:rPr lang="tr-TR" dirty="0"/>
              <a:t>, </a:t>
            </a:r>
            <a:r>
              <a:rPr lang="tr-TR" dirty="0" err="1"/>
              <a:t>low</a:t>
            </a:r>
            <a:r>
              <a:rPr lang="tr-TR" dirty="0"/>
              <a:t> risk</a:t>
            </a:r>
          </a:p>
          <a:p>
            <a:r>
              <a:rPr lang="tr-TR" dirty="0" err="1"/>
              <a:t>Smoking</a:t>
            </a:r>
            <a:endParaRPr lang="tr-TR" dirty="0"/>
          </a:p>
          <a:p>
            <a:r>
              <a:rPr lang="tr-TR" dirty="0"/>
              <a:t>Metabolic </a:t>
            </a:r>
            <a:r>
              <a:rPr lang="tr-TR" dirty="0" err="1"/>
              <a:t>syndrome</a:t>
            </a:r>
            <a:r>
              <a:rPr lang="tr-TR" dirty="0"/>
              <a:t> (</a:t>
            </a:r>
            <a:r>
              <a:rPr lang="tr-TR" dirty="0" err="1"/>
              <a:t>obesity</a:t>
            </a:r>
            <a:r>
              <a:rPr lang="tr-TR" dirty="0"/>
              <a:t>, </a:t>
            </a:r>
            <a:r>
              <a:rPr lang="tr-TR" dirty="0" err="1"/>
              <a:t>dyslipidemia</a:t>
            </a:r>
            <a:r>
              <a:rPr lang="tr-TR" dirty="0"/>
              <a:t>, </a:t>
            </a:r>
            <a:r>
              <a:rPr lang="tr-TR" dirty="0" err="1"/>
              <a:t>diabetes</a:t>
            </a:r>
            <a:r>
              <a:rPr lang="tr-TR" dirty="0"/>
              <a:t>)</a:t>
            </a:r>
          </a:p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history</a:t>
            </a:r>
            <a:endParaRPr lang="tr-TR" dirty="0"/>
          </a:p>
          <a:p>
            <a:r>
              <a:rPr lang="tr-TR" dirty="0" err="1"/>
              <a:t>Sedantary</a:t>
            </a:r>
            <a:r>
              <a:rPr lang="tr-TR" dirty="0"/>
              <a:t> life </a:t>
            </a:r>
            <a:r>
              <a:rPr lang="tr-TR" dirty="0" err="1"/>
              <a:t>style</a:t>
            </a:r>
            <a:endParaRPr lang="tr-TR" dirty="0"/>
          </a:p>
          <a:p>
            <a:r>
              <a:rPr lang="tr-TR" dirty="0" err="1"/>
              <a:t>Excess</a:t>
            </a:r>
            <a:r>
              <a:rPr lang="tr-TR" dirty="0"/>
              <a:t> salt </a:t>
            </a:r>
            <a:r>
              <a:rPr lang="tr-TR" dirty="0" err="1"/>
              <a:t>intake</a:t>
            </a:r>
            <a:endParaRPr lang="tr-TR" dirty="0"/>
          </a:p>
          <a:p>
            <a:r>
              <a:rPr lang="tr-TR" dirty="0" err="1"/>
              <a:t>Excess</a:t>
            </a:r>
            <a:r>
              <a:rPr lang="tr-TR" dirty="0"/>
              <a:t> </a:t>
            </a:r>
            <a:r>
              <a:rPr lang="tr-TR" dirty="0" err="1"/>
              <a:t>alcohol</a:t>
            </a:r>
            <a:r>
              <a:rPr lang="tr-TR" dirty="0"/>
              <a:t> </a:t>
            </a:r>
            <a:r>
              <a:rPr lang="tr-TR" dirty="0" err="1"/>
              <a:t>intake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 err="1">
                <a:solidFill>
                  <a:srgbClr val="FF0000"/>
                </a:solidFill>
                <a:latin typeface="Calibri" pitchFamily="34" charset="0"/>
              </a:rPr>
              <a:t>Clinical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b="1" dirty="0" err="1">
                <a:solidFill>
                  <a:srgbClr val="FF0000"/>
                </a:solidFill>
                <a:latin typeface="Calibri" pitchFamily="34" charset="0"/>
              </a:rPr>
              <a:t>signs</a:t>
            </a:r>
            <a:r>
              <a:rPr lang="tr-TR" b="1" dirty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tr-TR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tr-TR" dirty="0" err="1"/>
              <a:t>Headache</a:t>
            </a:r>
            <a:endParaRPr lang="tr-TR" dirty="0"/>
          </a:p>
          <a:p>
            <a:pPr algn="ctr"/>
            <a:r>
              <a:rPr lang="tr-TR" dirty="0" err="1"/>
              <a:t>Insomnia</a:t>
            </a:r>
            <a:endParaRPr lang="tr-TR" dirty="0"/>
          </a:p>
          <a:p>
            <a:pPr algn="ctr"/>
            <a:r>
              <a:rPr lang="tr-TR" dirty="0" err="1"/>
              <a:t>Confusion</a:t>
            </a:r>
            <a:endParaRPr lang="tr-TR" dirty="0"/>
          </a:p>
          <a:p>
            <a:pPr algn="ctr"/>
            <a:r>
              <a:rPr lang="tr-TR" dirty="0" err="1"/>
              <a:t>Visual</a:t>
            </a:r>
            <a:r>
              <a:rPr lang="tr-TR" dirty="0"/>
              <a:t> </a:t>
            </a:r>
            <a:r>
              <a:rPr lang="tr-TR" dirty="0" err="1"/>
              <a:t>abnormalities</a:t>
            </a:r>
            <a:endParaRPr lang="tr-TR" dirty="0"/>
          </a:p>
          <a:p>
            <a:pPr algn="ctr"/>
            <a:r>
              <a:rPr lang="tr-TR" dirty="0" err="1"/>
              <a:t>Nausea</a:t>
            </a:r>
            <a:r>
              <a:rPr lang="tr-TR" dirty="0"/>
              <a:t>-</a:t>
            </a:r>
            <a:r>
              <a:rPr lang="tr-TR" dirty="0" err="1"/>
              <a:t>vomiting</a:t>
            </a:r>
            <a:endParaRPr lang="tr-TR" dirty="0"/>
          </a:p>
          <a:p>
            <a:pPr algn="ctr"/>
            <a:r>
              <a:rPr lang="tr-TR" dirty="0" err="1"/>
              <a:t>Fatigue</a:t>
            </a:r>
            <a:endParaRPr lang="tr-TR" dirty="0"/>
          </a:p>
          <a:p>
            <a:pPr algn="ctr"/>
            <a:r>
              <a:rPr lang="tr-TR" dirty="0" err="1"/>
              <a:t>Tinnitus</a:t>
            </a:r>
            <a:endParaRPr lang="tr-TR" dirty="0"/>
          </a:p>
          <a:p>
            <a:pPr algn="ctr"/>
            <a:r>
              <a:rPr lang="tr-TR" dirty="0" err="1"/>
              <a:t>Anxiety</a:t>
            </a:r>
            <a:r>
              <a:rPr lang="tr-TR" dirty="0"/>
              <a:t> and </a:t>
            </a:r>
            <a:r>
              <a:rPr lang="tr-TR" dirty="0" err="1"/>
              <a:t>anger</a:t>
            </a:r>
            <a:endParaRPr lang="tr-TR" dirty="0"/>
          </a:p>
          <a:p>
            <a:pPr algn="ctr"/>
            <a:r>
              <a:rPr lang="tr-TR" dirty="0" err="1"/>
              <a:t>Nosebleeding</a:t>
            </a:r>
            <a:endParaRPr lang="tr-TR" dirty="0"/>
          </a:p>
          <a:p>
            <a:pPr algn="ctr"/>
            <a:r>
              <a:rPr lang="tr-TR" dirty="0" err="1"/>
              <a:t>Palpitation</a:t>
            </a:r>
            <a:endParaRPr lang="tr-TR" dirty="0"/>
          </a:p>
          <a:p>
            <a:pPr algn="ctr"/>
            <a:r>
              <a:rPr lang="tr-TR" dirty="0" err="1"/>
              <a:t>Dizziness</a:t>
            </a:r>
            <a:endParaRPr lang="tr-TR" dirty="0"/>
          </a:p>
          <a:p>
            <a:pPr algn="ctr"/>
            <a:endParaRPr lang="tr-TR" dirty="0">
              <a:latin typeface="Calibri" pitchFamily="34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Nonpharmacological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strategies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dirty="0"/>
              <a:t>*</a:t>
            </a:r>
            <a:r>
              <a:rPr lang="tr-TR" dirty="0" err="1"/>
              <a:t>weight</a:t>
            </a:r>
            <a:r>
              <a:rPr lang="tr-TR" dirty="0"/>
              <a:t> </a:t>
            </a:r>
            <a:r>
              <a:rPr lang="tr-TR" dirty="0" err="1"/>
              <a:t>loss</a:t>
            </a:r>
            <a:endParaRPr lang="tr-TR" dirty="0"/>
          </a:p>
          <a:p>
            <a:pPr algn="ctr">
              <a:buNone/>
            </a:pPr>
            <a:r>
              <a:rPr lang="tr-TR" dirty="0" err="1"/>
              <a:t>Diet</a:t>
            </a:r>
            <a:r>
              <a:rPr lang="tr-TR" dirty="0"/>
              <a:t> (</a:t>
            </a:r>
            <a:r>
              <a:rPr lang="tr-TR" dirty="0" err="1"/>
              <a:t>fruit</a:t>
            </a:r>
            <a:r>
              <a:rPr lang="tr-TR" dirty="0"/>
              <a:t>, </a:t>
            </a:r>
            <a:r>
              <a:rPr lang="tr-TR" dirty="0" err="1"/>
              <a:t>vegetable</a:t>
            </a:r>
            <a:r>
              <a:rPr lang="tr-TR" dirty="0"/>
              <a:t>, </a:t>
            </a:r>
            <a:r>
              <a:rPr lang="tr-TR" dirty="0" err="1"/>
              <a:t>dairy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, </a:t>
            </a:r>
            <a:r>
              <a:rPr lang="tr-TR" dirty="0" err="1"/>
              <a:t>fish</a:t>
            </a:r>
            <a:r>
              <a:rPr lang="tr-TR" dirty="0"/>
              <a:t>,  </a:t>
            </a:r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meat</a:t>
            </a:r>
            <a:r>
              <a:rPr lang="tr-TR" dirty="0"/>
              <a:t>, </a:t>
            </a:r>
            <a:r>
              <a:rPr lang="tr-TR" dirty="0" err="1"/>
              <a:t>poultry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/>
              <a:t>fat</a:t>
            </a:r>
            <a:r>
              <a:rPr lang="tr-TR" dirty="0"/>
              <a:t>, </a:t>
            </a:r>
            <a:r>
              <a:rPr lang="tr-TR" dirty="0" err="1"/>
              <a:t>grains</a:t>
            </a:r>
            <a:endParaRPr lang="tr-TR" dirty="0"/>
          </a:p>
          <a:p>
            <a:pPr algn="ctr">
              <a:buNone/>
            </a:pPr>
            <a:r>
              <a:rPr lang="tr-TR" dirty="0"/>
              <a:t>*</a:t>
            </a:r>
            <a:r>
              <a:rPr lang="tr-TR" dirty="0" err="1"/>
              <a:t>less</a:t>
            </a:r>
            <a:r>
              <a:rPr lang="tr-TR" dirty="0"/>
              <a:t> salt (</a:t>
            </a:r>
            <a:r>
              <a:rPr lang="tr-TR" dirty="0" err="1"/>
              <a:t>max</a:t>
            </a:r>
            <a:r>
              <a:rPr lang="tr-TR" dirty="0"/>
              <a:t> 6g </a:t>
            </a:r>
            <a:r>
              <a:rPr lang="tr-TR" dirty="0" err="1"/>
              <a:t>per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) </a:t>
            </a:r>
          </a:p>
          <a:p>
            <a:pPr algn="ctr">
              <a:buNone/>
            </a:pPr>
            <a:r>
              <a:rPr lang="tr-TR" dirty="0"/>
              <a:t>*</a:t>
            </a:r>
            <a:r>
              <a:rPr lang="tr-TR" dirty="0" err="1"/>
              <a:t>exercise</a:t>
            </a:r>
            <a:r>
              <a:rPr lang="tr-TR" dirty="0"/>
              <a:t> (3 time a </a:t>
            </a:r>
            <a:r>
              <a:rPr lang="tr-TR" dirty="0" err="1"/>
              <a:t>week</a:t>
            </a:r>
            <a:r>
              <a:rPr lang="tr-TR" dirty="0"/>
              <a:t>, 30 </a:t>
            </a:r>
            <a:r>
              <a:rPr lang="tr-TR" dirty="0" err="1"/>
              <a:t>min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) </a:t>
            </a:r>
          </a:p>
          <a:p>
            <a:pPr algn="ctr">
              <a:buNone/>
            </a:pPr>
            <a:r>
              <a:rPr lang="tr-TR" dirty="0"/>
              <a:t>*no </a:t>
            </a:r>
            <a:r>
              <a:rPr lang="tr-TR" dirty="0" err="1"/>
              <a:t>smoking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Diuretics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; </a:t>
            </a:r>
            <a:r>
              <a:rPr lang="tr-TR" dirty="0" err="1"/>
              <a:t>Na</a:t>
            </a:r>
            <a:r>
              <a:rPr lang="tr-TR" dirty="0"/>
              <a:t>+ </a:t>
            </a:r>
            <a:r>
              <a:rPr lang="tr-TR" dirty="0" err="1"/>
              <a:t>depletion</a:t>
            </a:r>
            <a:r>
              <a:rPr lang="tr-TR" dirty="0"/>
              <a:t>, </a:t>
            </a:r>
            <a:r>
              <a:rPr lang="tr-TR" dirty="0" err="1"/>
              <a:t>decreased</a:t>
            </a:r>
            <a:r>
              <a:rPr lang="tr-TR" dirty="0"/>
              <a:t>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volume</a:t>
            </a:r>
            <a:r>
              <a:rPr lang="tr-TR" dirty="0"/>
              <a:t>, </a:t>
            </a:r>
            <a:r>
              <a:rPr lang="tr-TR" dirty="0" err="1"/>
              <a:t>reduced</a:t>
            </a:r>
            <a:r>
              <a:rPr lang="tr-TR" dirty="0"/>
              <a:t> CO</a:t>
            </a:r>
          </a:p>
          <a:p>
            <a:r>
              <a:rPr lang="tr-TR" dirty="0" err="1"/>
              <a:t>After</a:t>
            </a:r>
            <a:r>
              <a:rPr lang="tr-TR" dirty="0"/>
              <a:t> 6-8 </a:t>
            </a:r>
            <a:r>
              <a:rPr lang="tr-TR" dirty="0" err="1"/>
              <a:t>weeks</a:t>
            </a:r>
            <a:r>
              <a:rPr lang="tr-TR" dirty="0"/>
              <a:t>, CO </a:t>
            </a:r>
            <a:r>
              <a:rPr lang="tr-TR" dirty="0" err="1"/>
              <a:t>returns</a:t>
            </a:r>
            <a:r>
              <a:rPr lang="tr-TR" dirty="0"/>
              <a:t> </a:t>
            </a:r>
            <a:r>
              <a:rPr lang="tr-TR" dirty="0" err="1"/>
              <a:t>toward</a:t>
            </a:r>
            <a:r>
              <a:rPr lang="tr-TR" dirty="0"/>
              <a:t> normal, </a:t>
            </a:r>
            <a:r>
              <a:rPr lang="tr-TR" dirty="0" err="1"/>
              <a:t>peripheral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r>
              <a:rPr lang="tr-TR" dirty="0"/>
              <a:t> </a:t>
            </a:r>
            <a:r>
              <a:rPr lang="tr-TR" dirty="0" err="1"/>
              <a:t>decreases</a:t>
            </a:r>
            <a:endParaRPr lang="tr-TR" dirty="0"/>
          </a:p>
          <a:p>
            <a:r>
              <a:rPr lang="tr-TR" dirty="0"/>
              <a:t>10-15 </a:t>
            </a:r>
            <a:r>
              <a:rPr lang="tr-TR" dirty="0" err="1"/>
              <a:t>mmHg</a:t>
            </a:r>
            <a:r>
              <a:rPr lang="tr-TR" dirty="0"/>
              <a:t> </a:t>
            </a:r>
            <a:r>
              <a:rPr lang="tr-TR" dirty="0" err="1"/>
              <a:t>decrease</a:t>
            </a:r>
            <a:endParaRPr lang="tr-TR" dirty="0"/>
          </a:p>
          <a:p>
            <a:r>
              <a:rPr lang="tr-TR" dirty="0" err="1"/>
              <a:t>Efective</a:t>
            </a:r>
            <a:r>
              <a:rPr lang="tr-TR" dirty="0"/>
              <a:t> in </a:t>
            </a:r>
            <a:r>
              <a:rPr lang="tr-TR" dirty="0" err="1"/>
              <a:t>mild</a:t>
            </a:r>
            <a:r>
              <a:rPr lang="tr-TR" dirty="0"/>
              <a:t> and </a:t>
            </a:r>
            <a:r>
              <a:rPr lang="tr-TR" dirty="0" err="1"/>
              <a:t>moderate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Diuretics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2890664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dirty="0" err="1">
                <a:solidFill>
                  <a:srgbClr val="FF0000"/>
                </a:solidFill>
              </a:rPr>
              <a:t>loop</a:t>
            </a:r>
            <a:r>
              <a:rPr lang="tr-TR" sz="1800" dirty="0">
                <a:solidFill>
                  <a:srgbClr val="FF0000"/>
                </a:solidFill>
              </a:rPr>
              <a:t> </a:t>
            </a:r>
            <a:r>
              <a:rPr lang="tr-TR" sz="1800" dirty="0" err="1">
                <a:solidFill>
                  <a:srgbClr val="FF0000"/>
                </a:solidFill>
              </a:rPr>
              <a:t>diuretics</a:t>
            </a:r>
            <a:r>
              <a:rPr lang="tr-TR" sz="18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sz="1800" dirty="0" err="1"/>
              <a:t>Bumetanide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Etacrynic</a:t>
            </a:r>
            <a:r>
              <a:rPr lang="tr-TR" sz="1800" dirty="0"/>
              <a:t> </a:t>
            </a:r>
            <a:r>
              <a:rPr lang="tr-TR" sz="1800" dirty="0" err="1"/>
              <a:t>acide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Furosemide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Torsemide</a:t>
            </a:r>
            <a:endParaRPr lang="tr-TR" sz="1800" dirty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r>
              <a:rPr lang="tr-TR" sz="1800" dirty="0" err="1">
                <a:solidFill>
                  <a:srgbClr val="FF0000"/>
                </a:solidFill>
              </a:rPr>
              <a:t>Thiazides</a:t>
            </a:r>
            <a:r>
              <a:rPr lang="tr-TR" sz="1800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sz="1800" dirty="0" err="1"/>
              <a:t>Chlorothiazide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Hydrochlorothiazide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Methychlorothiazide</a:t>
            </a:r>
            <a:endParaRPr lang="tr-TR" sz="1800" dirty="0"/>
          </a:p>
          <a:p>
            <a:pPr>
              <a:buNone/>
            </a:pPr>
            <a:r>
              <a:rPr lang="tr-TR" sz="1800" dirty="0" err="1"/>
              <a:t>Trichlorothiazide</a:t>
            </a:r>
            <a:endParaRPr lang="tr-TR" sz="18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771800" y="1340768"/>
            <a:ext cx="3600400" cy="45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tr-TR" dirty="0" err="1">
                <a:solidFill>
                  <a:srgbClr val="FF0000"/>
                </a:solidFill>
              </a:rPr>
              <a:t>Diuretics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similar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thiazides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dirty="0" err="1"/>
              <a:t>Chlorthalidone</a:t>
            </a:r>
            <a:endParaRPr lang="tr-TR" dirty="0"/>
          </a:p>
          <a:p>
            <a:pPr>
              <a:buNone/>
            </a:pPr>
            <a:r>
              <a:rPr lang="tr-TR" dirty="0" err="1"/>
              <a:t>Indapamide</a:t>
            </a:r>
            <a:endParaRPr lang="tr-TR" dirty="0"/>
          </a:p>
          <a:p>
            <a:pPr>
              <a:buNone/>
            </a:pPr>
            <a:r>
              <a:rPr lang="tr-TR" dirty="0" err="1"/>
              <a:t>Metozalone</a:t>
            </a:r>
            <a:endParaRPr lang="tr-TR" dirty="0"/>
          </a:p>
          <a:p>
            <a:pPr>
              <a:buNone/>
            </a:pPr>
            <a:r>
              <a:rPr lang="tr-TR" dirty="0" err="1"/>
              <a:t>Quinetazone</a:t>
            </a:r>
            <a:endParaRPr lang="tr-TR" dirty="0"/>
          </a:p>
          <a:p>
            <a:pPr>
              <a:buNone/>
            </a:pPr>
            <a:endParaRPr lang="tr-TR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Potassium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sparing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diuretics</a:t>
            </a:r>
            <a:r>
              <a:rPr kumimoji="0" lang="tr-TR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Spirinolaktone</a:t>
            </a:r>
            <a:endParaRPr kumimoji="0" lang="tr-TR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baseline="0" dirty="0" err="1"/>
              <a:t>Triamterene</a:t>
            </a:r>
            <a:endParaRPr lang="tr-TR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Eplerenone</a:t>
            </a:r>
            <a:endParaRPr kumimoji="0" lang="tr-TR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baseline="0" dirty="0" err="1"/>
              <a:t>Amiloride</a:t>
            </a:r>
            <a:endParaRPr lang="tr-TR" baseline="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Contents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terms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cardiovascular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regulation</a:t>
            </a:r>
            <a:r>
              <a:rPr lang="tr-TR" dirty="0"/>
              <a:t> of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pressure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Pathophysiology</a:t>
            </a:r>
            <a:r>
              <a:rPr lang="tr-TR" dirty="0"/>
              <a:t> of </a:t>
            </a:r>
            <a:r>
              <a:rPr lang="tr-TR" dirty="0" err="1"/>
              <a:t>hypertension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Prevalance</a:t>
            </a:r>
            <a:r>
              <a:rPr lang="tr-TR" dirty="0"/>
              <a:t> and risk </a:t>
            </a:r>
            <a:r>
              <a:rPr lang="tr-TR" dirty="0" err="1"/>
              <a:t>factors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Pharmacological</a:t>
            </a:r>
            <a:r>
              <a:rPr lang="tr-TR" dirty="0"/>
              <a:t> and </a:t>
            </a:r>
            <a:r>
              <a:rPr lang="tr-TR" dirty="0" err="1"/>
              <a:t>nonpharmacological</a:t>
            </a:r>
            <a:r>
              <a:rPr lang="tr-TR" dirty="0"/>
              <a:t>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Diuretics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ARBs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Ca</a:t>
            </a:r>
            <a:r>
              <a:rPr lang="tr-TR" dirty="0"/>
              <a:t>++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Beta </a:t>
            </a:r>
            <a:r>
              <a:rPr lang="tr-TR" dirty="0" err="1"/>
              <a:t>blockers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Alfa </a:t>
            </a:r>
            <a:r>
              <a:rPr lang="tr-TR" dirty="0" err="1"/>
              <a:t>blockers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Adrenergic</a:t>
            </a:r>
            <a:r>
              <a:rPr lang="tr-TR" dirty="0"/>
              <a:t> </a:t>
            </a:r>
            <a:r>
              <a:rPr lang="tr-TR" dirty="0" err="1"/>
              <a:t>neuron</a:t>
            </a:r>
            <a:r>
              <a:rPr lang="tr-TR" dirty="0"/>
              <a:t> </a:t>
            </a:r>
            <a:r>
              <a:rPr lang="tr-TR" dirty="0" err="1"/>
              <a:t>blockers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Central </a:t>
            </a:r>
            <a:r>
              <a:rPr lang="tr-TR" dirty="0" err="1"/>
              <a:t>sympatholitics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K+ </a:t>
            </a:r>
            <a:r>
              <a:rPr lang="tr-TR" dirty="0" err="1"/>
              <a:t>channel</a:t>
            </a:r>
            <a:r>
              <a:rPr lang="tr-TR" dirty="0"/>
              <a:t> </a:t>
            </a:r>
            <a:r>
              <a:rPr lang="tr-TR" dirty="0" err="1"/>
              <a:t>openers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r>
              <a:rPr lang="tr-TR" dirty="0"/>
              <a:t> </a:t>
            </a:r>
            <a:r>
              <a:rPr lang="tr-TR" dirty="0" err="1"/>
              <a:t>emergency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preeclampsia</a:t>
            </a:r>
            <a:endParaRPr lang="tr-TR" dirty="0"/>
          </a:p>
          <a:p>
            <a:pPr marL="514350" indent="-514350">
              <a:buNone/>
            </a:pPr>
            <a:endParaRPr lang="tr-TR" dirty="0"/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Thiazides</a:t>
            </a:r>
            <a:r>
              <a:rPr lang="tr-TR" dirty="0" smtClean="0"/>
              <a:t> (</a:t>
            </a:r>
            <a:r>
              <a:rPr lang="tr-TR" dirty="0" err="1" smtClean="0"/>
              <a:t>Na</a:t>
            </a:r>
            <a:r>
              <a:rPr lang="tr-TR" dirty="0" smtClean="0"/>
              <a:t>+ </a:t>
            </a:r>
            <a:r>
              <a:rPr lang="tr-TR" dirty="0" err="1" smtClean="0"/>
              <a:t>Cl</a:t>
            </a:r>
            <a:r>
              <a:rPr lang="tr-TR" dirty="0" smtClean="0"/>
              <a:t>- </a:t>
            </a:r>
            <a:r>
              <a:rPr lang="tr-TR" dirty="0" err="1" smtClean="0"/>
              <a:t>simport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Efective</a:t>
            </a:r>
            <a:r>
              <a:rPr lang="tr-TR" dirty="0"/>
              <a:t> in </a:t>
            </a:r>
            <a:r>
              <a:rPr lang="tr-TR" dirty="0" err="1"/>
              <a:t>mild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moderate</a:t>
            </a:r>
            <a:r>
              <a:rPr lang="tr-TR" dirty="0"/>
              <a:t>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Chlorothalidone</a:t>
            </a:r>
            <a:r>
              <a:rPr lang="tr-TR" dirty="0"/>
              <a:t> is </a:t>
            </a:r>
            <a:r>
              <a:rPr lang="tr-TR" dirty="0" err="1"/>
              <a:t>prefered</a:t>
            </a:r>
            <a:r>
              <a:rPr lang="tr-TR" dirty="0"/>
              <a:t> (</a:t>
            </a:r>
            <a:r>
              <a:rPr lang="tr-TR" dirty="0" err="1"/>
              <a:t>decreases</a:t>
            </a:r>
            <a:r>
              <a:rPr lang="tr-TR" dirty="0"/>
              <a:t> CV risk, </a:t>
            </a:r>
            <a:r>
              <a:rPr lang="tr-TR" dirty="0" err="1"/>
              <a:t>longer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life)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Thiazides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u="sng" dirty="0" err="1">
                <a:solidFill>
                  <a:srgbClr val="FF0000"/>
                </a:solidFill>
              </a:rPr>
              <a:t>Advers</a:t>
            </a:r>
            <a:r>
              <a:rPr lang="tr-TR" u="sng" dirty="0">
                <a:solidFill>
                  <a:srgbClr val="FF0000"/>
                </a:solidFill>
              </a:rPr>
              <a:t> </a:t>
            </a:r>
            <a:r>
              <a:rPr lang="tr-TR" u="sng" dirty="0" err="1">
                <a:solidFill>
                  <a:srgbClr val="FF0000"/>
                </a:solidFill>
              </a:rPr>
              <a:t>effects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dirty="0" err="1"/>
              <a:t>Hyponatremia</a:t>
            </a:r>
            <a:endParaRPr lang="tr-TR" dirty="0"/>
          </a:p>
          <a:p>
            <a:pPr>
              <a:buNone/>
            </a:pPr>
            <a:r>
              <a:rPr lang="tr-TR" dirty="0" err="1"/>
              <a:t>Hyperlipidemia</a:t>
            </a:r>
            <a:endParaRPr lang="tr-TR" dirty="0"/>
          </a:p>
          <a:p>
            <a:pPr>
              <a:buNone/>
            </a:pPr>
            <a:r>
              <a:rPr lang="tr-TR" dirty="0" err="1"/>
              <a:t>Impaired</a:t>
            </a:r>
            <a:r>
              <a:rPr lang="tr-TR" dirty="0"/>
              <a:t> </a:t>
            </a:r>
            <a:r>
              <a:rPr lang="tr-TR" dirty="0" err="1"/>
              <a:t>glucose</a:t>
            </a:r>
            <a:r>
              <a:rPr lang="tr-TR" dirty="0"/>
              <a:t> </a:t>
            </a:r>
            <a:r>
              <a:rPr lang="tr-TR" dirty="0" err="1"/>
              <a:t>tolerance</a:t>
            </a:r>
            <a:endParaRPr lang="tr-TR" dirty="0"/>
          </a:p>
          <a:p>
            <a:pPr>
              <a:buNone/>
            </a:pPr>
            <a:r>
              <a:rPr lang="tr-TR" dirty="0" err="1"/>
              <a:t>Hyperuricemia</a:t>
            </a:r>
            <a:endParaRPr lang="tr-TR" dirty="0"/>
          </a:p>
          <a:p>
            <a:pPr>
              <a:buNone/>
            </a:pPr>
            <a:r>
              <a:rPr lang="tr-TR" dirty="0" err="1"/>
              <a:t>Hypokalemic</a:t>
            </a:r>
            <a:r>
              <a:rPr lang="tr-TR" dirty="0"/>
              <a:t> </a:t>
            </a:r>
            <a:r>
              <a:rPr lang="tr-TR" dirty="0" err="1"/>
              <a:t>metabolic</a:t>
            </a:r>
            <a:r>
              <a:rPr lang="tr-TR" dirty="0"/>
              <a:t> </a:t>
            </a:r>
            <a:r>
              <a:rPr lang="tr-TR" dirty="0" err="1"/>
              <a:t>alkalosis</a:t>
            </a:r>
            <a:endParaRPr lang="tr-TR" dirty="0"/>
          </a:p>
          <a:p>
            <a:pPr>
              <a:buNone/>
            </a:pPr>
            <a:r>
              <a:rPr lang="tr-TR" dirty="0" err="1"/>
              <a:t>Alergic</a:t>
            </a:r>
            <a:r>
              <a:rPr lang="tr-TR" dirty="0"/>
              <a:t> </a:t>
            </a:r>
            <a:r>
              <a:rPr lang="tr-TR" dirty="0" err="1"/>
              <a:t>reactions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Thiazides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u="sng" dirty="0" err="1">
                <a:solidFill>
                  <a:srgbClr val="FF0000"/>
                </a:solidFill>
              </a:rPr>
              <a:t>Advantages</a:t>
            </a:r>
            <a:r>
              <a:rPr lang="tr-TR" dirty="0"/>
              <a:t>:</a:t>
            </a:r>
            <a:br>
              <a:rPr lang="tr-TR" dirty="0"/>
            </a:br>
            <a:endParaRPr lang="tr-TR" dirty="0"/>
          </a:p>
          <a:p>
            <a:r>
              <a:rPr lang="tr-TR" dirty="0" err="1"/>
              <a:t>Once</a:t>
            </a:r>
            <a:r>
              <a:rPr lang="tr-TR" dirty="0"/>
              <a:t> a </a:t>
            </a:r>
            <a:r>
              <a:rPr lang="tr-TR" dirty="0" err="1"/>
              <a:t>day</a:t>
            </a:r>
            <a:endParaRPr lang="tr-TR" dirty="0"/>
          </a:p>
          <a:p>
            <a:r>
              <a:rPr lang="tr-TR" dirty="0" err="1"/>
              <a:t>Cheap</a:t>
            </a:r>
            <a:endParaRPr lang="tr-TR" dirty="0"/>
          </a:p>
          <a:p>
            <a:r>
              <a:rPr lang="tr-TR" dirty="0" err="1"/>
              <a:t>Decreases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risk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stroke</a:t>
            </a:r>
            <a:r>
              <a:rPr lang="tr-TR" dirty="0"/>
              <a:t>, HF </a:t>
            </a:r>
            <a:r>
              <a:rPr lang="tr-TR" dirty="0" err="1"/>
              <a:t>or</a:t>
            </a:r>
            <a:r>
              <a:rPr lang="tr-TR" dirty="0"/>
              <a:t> RF</a:t>
            </a:r>
          </a:p>
          <a:p>
            <a:r>
              <a:rPr lang="tr-TR" dirty="0" err="1"/>
              <a:t>Less</a:t>
            </a:r>
            <a:r>
              <a:rPr lang="tr-TR" dirty="0"/>
              <a:t> </a:t>
            </a:r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effects</a:t>
            </a:r>
            <a:endParaRPr lang="tr-TR" dirty="0"/>
          </a:p>
          <a:p>
            <a:r>
              <a:rPr lang="tr-TR" dirty="0" err="1"/>
              <a:t>Increases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efficacy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antihypertensive</a:t>
            </a:r>
            <a:r>
              <a:rPr lang="tr-TR" dirty="0"/>
              <a:t> </a:t>
            </a:r>
            <a:r>
              <a:rPr lang="tr-TR" dirty="0" err="1"/>
              <a:t>groups</a:t>
            </a:r>
            <a:r>
              <a:rPr lang="tr-TR" dirty="0"/>
              <a:t> as it </a:t>
            </a:r>
            <a:r>
              <a:rPr lang="tr-TR" dirty="0" err="1"/>
              <a:t>prevents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–salt </a:t>
            </a:r>
            <a:r>
              <a:rPr lang="tr-TR" dirty="0" err="1"/>
              <a:t>retention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Loop</a:t>
            </a:r>
            <a:r>
              <a:rPr lang="tr-TR" dirty="0"/>
              <a:t> </a:t>
            </a:r>
            <a:r>
              <a:rPr lang="tr-TR" dirty="0" err="1" smtClean="0"/>
              <a:t>diuretics</a:t>
            </a:r>
            <a:r>
              <a:rPr lang="tr-TR" dirty="0" smtClean="0"/>
              <a:t> ( </a:t>
            </a:r>
            <a:r>
              <a:rPr lang="tr-TR" dirty="0" err="1" smtClean="0"/>
              <a:t>Na</a:t>
            </a:r>
            <a:r>
              <a:rPr lang="tr-TR" dirty="0" smtClean="0"/>
              <a:t>+ K+ 2Cl- </a:t>
            </a:r>
            <a:r>
              <a:rPr lang="tr-TR" dirty="0" err="1" smtClean="0"/>
              <a:t>simport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r>
              <a:rPr lang="tr-TR" dirty="0" err="1"/>
              <a:t>Affects</a:t>
            </a:r>
            <a:r>
              <a:rPr lang="tr-TR" dirty="0"/>
              <a:t> </a:t>
            </a:r>
            <a:r>
              <a:rPr lang="tr-TR" dirty="0" err="1"/>
              <a:t>loop</a:t>
            </a:r>
            <a:r>
              <a:rPr lang="tr-TR" dirty="0"/>
              <a:t> of </a:t>
            </a:r>
            <a:r>
              <a:rPr lang="tr-TR" dirty="0" err="1"/>
              <a:t>henle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severe </a:t>
            </a:r>
            <a:r>
              <a:rPr lang="tr-TR" dirty="0" err="1"/>
              <a:t>hypertension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(</a:t>
            </a:r>
            <a:r>
              <a:rPr lang="tr-TR" dirty="0" smtClean="0"/>
              <a:t>GFR&lt;30-40 mL/</a:t>
            </a:r>
            <a:r>
              <a:rPr lang="tr-TR" dirty="0" err="1" smtClean="0"/>
              <a:t>min</a:t>
            </a:r>
            <a:r>
              <a:rPr lang="tr-TR" dirty="0"/>
              <a:t>)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cirrhosis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Loop</a:t>
            </a:r>
            <a:r>
              <a:rPr lang="tr-TR" dirty="0"/>
              <a:t> </a:t>
            </a:r>
            <a:r>
              <a:rPr lang="tr-TR" dirty="0" err="1"/>
              <a:t>diuretics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u="sng" dirty="0" err="1">
                <a:solidFill>
                  <a:srgbClr val="FF0000"/>
                </a:solidFill>
              </a:rPr>
              <a:t>Advers</a:t>
            </a:r>
            <a:r>
              <a:rPr lang="tr-TR" u="sng" dirty="0">
                <a:solidFill>
                  <a:srgbClr val="FF0000"/>
                </a:solidFill>
              </a:rPr>
              <a:t> </a:t>
            </a:r>
            <a:r>
              <a:rPr lang="tr-TR" u="sng" dirty="0" err="1">
                <a:solidFill>
                  <a:srgbClr val="FF0000"/>
                </a:solidFill>
              </a:rPr>
              <a:t>effects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dirty="0" err="1"/>
              <a:t>Hypokalemic</a:t>
            </a:r>
            <a:r>
              <a:rPr lang="tr-TR" dirty="0"/>
              <a:t> </a:t>
            </a:r>
            <a:r>
              <a:rPr lang="tr-TR" dirty="0" err="1"/>
              <a:t>metabolic</a:t>
            </a:r>
            <a:r>
              <a:rPr lang="tr-TR" dirty="0"/>
              <a:t> </a:t>
            </a:r>
            <a:r>
              <a:rPr lang="tr-TR" dirty="0" err="1"/>
              <a:t>alkalosis</a:t>
            </a:r>
            <a:endParaRPr lang="tr-TR" dirty="0"/>
          </a:p>
          <a:p>
            <a:pPr>
              <a:buNone/>
            </a:pPr>
            <a:r>
              <a:rPr lang="tr-TR" dirty="0" err="1"/>
              <a:t>Ototoxicity</a:t>
            </a:r>
            <a:endParaRPr lang="tr-TR" dirty="0"/>
          </a:p>
          <a:p>
            <a:pPr>
              <a:buNone/>
            </a:pPr>
            <a:r>
              <a:rPr lang="tr-TR" dirty="0" err="1"/>
              <a:t>Hyperuricemia</a:t>
            </a:r>
            <a:endParaRPr lang="tr-TR" dirty="0"/>
          </a:p>
          <a:p>
            <a:pPr>
              <a:buNone/>
            </a:pPr>
            <a:r>
              <a:rPr lang="tr-TR" dirty="0" err="1"/>
              <a:t>Hypomagnesemia</a:t>
            </a:r>
            <a:endParaRPr lang="tr-TR" dirty="0"/>
          </a:p>
          <a:p>
            <a:pPr>
              <a:buNone/>
            </a:pPr>
            <a:r>
              <a:rPr lang="tr-TR" dirty="0" err="1"/>
              <a:t>Alergy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i="1" u="sng" dirty="0" err="1"/>
              <a:t>Hypokalemia</a:t>
            </a:r>
            <a:r>
              <a:rPr lang="tr-TR" dirty="0"/>
              <a:t>;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digitalis</a:t>
            </a:r>
            <a:r>
              <a:rPr lang="tr-TR" dirty="0"/>
              <a:t> </a:t>
            </a:r>
            <a:r>
              <a:rPr lang="tr-TR" dirty="0" err="1"/>
              <a:t>treatments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/>
              <a:t>arrhytmia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patinets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acute</a:t>
            </a:r>
            <a:r>
              <a:rPr lang="tr-TR" dirty="0"/>
              <a:t> MI </a:t>
            </a:r>
            <a:r>
              <a:rPr lang="tr-TR" dirty="0" err="1"/>
              <a:t>or</a:t>
            </a:r>
            <a:r>
              <a:rPr lang="tr-TR" dirty="0"/>
              <a:t> LV </a:t>
            </a:r>
            <a:r>
              <a:rPr lang="tr-TR" dirty="0" err="1"/>
              <a:t>dysfunction</a:t>
            </a:r>
            <a:endParaRPr lang="tr-TR" dirty="0"/>
          </a:p>
          <a:p>
            <a:pPr>
              <a:buNone/>
            </a:pPr>
            <a:r>
              <a:rPr lang="tr-TR" dirty="0" err="1"/>
              <a:t>Could</a:t>
            </a:r>
            <a:r>
              <a:rPr lang="tr-TR" dirty="0"/>
              <a:t> be </a:t>
            </a:r>
            <a:r>
              <a:rPr lang="tr-TR" dirty="0" err="1"/>
              <a:t>dangerous</a:t>
            </a:r>
            <a:r>
              <a:rPr lang="tr-TR" dirty="0"/>
              <a:t>!!!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K+ </a:t>
            </a:r>
            <a:r>
              <a:rPr lang="tr-TR" dirty="0" err="1"/>
              <a:t>sparing</a:t>
            </a:r>
            <a:r>
              <a:rPr lang="tr-TR" dirty="0"/>
              <a:t> </a:t>
            </a:r>
            <a:r>
              <a:rPr lang="tr-TR" dirty="0" err="1" smtClean="0"/>
              <a:t>diuretics</a:t>
            </a:r>
            <a:r>
              <a:rPr lang="tr-TR" dirty="0" smtClean="0"/>
              <a:t> (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epithelial</a:t>
            </a:r>
            <a:r>
              <a:rPr lang="tr-TR" dirty="0" smtClean="0"/>
              <a:t> </a:t>
            </a:r>
            <a:r>
              <a:rPr lang="tr-TR" dirty="0" err="1" smtClean="0"/>
              <a:t>Na</a:t>
            </a:r>
            <a:r>
              <a:rPr lang="tr-TR" dirty="0" smtClean="0"/>
              <a:t>+ </a:t>
            </a:r>
            <a:r>
              <a:rPr lang="tr-TR" dirty="0" err="1" smtClean="0"/>
              <a:t>channel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Useful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prevent</a:t>
            </a:r>
            <a:r>
              <a:rPr lang="tr-TR" dirty="0"/>
              <a:t> </a:t>
            </a:r>
            <a:r>
              <a:rPr lang="tr-TR" dirty="0" err="1"/>
              <a:t>excessive</a:t>
            </a:r>
            <a:r>
              <a:rPr lang="tr-TR" dirty="0"/>
              <a:t> </a:t>
            </a:r>
            <a:r>
              <a:rPr lang="tr-TR" dirty="0" err="1" smtClean="0"/>
              <a:t>potasium</a:t>
            </a:r>
            <a:r>
              <a:rPr lang="tr-TR" dirty="0" smtClean="0"/>
              <a:t> </a:t>
            </a:r>
            <a:r>
              <a:rPr lang="tr-TR" dirty="0" err="1"/>
              <a:t>depletion</a:t>
            </a:r>
            <a:endParaRPr lang="tr-TR" dirty="0"/>
          </a:p>
          <a:p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of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diuretics</a:t>
            </a:r>
            <a:endParaRPr lang="tr-TR" dirty="0"/>
          </a:p>
          <a:p>
            <a:r>
              <a:rPr lang="tr-TR" dirty="0" err="1"/>
              <a:t>Aldosteron</a:t>
            </a:r>
            <a:r>
              <a:rPr lang="tr-TR" dirty="0"/>
              <a:t> </a:t>
            </a:r>
            <a:r>
              <a:rPr lang="tr-TR" dirty="0" err="1"/>
              <a:t>antagonists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beneficial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heart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K+ </a:t>
            </a:r>
            <a:r>
              <a:rPr lang="tr-TR" dirty="0" err="1" smtClean="0"/>
              <a:t>sparing</a:t>
            </a:r>
            <a:r>
              <a:rPr lang="tr-TR" dirty="0" smtClean="0"/>
              <a:t> </a:t>
            </a:r>
            <a:r>
              <a:rPr lang="tr-TR" dirty="0" err="1" smtClean="0"/>
              <a:t>diuretics</a:t>
            </a:r>
            <a:r>
              <a:rPr lang="tr-TR" dirty="0" smtClean="0"/>
              <a:t> (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epithelial</a:t>
            </a:r>
            <a:r>
              <a:rPr lang="tr-TR" dirty="0" smtClean="0"/>
              <a:t> </a:t>
            </a:r>
            <a:r>
              <a:rPr lang="tr-TR" dirty="0" err="1" smtClean="0"/>
              <a:t>Na</a:t>
            </a:r>
            <a:r>
              <a:rPr lang="tr-TR" dirty="0" smtClean="0"/>
              <a:t>+ </a:t>
            </a:r>
            <a:r>
              <a:rPr lang="tr-TR" dirty="0" err="1" smtClean="0"/>
              <a:t>channel</a:t>
            </a:r>
            <a:r>
              <a:rPr lang="tr-TR" dirty="0" smtClean="0"/>
              <a:t> </a:t>
            </a:r>
            <a:r>
              <a:rPr lang="tr-TR" dirty="0" err="1" smtClean="0"/>
              <a:t>inhibitor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Triamterene</a:t>
            </a:r>
            <a:endParaRPr lang="tr-TR" dirty="0" smtClean="0"/>
          </a:p>
          <a:p>
            <a:r>
              <a:rPr lang="tr-TR" dirty="0" err="1" smtClean="0"/>
              <a:t>Amiloride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K+ </a:t>
            </a:r>
            <a:r>
              <a:rPr lang="tr-TR" dirty="0" err="1"/>
              <a:t>sparing</a:t>
            </a:r>
            <a:r>
              <a:rPr lang="tr-TR" dirty="0"/>
              <a:t> </a:t>
            </a:r>
            <a:r>
              <a:rPr lang="tr-TR" dirty="0" err="1"/>
              <a:t>diuretics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>
                <a:solidFill>
                  <a:srgbClr val="FF0000"/>
                </a:solidFill>
              </a:rPr>
              <a:t>Advers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effects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dirty="0" err="1"/>
              <a:t>Hyperkalemia</a:t>
            </a:r>
            <a:endParaRPr lang="tr-TR" dirty="0"/>
          </a:p>
          <a:p>
            <a:pPr>
              <a:buNone/>
            </a:pPr>
            <a:r>
              <a:rPr lang="tr-TR" dirty="0" err="1"/>
              <a:t>Hyperchloremic</a:t>
            </a:r>
            <a:r>
              <a:rPr lang="tr-TR" dirty="0"/>
              <a:t> </a:t>
            </a:r>
            <a:r>
              <a:rPr lang="tr-TR" dirty="0" err="1"/>
              <a:t>metabolic</a:t>
            </a:r>
            <a:r>
              <a:rPr lang="tr-TR" dirty="0"/>
              <a:t> </a:t>
            </a:r>
            <a:r>
              <a:rPr lang="tr-TR" dirty="0" err="1"/>
              <a:t>alkalosis</a:t>
            </a:r>
            <a:endParaRPr lang="tr-TR" dirty="0"/>
          </a:p>
          <a:p>
            <a:pPr>
              <a:buNone/>
            </a:pPr>
            <a:r>
              <a:rPr lang="tr-TR" dirty="0" err="1"/>
              <a:t>Gynecomastia</a:t>
            </a:r>
            <a:endParaRPr lang="tr-TR" dirty="0"/>
          </a:p>
          <a:p>
            <a:pPr>
              <a:buNone/>
            </a:pP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kidney</a:t>
            </a:r>
            <a:r>
              <a:rPr lang="tr-TR" dirty="0"/>
              <a:t> </a:t>
            </a:r>
            <a:r>
              <a:rPr lang="tr-TR" dirty="0" err="1"/>
              <a:t>failure</a:t>
            </a:r>
            <a:endParaRPr lang="tr-TR" dirty="0"/>
          </a:p>
          <a:p>
            <a:pPr>
              <a:buNone/>
            </a:pPr>
            <a:r>
              <a:rPr lang="tr-TR" dirty="0" err="1"/>
              <a:t>Kidney</a:t>
            </a:r>
            <a:r>
              <a:rPr lang="tr-TR" dirty="0"/>
              <a:t> </a:t>
            </a:r>
            <a:r>
              <a:rPr lang="tr-TR" dirty="0" err="1"/>
              <a:t>stone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Aldosterone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antagonists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Spirinolactone</a:t>
            </a:r>
            <a:r>
              <a:rPr lang="tr-TR" dirty="0" smtClean="0"/>
              <a:t>, </a:t>
            </a:r>
            <a:r>
              <a:rPr lang="tr-TR" dirty="0" err="1" smtClean="0"/>
              <a:t>Eplerenone</a:t>
            </a:r>
            <a:endParaRPr lang="tr-TR" dirty="0" smtClean="0"/>
          </a:p>
          <a:p>
            <a:r>
              <a:rPr lang="tr-TR" dirty="0" smtClean="0"/>
              <a:t>K+ </a:t>
            </a:r>
            <a:r>
              <a:rPr lang="tr-TR" dirty="0" err="1" smtClean="0"/>
              <a:t>sparing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r>
              <a:rPr lang="tr-TR" dirty="0" err="1" smtClean="0"/>
              <a:t>Hiperkalemia</a:t>
            </a:r>
            <a:r>
              <a:rPr lang="tr-TR" dirty="0" smtClean="0"/>
              <a:t> risk!</a:t>
            </a:r>
          </a:p>
          <a:p>
            <a:r>
              <a:rPr lang="tr-TR" dirty="0" err="1" smtClean="0"/>
              <a:t>Beneficial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of </a:t>
            </a:r>
            <a:r>
              <a:rPr lang="tr-TR" dirty="0" err="1" smtClean="0"/>
              <a:t>resistant</a:t>
            </a:r>
            <a:r>
              <a:rPr lang="tr-TR" dirty="0" smtClean="0"/>
              <a:t> </a:t>
            </a:r>
            <a:r>
              <a:rPr lang="tr-TR" dirty="0" err="1" smtClean="0"/>
              <a:t>hypertension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hyperaldosteronism</a:t>
            </a:r>
            <a:endParaRPr lang="tr-TR" dirty="0" smtClean="0"/>
          </a:p>
          <a:p>
            <a:r>
              <a:rPr lang="tr-TR" dirty="0" err="1" smtClean="0"/>
              <a:t>Drug</a:t>
            </a:r>
            <a:r>
              <a:rPr lang="tr-TR" dirty="0" smtClean="0"/>
              <a:t> of </a:t>
            </a:r>
            <a:r>
              <a:rPr lang="tr-TR" dirty="0" err="1" smtClean="0"/>
              <a:t>choice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cirrhosis</a:t>
            </a:r>
            <a:endParaRPr lang="tr-TR" dirty="0" smtClean="0"/>
          </a:p>
          <a:p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in HF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tr-TR" sz="3200" dirty="0" err="1">
                <a:latin typeface="Calibri" pitchFamily="34" charset="0"/>
                <a:cs typeface="Calibri" pitchFamily="34" charset="0"/>
              </a:rPr>
              <a:t>Right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atrium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tr-TR" sz="3200" dirty="0" err="1">
                <a:latin typeface="Calibri" pitchFamily="34" charset="0"/>
                <a:cs typeface="Calibri" pitchFamily="34" charset="0"/>
              </a:rPr>
              <a:t>Right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ventricle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tr-TR" sz="3200" dirty="0" err="1">
                <a:latin typeface="Calibri" pitchFamily="34" charset="0"/>
                <a:cs typeface="Calibri" pitchFamily="34" charset="0"/>
              </a:rPr>
              <a:t>Left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atrium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tr-TR" sz="3200" dirty="0" err="1">
                <a:latin typeface="Calibri" pitchFamily="34" charset="0"/>
                <a:cs typeface="Calibri" pitchFamily="34" charset="0"/>
              </a:rPr>
              <a:t>Left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ventricle</a:t>
            </a:r>
            <a:endParaRPr lang="tr-TR" sz="3200" dirty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</a:t>
            </a: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target</a:t>
            </a:r>
            <a:r>
              <a:rPr lang="tr-TR" dirty="0"/>
              <a:t> RAAS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  <a:p>
            <a:r>
              <a:rPr lang="tr-TR" dirty="0" err="1"/>
              <a:t>ARBs</a:t>
            </a:r>
            <a:endParaRPr lang="tr-TR" dirty="0"/>
          </a:p>
          <a:p>
            <a:r>
              <a:rPr lang="tr-TR" dirty="0" err="1"/>
              <a:t>Renin</a:t>
            </a:r>
            <a:r>
              <a:rPr lang="tr-TR" dirty="0"/>
              <a:t> </a:t>
            </a:r>
            <a:r>
              <a:rPr lang="tr-TR" dirty="0" err="1"/>
              <a:t>inhibitors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Angiotensin</a:t>
            </a:r>
            <a:r>
              <a:rPr lang="tr-TR" dirty="0"/>
              <a:t> II,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strongest</a:t>
            </a:r>
            <a:r>
              <a:rPr lang="tr-TR" dirty="0"/>
              <a:t> </a:t>
            </a:r>
            <a:r>
              <a:rPr lang="tr-TR" dirty="0" err="1"/>
              <a:t>vasoconstrictors</a:t>
            </a:r>
            <a:endParaRPr lang="tr-TR" dirty="0"/>
          </a:p>
          <a:p>
            <a:r>
              <a:rPr lang="tr-TR" dirty="0" err="1"/>
              <a:t>Na</a:t>
            </a:r>
            <a:r>
              <a:rPr lang="tr-TR" dirty="0"/>
              <a:t>+ </a:t>
            </a:r>
            <a:r>
              <a:rPr lang="tr-TR" dirty="0" err="1"/>
              <a:t>sparing</a:t>
            </a:r>
            <a:r>
              <a:rPr lang="tr-TR" dirty="0"/>
              <a:t> </a:t>
            </a:r>
            <a:r>
              <a:rPr lang="tr-TR" dirty="0" err="1"/>
              <a:t>effect</a:t>
            </a:r>
            <a:endParaRPr lang="tr-TR" dirty="0"/>
          </a:p>
          <a:p>
            <a:r>
              <a:rPr lang="tr-TR" dirty="0" err="1"/>
              <a:t>Stimulates</a:t>
            </a:r>
            <a:r>
              <a:rPr lang="tr-TR" dirty="0"/>
              <a:t> </a:t>
            </a:r>
            <a:r>
              <a:rPr lang="tr-TR" dirty="0" err="1"/>
              <a:t>aldosteron</a:t>
            </a:r>
            <a:r>
              <a:rPr lang="tr-TR" dirty="0"/>
              <a:t> </a:t>
            </a:r>
            <a:r>
              <a:rPr lang="tr-TR" dirty="0" err="1"/>
              <a:t>secretion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Inhibits</a:t>
            </a:r>
            <a:r>
              <a:rPr lang="tr-TR" dirty="0"/>
              <a:t> ACE </a:t>
            </a:r>
          </a:p>
          <a:p>
            <a:r>
              <a:rPr lang="tr-TR" dirty="0" err="1"/>
              <a:t>Angiotensin</a:t>
            </a:r>
            <a:r>
              <a:rPr lang="tr-TR" dirty="0"/>
              <a:t> II </a:t>
            </a:r>
            <a:r>
              <a:rPr lang="tr-TR" dirty="0" err="1"/>
              <a:t>production</a:t>
            </a:r>
            <a:r>
              <a:rPr lang="tr-TR" dirty="0"/>
              <a:t> is </a:t>
            </a:r>
            <a:r>
              <a:rPr lang="tr-TR" dirty="0" err="1"/>
              <a:t>blocked</a:t>
            </a:r>
            <a:endParaRPr lang="tr-TR" dirty="0"/>
          </a:p>
          <a:p>
            <a:r>
              <a:rPr lang="tr-TR" dirty="0" err="1"/>
              <a:t>Bradykinin</a:t>
            </a:r>
            <a:r>
              <a:rPr lang="tr-TR" dirty="0"/>
              <a:t> is not </a:t>
            </a:r>
            <a:r>
              <a:rPr lang="tr-TR" dirty="0" err="1"/>
              <a:t>inactivated</a:t>
            </a:r>
            <a:endParaRPr lang="tr-TR" dirty="0"/>
          </a:p>
          <a:p>
            <a:r>
              <a:rPr lang="tr-TR" dirty="0"/>
              <a:t>PVR is </a:t>
            </a:r>
            <a:r>
              <a:rPr lang="tr-TR" dirty="0" err="1"/>
              <a:t>decreased</a:t>
            </a:r>
            <a:r>
              <a:rPr lang="tr-TR" dirty="0"/>
              <a:t>, CO and HR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changed</a:t>
            </a:r>
            <a:endParaRPr lang="tr-TR" dirty="0"/>
          </a:p>
          <a:p>
            <a:r>
              <a:rPr lang="tr-TR" dirty="0"/>
              <a:t>Do not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sympathetic</a:t>
            </a:r>
            <a:r>
              <a:rPr lang="tr-TR" dirty="0"/>
              <a:t> </a:t>
            </a:r>
            <a:r>
              <a:rPr lang="tr-TR" dirty="0" err="1"/>
              <a:t>activation</a:t>
            </a:r>
            <a:endParaRPr lang="tr-TR" dirty="0"/>
          </a:p>
          <a:p>
            <a:r>
              <a:rPr lang="tr-TR" dirty="0" err="1"/>
              <a:t>Pro</a:t>
            </a:r>
            <a:r>
              <a:rPr lang="tr-TR" dirty="0"/>
              <a:t> </a:t>
            </a:r>
            <a:r>
              <a:rPr lang="tr-TR" dirty="0" err="1"/>
              <a:t>drug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effective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renin</a:t>
            </a:r>
            <a:r>
              <a:rPr lang="tr-TR" dirty="0"/>
              <a:t> </a:t>
            </a:r>
            <a:r>
              <a:rPr lang="tr-TR" dirty="0" err="1"/>
              <a:t>activity</a:t>
            </a:r>
            <a:endParaRPr lang="tr-TR" dirty="0"/>
          </a:p>
          <a:p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(</a:t>
            </a:r>
            <a:r>
              <a:rPr lang="tr-TR" dirty="0" err="1"/>
              <a:t>decrease</a:t>
            </a:r>
            <a:r>
              <a:rPr lang="tr-TR" dirty="0"/>
              <a:t> </a:t>
            </a:r>
            <a:r>
              <a:rPr lang="tr-TR" dirty="0" err="1"/>
              <a:t>proteinuria</a:t>
            </a:r>
            <a:r>
              <a:rPr lang="tr-TR" dirty="0"/>
              <a:t>, stabilize </a:t>
            </a:r>
            <a:r>
              <a:rPr lang="tr-TR" dirty="0" err="1"/>
              <a:t>kidney</a:t>
            </a:r>
            <a:r>
              <a:rPr lang="tr-TR" dirty="0"/>
              <a:t> </a:t>
            </a:r>
            <a:r>
              <a:rPr lang="tr-TR" dirty="0" err="1"/>
              <a:t>function</a:t>
            </a:r>
            <a:endParaRPr lang="tr-TR" dirty="0"/>
          </a:p>
          <a:p>
            <a:r>
              <a:rPr lang="tr-TR" dirty="0" err="1"/>
              <a:t>Used</a:t>
            </a:r>
            <a:r>
              <a:rPr lang="tr-TR" dirty="0"/>
              <a:t> in </a:t>
            </a:r>
            <a:r>
              <a:rPr lang="tr-TR" dirty="0" err="1"/>
              <a:t>diabetic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(</a:t>
            </a:r>
            <a:r>
              <a:rPr lang="tr-TR" dirty="0" err="1"/>
              <a:t>even</a:t>
            </a:r>
            <a:r>
              <a:rPr lang="tr-TR" dirty="0"/>
              <a:t> </a:t>
            </a:r>
            <a:r>
              <a:rPr lang="tr-TR" dirty="0" err="1"/>
              <a:t>normotensive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) as </a:t>
            </a:r>
            <a:r>
              <a:rPr lang="tr-TR" dirty="0" err="1"/>
              <a:t>protects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kidneys</a:t>
            </a:r>
            <a:endParaRPr lang="tr-TR" dirty="0"/>
          </a:p>
          <a:p>
            <a:r>
              <a:rPr lang="tr-TR" dirty="0" err="1"/>
              <a:t>Beneficial</a:t>
            </a:r>
            <a:r>
              <a:rPr lang="tr-TR" dirty="0"/>
              <a:t> in HF </a:t>
            </a:r>
            <a:r>
              <a:rPr lang="tr-TR" dirty="0" err="1"/>
              <a:t>treatment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MI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The </a:t>
            </a:r>
            <a:r>
              <a:rPr lang="tr-TR" dirty="0" err="1"/>
              <a:t>reason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protective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kidney</a:t>
            </a:r>
            <a:r>
              <a:rPr lang="tr-TR" dirty="0"/>
              <a:t>;</a:t>
            </a:r>
          </a:p>
          <a:p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intrarenal</a:t>
            </a:r>
            <a:r>
              <a:rPr lang="tr-TR" dirty="0"/>
              <a:t> </a:t>
            </a:r>
            <a:r>
              <a:rPr lang="tr-TR" dirty="0" err="1"/>
              <a:t>hemodynamics</a:t>
            </a:r>
            <a:endParaRPr lang="tr-TR" dirty="0"/>
          </a:p>
          <a:p>
            <a:r>
              <a:rPr lang="tr-TR" dirty="0" err="1"/>
              <a:t>Decerase</a:t>
            </a:r>
            <a:r>
              <a:rPr lang="tr-TR" dirty="0"/>
              <a:t> </a:t>
            </a:r>
            <a:r>
              <a:rPr lang="tr-TR" dirty="0" err="1"/>
              <a:t>glomerular</a:t>
            </a:r>
            <a:r>
              <a:rPr lang="tr-TR" dirty="0"/>
              <a:t> </a:t>
            </a:r>
            <a:r>
              <a:rPr lang="tr-TR" dirty="0" err="1"/>
              <a:t>efferent</a:t>
            </a:r>
            <a:r>
              <a:rPr lang="tr-TR" dirty="0"/>
              <a:t> </a:t>
            </a:r>
            <a:r>
              <a:rPr lang="tr-TR" dirty="0" err="1"/>
              <a:t>arteriolar</a:t>
            </a:r>
            <a:r>
              <a:rPr lang="tr-TR" dirty="0"/>
              <a:t> </a:t>
            </a:r>
            <a:r>
              <a:rPr lang="tr-TR" dirty="0" err="1"/>
              <a:t>resistance</a:t>
            </a:r>
            <a:r>
              <a:rPr lang="tr-TR" dirty="0"/>
              <a:t> </a:t>
            </a:r>
          </a:p>
          <a:p>
            <a:r>
              <a:rPr lang="tr-TR" dirty="0" err="1"/>
              <a:t>Decrease</a:t>
            </a:r>
            <a:r>
              <a:rPr lang="tr-TR" dirty="0"/>
              <a:t> </a:t>
            </a:r>
            <a:r>
              <a:rPr lang="tr-TR" dirty="0" err="1"/>
              <a:t>intraglomerular</a:t>
            </a:r>
            <a:r>
              <a:rPr lang="tr-TR" dirty="0"/>
              <a:t> </a:t>
            </a:r>
            <a:r>
              <a:rPr lang="tr-TR" dirty="0" err="1"/>
              <a:t>capillary</a:t>
            </a:r>
            <a:r>
              <a:rPr lang="tr-TR" dirty="0"/>
              <a:t> </a:t>
            </a:r>
            <a:r>
              <a:rPr lang="tr-TR" dirty="0" err="1"/>
              <a:t>pressure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Captopril</a:t>
            </a:r>
            <a:endParaRPr lang="tr-TR" dirty="0"/>
          </a:p>
          <a:p>
            <a:r>
              <a:rPr lang="tr-TR" dirty="0" err="1"/>
              <a:t>Enalapril</a:t>
            </a:r>
            <a:endParaRPr lang="tr-TR" dirty="0"/>
          </a:p>
          <a:p>
            <a:r>
              <a:rPr lang="tr-TR" dirty="0" err="1"/>
              <a:t>Lizinopril</a:t>
            </a:r>
            <a:endParaRPr lang="tr-TR" dirty="0"/>
          </a:p>
          <a:p>
            <a:r>
              <a:rPr lang="tr-TR" dirty="0" err="1"/>
              <a:t>Benzapril</a:t>
            </a:r>
            <a:endParaRPr lang="tr-TR" dirty="0"/>
          </a:p>
          <a:p>
            <a:r>
              <a:rPr lang="tr-TR" dirty="0" err="1"/>
              <a:t>Fosinopril</a:t>
            </a:r>
            <a:endParaRPr lang="tr-TR" dirty="0"/>
          </a:p>
          <a:p>
            <a:r>
              <a:rPr lang="tr-TR" dirty="0" err="1"/>
              <a:t>Perindopril</a:t>
            </a:r>
            <a:endParaRPr lang="tr-TR" dirty="0"/>
          </a:p>
          <a:p>
            <a:r>
              <a:rPr lang="tr-TR" dirty="0" err="1"/>
              <a:t>Quinapril</a:t>
            </a:r>
            <a:endParaRPr lang="tr-TR" dirty="0"/>
          </a:p>
          <a:p>
            <a:r>
              <a:rPr lang="tr-TR" dirty="0" err="1"/>
              <a:t>Ramipril</a:t>
            </a:r>
            <a:endParaRPr lang="tr-TR" dirty="0"/>
          </a:p>
          <a:p>
            <a:r>
              <a:rPr lang="tr-TR" dirty="0" err="1"/>
              <a:t>Trandolapril</a:t>
            </a:r>
            <a:endParaRPr lang="tr-TR" dirty="0"/>
          </a:p>
          <a:p>
            <a:r>
              <a:rPr lang="tr-TR" dirty="0" err="1"/>
              <a:t>Moexipril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Severe </a:t>
            </a:r>
            <a:r>
              <a:rPr lang="tr-TR" dirty="0" err="1"/>
              <a:t>hypotension</a:t>
            </a:r>
            <a:r>
              <a:rPr lang="tr-TR" dirty="0"/>
              <a:t> ( in </a:t>
            </a:r>
            <a:r>
              <a:rPr lang="tr-TR" dirty="0" err="1"/>
              <a:t>hypovolemic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of </a:t>
            </a:r>
            <a:r>
              <a:rPr lang="tr-TR" dirty="0" err="1"/>
              <a:t>diuretics</a:t>
            </a:r>
            <a:r>
              <a:rPr lang="tr-TR" dirty="0"/>
              <a:t>, salt </a:t>
            </a:r>
            <a:r>
              <a:rPr lang="tr-TR" dirty="0" err="1"/>
              <a:t>restriction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GI </a:t>
            </a:r>
            <a:r>
              <a:rPr lang="tr-TR" dirty="0" err="1"/>
              <a:t>fluid</a:t>
            </a:r>
            <a:r>
              <a:rPr lang="tr-TR" dirty="0"/>
              <a:t> </a:t>
            </a:r>
            <a:r>
              <a:rPr lang="tr-TR" dirty="0" err="1"/>
              <a:t>loss</a:t>
            </a:r>
            <a:r>
              <a:rPr lang="tr-TR" dirty="0"/>
              <a:t>)</a:t>
            </a:r>
          </a:p>
          <a:p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(in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bilateral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artery</a:t>
            </a:r>
            <a:r>
              <a:rPr lang="tr-TR" dirty="0"/>
              <a:t> </a:t>
            </a:r>
            <a:r>
              <a:rPr lang="tr-TR" dirty="0" err="1"/>
              <a:t>stenosis</a:t>
            </a:r>
            <a:r>
              <a:rPr lang="tr-TR" dirty="0"/>
              <a:t>)</a:t>
            </a:r>
          </a:p>
          <a:p>
            <a:r>
              <a:rPr lang="tr-TR" dirty="0" err="1"/>
              <a:t>Hyperkalemia</a:t>
            </a:r>
            <a:r>
              <a:rPr lang="tr-TR" dirty="0"/>
              <a:t> (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frequently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diabetes</a:t>
            </a:r>
            <a:r>
              <a:rPr lang="tr-TR" dirty="0"/>
              <a:t>)</a:t>
            </a:r>
          </a:p>
          <a:p>
            <a:r>
              <a:rPr lang="tr-TR" dirty="0" err="1"/>
              <a:t>Dry</a:t>
            </a:r>
            <a:r>
              <a:rPr lang="tr-TR" dirty="0"/>
              <a:t> </a:t>
            </a:r>
            <a:r>
              <a:rPr lang="tr-TR" dirty="0" err="1"/>
              <a:t>cough</a:t>
            </a:r>
            <a:r>
              <a:rPr lang="tr-TR" dirty="0"/>
              <a:t> (</a:t>
            </a:r>
            <a:r>
              <a:rPr lang="tr-TR" dirty="0" err="1"/>
              <a:t>sometimes</a:t>
            </a:r>
            <a:r>
              <a:rPr lang="tr-TR" dirty="0"/>
              <a:t> </a:t>
            </a:r>
            <a:r>
              <a:rPr lang="tr-TR" dirty="0" err="1"/>
              <a:t>accompanied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wheezing</a:t>
            </a:r>
            <a:r>
              <a:rPr lang="tr-TR" dirty="0"/>
              <a:t>. </a:t>
            </a:r>
            <a:r>
              <a:rPr lang="tr-TR" dirty="0" err="1"/>
              <a:t>Bradykinin</a:t>
            </a:r>
            <a:r>
              <a:rPr lang="tr-TR" dirty="0"/>
              <a:t> and </a:t>
            </a:r>
            <a:r>
              <a:rPr lang="tr-TR" dirty="0" err="1"/>
              <a:t>substance</a:t>
            </a:r>
            <a:r>
              <a:rPr lang="tr-TR" dirty="0"/>
              <a:t> P)</a:t>
            </a:r>
          </a:p>
          <a:p>
            <a:r>
              <a:rPr lang="tr-TR" dirty="0" err="1"/>
              <a:t>Angioedema</a:t>
            </a:r>
            <a:r>
              <a:rPr lang="tr-TR" dirty="0"/>
              <a:t> (</a:t>
            </a:r>
            <a:r>
              <a:rPr lang="tr-TR" dirty="0" err="1"/>
              <a:t>bradykinin</a:t>
            </a:r>
            <a:r>
              <a:rPr lang="tr-TR" dirty="0"/>
              <a:t> and </a:t>
            </a:r>
            <a:r>
              <a:rPr lang="tr-TR" dirty="0" err="1"/>
              <a:t>substance</a:t>
            </a:r>
            <a:r>
              <a:rPr lang="tr-TR" dirty="0"/>
              <a:t> P)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ACE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</a:t>
            </a:r>
            <a:r>
              <a:rPr lang="tr-TR" dirty="0"/>
              <a:t> 2. and 3. </a:t>
            </a:r>
            <a:r>
              <a:rPr lang="tr-TR" dirty="0" err="1"/>
              <a:t>trimesters</a:t>
            </a:r>
            <a:r>
              <a:rPr lang="tr-TR" dirty="0"/>
              <a:t> </a:t>
            </a:r>
            <a:r>
              <a:rPr lang="tr-TR" sz="3600" dirty="0"/>
              <a:t>X</a:t>
            </a:r>
            <a:r>
              <a:rPr lang="tr-TR" dirty="0"/>
              <a:t> (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hypotension</a:t>
            </a:r>
            <a:r>
              <a:rPr lang="tr-TR" dirty="0"/>
              <a:t>, </a:t>
            </a:r>
            <a:r>
              <a:rPr lang="tr-TR" dirty="0" err="1"/>
              <a:t>anuria</a:t>
            </a:r>
            <a:r>
              <a:rPr lang="tr-TR" dirty="0"/>
              <a:t>,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malformation</a:t>
            </a:r>
            <a:r>
              <a:rPr lang="tr-TR" dirty="0"/>
              <a:t> …)</a:t>
            </a:r>
          </a:p>
          <a:p>
            <a:r>
              <a:rPr lang="tr-TR" dirty="0" err="1"/>
              <a:t>Teratogenic</a:t>
            </a:r>
            <a:r>
              <a:rPr lang="tr-TR" dirty="0"/>
              <a:t> risk in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trimester</a:t>
            </a:r>
            <a:r>
              <a:rPr lang="tr-TR" dirty="0"/>
              <a:t>!</a:t>
            </a:r>
          </a:p>
          <a:p>
            <a:r>
              <a:rPr lang="tr-TR" dirty="0"/>
              <a:t>K+ </a:t>
            </a:r>
            <a:r>
              <a:rPr lang="tr-TR" dirty="0" err="1"/>
              <a:t>sparing</a:t>
            </a:r>
            <a:r>
              <a:rPr lang="tr-TR" dirty="0"/>
              <a:t> </a:t>
            </a:r>
            <a:r>
              <a:rPr lang="tr-TR" dirty="0" err="1"/>
              <a:t>diuretics</a:t>
            </a:r>
            <a:r>
              <a:rPr lang="tr-TR" dirty="0"/>
              <a:t> and K+ </a:t>
            </a:r>
            <a:r>
              <a:rPr lang="tr-TR" dirty="0" err="1"/>
              <a:t>supplement</a:t>
            </a:r>
            <a:r>
              <a:rPr lang="tr-TR" dirty="0"/>
              <a:t> </a:t>
            </a:r>
            <a:r>
              <a:rPr lang="tr-TR" sz="3600" dirty="0"/>
              <a:t>X</a:t>
            </a:r>
            <a:r>
              <a:rPr lang="tr-TR" dirty="0"/>
              <a:t> (</a:t>
            </a:r>
            <a:r>
              <a:rPr lang="tr-TR" dirty="0" err="1"/>
              <a:t>hyperkalemia</a:t>
            </a:r>
            <a:r>
              <a:rPr lang="tr-TR" dirty="0"/>
              <a:t>!)</a:t>
            </a:r>
          </a:p>
          <a:p>
            <a:r>
              <a:rPr lang="tr-TR" dirty="0" err="1"/>
              <a:t>NSAIs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impair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efficacy</a:t>
            </a:r>
            <a:r>
              <a:rPr lang="tr-TR" dirty="0"/>
              <a:t> of ACE </a:t>
            </a:r>
            <a:r>
              <a:rPr lang="tr-TR" dirty="0" err="1"/>
              <a:t>inhibitors</a:t>
            </a:r>
            <a:r>
              <a:rPr lang="tr-TR" dirty="0"/>
              <a:t> (PG/</a:t>
            </a:r>
            <a:r>
              <a:rPr lang="tr-TR" dirty="0" err="1"/>
              <a:t>bradikinin</a:t>
            </a:r>
            <a:r>
              <a:rPr lang="tr-TR" dirty="0"/>
              <a:t> </a:t>
            </a:r>
            <a:r>
              <a:rPr lang="tr-TR" dirty="0" err="1"/>
              <a:t>mediated</a:t>
            </a:r>
            <a:r>
              <a:rPr lang="tr-TR" dirty="0"/>
              <a:t> </a:t>
            </a:r>
            <a:r>
              <a:rPr lang="tr-TR" dirty="0" err="1"/>
              <a:t>vasodilatation</a:t>
            </a:r>
            <a:r>
              <a:rPr lang="tr-TR" dirty="0"/>
              <a:t> !)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ARBs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As </a:t>
            </a:r>
            <a:r>
              <a:rPr lang="tr-TR" dirty="0" err="1"/>
              <a:t>efective</a:t>
            </a:r>
            <a:r>
              <a:rPr lang="tr-TR" dirty="0"/>
              <a:t> as ACE </a:t>
            </a:r>
            <a:r>
              <a:rPr lang="tr-TR" dirty="0" err="1"/>
              <a:t>inhibitors</a:t>
            </a:r>
            <a:r>
              <a:rPr lang="tr-TR" dirty="0"/>
              <a:t> in </a:t>
            </a:r>
            <a:r>
              <a:rPr lang="tr-TR" dirty="0" err="1"/>
              <a:t>hypertension</a:t>
            </a:r>
            <a:r>
              <a:rPr lang="tr-TR" dirty="0"/>
              <a:t> and HF</a:t>
            </a:r>
          </a:p>
          <a:p>
            <a:r>
              <a:rPr lang="tr-TR" dirty="0" err="1"/>
              <a:t>Don’t</a:t>
            </a:r>
            <a:r>
              <a:rPr lang="tr-TR" dirty="0"/>
              <a:t> 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metabolism</a:t>
            </a:r>
            <a:r>
              <a:rPr lang="tr-TR" dirty="0"/>
              <a:t> of </a:t>
            </a:r>
            <a:r>
              <a:rPr lang="tr-TR" dirty="0" err="1"/>
              <a:t>bradykinin</a:t>
            </a:r>
            <a:r>
              <a:rPr lang="tr-TR" dirty="0"/>
              <a:t>,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selective</a:t>
            </a:r>
            <a:r>
              <a:rPr lang="tr-TR" dirty="0"/>
              <a:t> </a:t>
            </a:r>
            <a:r>
              <a:rPr lang="tr-TR" dirty="0" err="1"/>
              <a:t>compared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ACE </a:t>
            </a:r>
            <a:r>
              <a:rPr lang="tr-TR" dirty="0" err="1"/>
              <a:t>inhibitors</a:t>
            </a:r>
            <a:endParaRPr lang="tr-TR" dirty="0"/>
          </a:p>
          <a:p>
            <a:r>
              <a:rPr lang="tr-TR" dirty="0" err="1"/>
              <a:t>Useful</a:t>
            </a:r>
            <a:r>
              <a:rPr lang="tr-TR" dirty="0"/>
              <a:t> in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HF and </a:t>
            </a:r>
            <a:r>
              <a:rPr lang="tr-TR" dirty="0" err="1"/>
              <a:t>kidney</a:t>
            </a:r>
            <a:r>
              <a:rPr lang="tr-TR" dirty="0"/>
              <a:t> </a:t>
            </a:r>
            <a:r>
              <a:rPr lang="tr-TR" dirty="0" err="1"/>
              <a:t>disease</a:t>
            </a:r>
            <a:endParaRPr lang="tr-TR" dirty="0"/>
          </a:p>
          <a:p>
            <a:r>
              <a:rPr lang="tr-TR" dirty="0" err="1"/>
              <a:t>Advers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profile is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ACE </a:t>
            </a:r>
            <a:r>
              <a:rPr lang="tr-TR" dirty="0" err="1"/>
              <a:t>inhibitors</a:t>
            </a:r>
            <a:endParaRPr lang="tr-TR" dirty="0"/>
          </a:p>
          <a:p>
            <a:r>
              <a:rPr lang="tr-TR" dirty="0" err="1"/>
              <a:t>Dry</a:t>
            </a:r>
            <a:r>
              <a:rPr lang="tr-TR" dirty="0"/>
              <a:t> </a:t>
            </a:r>
            <a:r>
              <a:rPr lang="tr-TR" dirty="0" err="1"/>
              <a:t>cough</a:t>
            </a:r>
            <a:r>
              <a:rPr lang="tr-TR" dirty="0"/>
              <a:t> and </a:t>
            </a:r>
            <a:r>
              <a:rPr lang="tr-TR" dirty="0" err="1"/>
              <a:t>angioedema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common</a:t>
            </a:r>
            <a:r>
              <a:rPr lang="tr-TR" dirty="0"/>
              <a:t> (</a:t>
            </a:r>
            <a:r>
              <a:rPr lang="tr-TR" dirty="0" err="1"/>
              <a:t>prefered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ACE </a:t>
            </a:r>
            <a:r>
              <a:rPr lang="tr-TR" dirty="0" err="1"/>
              <a:t>inhibitors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ARBs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/>
              <a:t>AT1 </a:t>
            </a:r>
            <a:r>
              <a:rPr lang="tr-TR" dirty="0" err="1"/>
              <a:t>receptors</a:t>
            </a:r>
            <a:r>
              <a:rPr lang="tr-TR" dirty="0"/>
              <a:t>:</a:t>
            </a:r>
          </a:p>
          <a:p>
            <a:r>
              <a:rPr lang="tr-TR" dirty="0" err="1"/>
              <a:t>Heart</a:t>
            </a:r>
            <a:endParaRPr lang="tr-TR" dirty="0"/>
          </a:p>
          <a:p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smooth</a:t>
            </a:r>
            <a:r>
              <a:rPr lang="tr-TR" dirty="0"/>
              <a:t> </a:t>
            </a:r>
            <a:r>
              <a:rPr lang="tr-TR" dirty="0" err="1"/>
              <a:t>muscle</a:t>
            </a:r>
            <a:endParaRPr lang="tr-TR" dirty="0"/>
          </a:p>
          <a:p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glomerules</a:t>
            </a:r>
            <a:r>
              <a:rPr lang="tr-TR" dirty="0"/>
              <a:t> and </a:t>
            </a:r>
            <a:r>
              <a:rPr lang="tr-TR" dirty="0" err="1"/>
              <a:t>tubulus</a:t>
            </a:r>
            <a:endParaRPr lang="tr-TR" dirty="0"/>
          </a:p>
          <a:p>
            <a:r>
              <a:rPr lang="tr-TR" dirty="0"/>
              <a:t>Adrenal </a:t>
            </a:r>
            <a:r>
              <a:rPr lang="tr-TR" dirty="0" err="1"/>
              <a:t>cortex</a:t>
            </a:r>
            <a:endParaRPr lang="tr-TR" dirty="0"/>
          </a:p>
          <a:p>
            <a:r>
              <a:rPr lang="tr-TR" dirty="0" err="1"/>
              <a:t>Thrombocytes</a:t>
            </a:r>
            <a:endParaRPr lang="tr-TR" dirty="0"/>
          </a:p>
          <a:p>
            <a:r>
              <a:rPr lang="tr-TR" dirty="0" err="1"/>
              <a:t>Adipocytes</a:t>
            </a:r>
            <a:endParaRPr lang="tr-TR" dirty="0"/>
          </a:p>
          <a:p>
            <a:r>
              <a:rPr lang="tr-TR" dirty="0" err="1"/>
              <a:t>Placenta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tr-TR" sz="3200" dirty="0" err="1">
                <a:latin typeface="Calibri" pitchFamily="34" charset="0"/>
                <a:cs typeface="Calibri" pitchFamily="34" charset="0"/>
              </a:rPr>
              <a:t>Tricuspid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valve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(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right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side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lnSpc>
                <a:spcPct val="90000"/>
              </a:lnSpc>
              <a:buNone/>
            </a:pPr>
            <a:r>
              <a:rPr lang="tr-TR" sz="3200" dirty="0">
                <a:latin typeface="Calibri" pitchFamily="34" charset="0"/>
                <a:cs typeface="Calibri" pitchFamily="34" charset="0"/>
              </a:rPr>
              <a:t>Mitral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valve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(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left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3200" dirty="0" err="1">
                <a:latin typeface="Calibri" pitchFamily="34" charset="0"/>
                <a:cs typeface="Calibri" pitchFamily="34" charset="0"/>
              </a:rPr>
              <a:t>side</a:t>
            </a:r>
            <a:r>
              <a:rPr lang="tr-TR" sz="3200" dirty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ARBs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u="sng" dirty="0"/>
              <a:t>The </a:t>
            </a:r>
            <a:r>
              <a:rPr lang="tr-TR" u="sng" dirty="0" err="1"/>
              <a:t>effects</a:t>
            </a:r>
            <a:r>
              <a:rPr lang="tr-TR" u="sng" dirty="0"/>
              <a:t> of </a:t>
            </a:r>
            <a:r>
              <a:rPr lang="tr-TR" u="sng" dirty="0" err="1"/>
              <a:t>Ang</a:t>
            </a:r>
            <a:r>
              <a:rPr lang="tr-TR" u="sng" dirty="0"/>
              <a:t> II </a:t>
            </a:r>
            <a:r>
              <a:rPr lang="tr-TR" u="sng" dirty="0" err="1"/>
              <a:t>by</a:t>
            </a:r>
            <a:r>
              <a:rPr lang="tr-TR" u="sng" dirty="0"/>
              <a:t> </a:t>
            </a:r>
            <a:r>
              <a:rPr lang="tr-TR" u="sng" dirty="0" err="1"/>
              <a:t>binding</a:t>
            </a:r>
            <a:r>
              <a:rPr lang="tr-TR" u="sng" dirty="0"/>
              <a:t> AT1 </a:t>
            </a:r>
            <a:r>
              <a:rPr lang="tr-TR" u="sng" dirty="0" err="1"/>
              <a:t>receptors</a:t>
            </a:r>
            <a:r>
              <a:rPr lang="tr-TR" u="sng" dirty="0"/>
              <a:t>:</a:t>
            </a:r>
          </a:p>
          <a:p>
            <a:r>
              <a:rPr lang="tr-TR" dirty="0" err="1"/>
              <a:t>Vasoconstriction</a:t>
            </a:r>
            <a:endParaRPr lang="tr-TR" dirty="0"/>
          </a:p>
          <a:p>
            <a:r>
              <a:rPr lang="tr-TR" dirty="0" err="1"/>
              <a:t>Cardiac</a:t>
            </a:r>
            <a:r>
              <a:rPr lang="tr-TR" dirty="0"/>
              <a:t> and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hypertrophy</a:t>
            </a:r>
            <a:endParaRPr lang="tr-TR" dirty="0"/>
          </a:p>
          <a:p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cardiac</a:t>
            </a:r>
            <a:r>
              <a:rPr lang="tr-TR" dirty="0"/>
              <a:t> </a:t>
            </a:r>
            <a:r>
              <a:rPr lang="tr-TR" dirty="0" err="1"/>
              <a:t>contractility</a:t>
            </a:r>
            <a:endParaRPr lang="tr-TR" dirty="0"/>
          </a:p>
          <a:p>
            <a:r>
              <a:rPr lang="tr-TR" dirty="0" err="1"/>
              <a:t>Direct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retention</a:t>
            </a:r>
            <a:endParaRPr lang="tr-TR" dirty="0"/>
          </a:p>
          <a:p>
            <a:r>
              <a:rPr lang="tr-TR" dirty="0" err="1"/>
              <a:t>Aldosteron</a:t>
            </a:r>
            <a:r>
              <a:rPr lang="tr-TR" dirty="0"/>
              <a:t> </a:t>
            </a:r>
            <a:r>
              <a:rPr lang="tr-TR" dirty="0" err="1"/>
              <a:t>secretion</a:t>
            </a:r>
            <a:endParaRPr lang="tr-TR" dirty="0"/>
          </a:p>
          <a:p>
            <a:r>
              <a:rPr lang="tr-TR" dirty="0"/>
              <a:t>ADH </a:t>
            </a:r>
            <a:r>
              <a:rPr lang="tr-TR" dirty="0" err="1"/>
              <a:t>release</a:t>
            </a:r>
            <a:endParaRPr lang="tr-TR" dirty="0"/>
          </a:p>
          <a:p>
            <a:r>
              <a:rPr lang="tr-TR" dirty="0" err="1"/>
              <a:t>Sympathetic</a:t>
            </a:r>
            <a:r>
              <a:rPr lang="tr-TR" dirty="0"/>
              <a:t> </a:t>
            </a:r>
            <a:r>
              <a:rPr lang="tr-TR" dirty="0" err="1"/>
              <a:t>nervous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activation</a:t>
            </a:r>
            <a:endParaRPr lang="tr-TR" dirty="0"/>
          </a:p>
          <a:p>
            <a:r>
              <a:rPr lang="tr-TR" dirty="0" err="1"/>
              <a:t>Myocardial</a:t>
            </a:r>
            <a:r>
              <a:rPr lang="tr-TR" dirty="0"/>
              <a:t> </a:t>
            </a:r>
            <a:r>
              <a:rPr lang="tr-TR" dirty="0" err="1"/>
              <a:t>remodelling</a:t>
            </a:r>
            <a:r>
              <a:rPr lang="tr-TR" dirty="0"/>
              <a:t> (</a:t>
            </a:r>
            <a:r>
              <a:rPr lang="tr-TR" dirty="0" err="1"/>
              <a:t>collagen</a:t>
            </a:r>
            <a:r>
              <a:rPr lang="tr-TR" dirty="0"/>
              <a:t> </a:t>
            </a:r>
            <a:r>
              <a:rPr lang="tr-TR" dirty="0" err="1"/>
              <a:t>deposition</a:t>
            </a:r>
            <a:r>
              <a:rPr lang="tr-TR" dirty="0"/>
              <a:t>, </a:t>
            </a:r>
            <a:r>
              <a:rPr lang="tr-TR" dirty="0" err="1"/>
              <a:t>hypertrophy</a:t>
            </a:r>
            <a:r>
              <a:rPr lang="tr-TR" dirty="0"/>
              <a:t>)</a:t>
            </a:r>
          </a:p>
          <a:p>
            <a:r>
              <a:rPr lang="tr-TR" dirty="0" err="1"/>
              <a:t>Endothelin</a:t>
            </a:r>
            <a:r>
              <a:rPr lang="tr-TR" dirty="0"/>
              <a:t> </a:t>
            </a:r>
            <a:r>
              <a:rPr lang="tr-TR" dirty="0" err="1"/>
              <a:t>activation</a:t>
            </a:r>
            <a:endParaRPr lang="tr-TR" dirty="0"/>
          </a:p>
          <a:p>
            <a:r>
              <a:rPr lang="tr-TR" dirty="0" err="1"/>
              <a:t>Platelet</a:t>
            </a:r>
            <a:r>
              <a:rPr lang="tr-TR" dirty="0"/>
              <a:t> </a:t>
            </a:r>
            <a:r>
              <a:rPr lang="tr-TR" dirty="0" err="1"/>
              <a:t>activation</a:t>
            </a:r>
            <a:endParaRPr lang="tr-TR" dirty="0"/>
          </a:p>
          <a:p>
            <a:r>
              <a:rPr lang="tr-TR" dirty="0" err="1"/>
              <a:t>Thrombosis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plasminogen</a:t>
            </a:r>
            <a:r>
              <a:rPr lang="tr-TR" dirty="0"/>
              <a:t> </a:t>
            </a:r>
            <a:r>
              <a:rPr lang="tr-TR" dirty="0" err="1"/>
              <a:t>activator</a:t>
            </a:r>
            <a:r>
              <a:rPr lang="tr-TR" dirty="0"/>
              <a:t> </a:t>
            </a:r>
            <a:r>
              <a:rPr lang="tr-TR" dirty="0" err="1"/>
              <a:t>inhibitor</a:t>
            </a:r>
            <a:r>
              <a:rPr lang="tr-TR" dirty="0"/>
              <a:t> (PAI-1)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ARBs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Losartan</a:t>
            </a:r>
            <a:endParaRPr lang="tr-TR" dirty="0"/>
          </a:p>
          <a:p>
            <a:r>
              <a:rPr lang="tr-TR" dirty="0" err="1"/>
              <a:t>Valsartan</a:t>
            </a:r>
            <a:endParaRPr lang="tr-TR" dirty="0"/>
          </a:p>
          <a:p>
            <a:r>
              <a:rPr lang="tr-TR" dirty="0" err="1"/>
              <a:t>Kandesartan</a:t>
            </a:r>
            <a:endParaRPr lang="tr-TR" dirty="0"/>
          </a:p>
          <a:p>
            <a:r>
              <a:rPr lang="tr-TR" dirty="0" err="1"/>
              <a:t>Eprosartan</a:t>
            </a:r>
            <a:endParaRPr lang="tr-TR" dirty="0"/>
          </a:p>
          <a:p>
            <a:r>
              <a:rPr lang="tr-TR" dirty="0" err="1"/>
              <a:t>Irbesartan</a:t>
            </a:r>
            <a:endParaRPr lang="tr-TR" dirty="0"/>
          </a:p>
          <a:p>
            <a:r>
              <a:rPr lang="tr-TR" dirty="0" err="1"/>
              <a:t>Telmisartan</a:t>
            </a:r>
            <a:endParaRPr lang="tr-TR" dirty="0"/>
          </a:p>
          <a:p>
            <a:r>
              <a:rPr lang="tr-TR" dirty="0" err="1"/>
              <a:t>Olmesartan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tr-TR" dirty="0" err="1"/>
              <a:t>ARBs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525963"/>
          </a:xfrm>
        </p:spPr>
        <p:txBody>
          <a:bodyPr/>
          <a:lstStyle/>
          <a:p>
            <a:r>
              <a:rPr lang="tr-TR" dirty="0" err="1"/>
              <a:t>Should</a:t>
            </a:r>
            <a:r>
              <a:rPr lang="tr-TR" dirty="0"/>
              <a:t> not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artery</a:t>
            </a:r>
            <a:r>
              <a:rPr lang="tr-TR" dirty="0"/>
              <a:t> </a:t>
            </a:r>
            <a:r>
              <a:rPr lang="tr-TR" dirty="0" err="1"/>
              <a:t>stenosis</a:t>
            </a:r>
            <a:r>
              <a:rPr lang="tr-TR" dirty="0"/>
              <a:t> (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failure</a:t>
            </a:r>
            <a:r>
              <a:rPr lang="tr-TR" dirty="0"/>
              <a:t> risk 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u="sng" dirty="0" err="1">
                <a:latin typeface="Calibri" pitchFamily="34" charset="0"/>
                <a:cs typeface="Calibri" pitchFamily="34" charset="0"/>
              </a:rPr>
              <a:t>Cardiac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 smtClean="0">
                <a:latin typeface="Calibri" pitchFamily="34" charset="0"/>
                <a:cs typeface="Calibri" pitchFamily="34" charset="0"/>
              </a:rPr>
              <a:t>conduction</a:t>
            </a:r>
            <a:r>
              <a:rPr lang="tr-TR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u="sng" dirty="0" err="1">
                <a:latin typeface="Calibri" pitchFamily="34" charset="0"/>
                <a:cs typeface="Calibri" pitchFamily="34" charset="0"/>
              </a:rPr>
              <a:t>system</a:t>
            </a:r>
            <a:r>
              <a:rPr lang="tr-TR" u="sng" dirty="0">
                <a:latin typeface="Calibri" pitchFamily="34" charset="0"/>
                <a:cs typeface="Calibri" pitchFamily="34" charset="0"/>
              </a:rPr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 SA </a:t>
            </a:r>
            <a:r>
              <a:rPr lang="tr-TR" dirty="0" err="1"/>
              <a:t>node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AV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node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/>
            <a:endParaRPr lang="tr-TR" dirty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AV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bundle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(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Bundle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of his)</a:t>
            </a:r>
          </a:p>
          <a:p>
            <a:pPr lvl="1"/>
            <a:endParaRPr lang="tr-TR" dirty="0"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Purkinje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fibers</a:t>
            </a: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1331640" y="1700808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1403648" y="2852936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1403648" y="3933056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4932040" y="260648"/>
            <a:ext cx="3816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P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wave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atrial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depolarisation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QRS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complex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atrial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repolarization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ventricular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depolarization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>
                <a:latin typeface="Calibri" pitchFamily="34" charset="0"/>
                <a:cs typeface="Calibri" pitchFamily="34" charset="0"/>
              </a:rPr>
              <a:t>T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wave</a:t>
            </a:r>
            <a:r>
              <a:rPr lang="tr-TR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ventricular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repolarisation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948" name="AutoShape 4" descr="cardiac EC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2950" name="AutoShape 6" descr="cardiac ECG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r>
              <a:rPr lang="tr-TR" dirty="0" err="1"/>
              <a:t>Systole</a:t>
            </a:r>
            <a:endParaRPr lang="tr-TR" dirty="0"/>
          </a:p>
          <a:p>
            <a:r>
              <a:rPr lang="tr-TR" dirty="0" err="1"/>
              <a:t>Diastole</a:t>
            </a:r>
            <a:r>
              <a:rPr lang="tr-TR" dirty="0"/>
              <a:t>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491880" y="332656"/>
            <a:ext cx="2465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tr-TR" dirty="0" err="1"/>
              <a:t>Heart</a:t>
            </a:r>
            <a:r>
              <a:rPr lang="tr-TR" dirty="0"/>
              <a:t> rate, </a:t>
            </a:r>
            <a:r>
              <a:rPr lang="tr-TR" dirty="0">
                <a:solidFill>
                  <a:srgbClr val="FF0000"/>
                </a:solidFill>
              </a:rPr>
              <a:t>72</a:t>
            </a:r>
            <a:r>
              <a:rPr lang="tr-TR" dirty="0"/>
              <a:t> </a:t>
            </a:r>
            <a:r>
              <a:rPr lang="tr-TR" dirty="0" err="1"/>
              <a:t>beat</a:t>
            </a:r>
            <a:r>
              <a:rPr lang="tr-TR" dirty="0"/>
              <a:t>/</a:t>
            </a:r>
            <a:r>
              <a:rPr lang="tr-TR" dirty="0" err="1"/>
              <a:t>min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3888432" cy="31249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err="1">
                <a:solidFill>
                  <a:srgbClr val="FF6699"/>
                </a:solidFill>
                <a:latin typeface="Calibri" pitchFamily="34" charset="0"/>
                <a:cs typeface="Calibri" pitchFamily="34" charset="0"/>
              </a:rPr>
              <a:t>Cardiac</a:t>
            </a:r>
            <a:r>
              <a:rPr lang="tr-TR" dirty="0">
                <a:solidFill>
                  <a:srgbClr val="FF66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solidFill>
                  <a:srgbClr val="FF6699"/>
                </a:solidFill>
                <a:latin typeface="Calibri" pitchFamily="34" charset="0"/>
                <a:cs typeface="Calibri" pitchFamily="34" charset="0"/>
              </a:rPr>
              <a:t>contraction</a:t>
            </a:r>
            <a:r>
              <a:rPr lang="tr-TR" dirty="0">
                <a:solidFill>
                  <a:srgbClr val="FF6699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Ca</a:t>
            </a:r>
            <a:r>
              <a:rPr lang="tr-TR" dirty="0">
                <a:latin typeface="Calibri" pitchFamily="34" charset="0"/>
                <a:cs typeface="Calibri" pitchFamily="34" charset="0"/>
              </a:rPr>
              <a:t>++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increase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in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cytasole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Ca</a:t>
            </a:r>
            <a:r>
              <a:rPr lang="tr-TR" dirty="0">
                <a:latin typeface="Calibri" pitchFamily="34" charset="0"/>
                <a:cs typeface="Calibri" pitchFamily="34" charset="0"/>
              </a:rPr>
              <a:t>++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binds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to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troponin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tr-TR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tr-TR" dirty="0" err="1">
                <a:latin typeface="Calibri" pitchFamily="34" charset="0"/>
                <a:cs typeface="Calibri" pitchFamily="34" charset="0"/>
              </a:rPr>
              <a:t>Troponin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enables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cross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bridge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between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actin</a:t>
            </a:r>
            <a:r>
              <a:rPr lang="tr-TR" dirty="0">
                <a:latin typeface="Calibri" pitchFamily="34" charset="0"/>
                <a:cs typeface="Calibri" pitchFamily="34" charset="0"/>
              </a:rPr>
              <a:t> and 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myosin</a:t>
            </a:r>
            <a:endParaRPr lang="tr-TR" dirty="0">
              <a:latin typeface="Calibri" pitchFamily="34" charset="0"/>
              <a:cs typeface="Calibri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1368</Words>
  <Application>Microsoft Office PowerPoint</Application>
  <PresentationFormat>Ekran Gösterisi (4:3)</PresentationFormat>
  <Paragraphs>341</Paragraphs>
  <Slides>52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3" baseType="lpstr">
      <vt:lpstr>Ofis Teması</vt:lpstr>
      <vt:lpstr>ANTIHYPERTENSIVE DRUGS</vt:lpstr>
      <vt:lpstr>Aims</vt:lpstr>
      <vt:lpstr>Contents</vt:lpstr>
      <vt:lpstr>Slayt 4</vt:lpstr>
      <vt:lpstr>Slayt 5</vt:lpstr>
      <vt:lpstr>Cardiac conduction system: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Diagnosis of hypertension</vt:lpstr>
      <vt:lpstr>Prevalence</vt:lpstr>
      <vt:lpstr>Slayt 19</vt:lpstr>
      <vt:lpstr>Why should we regulate blood pressure?</vt:lpstr>
      <vt:lpstr>End Organ Damage due to hypertension</vt:lpstr>
      <vt:lpstr>Etiology of hypertension</vt:lpstr>
      <vt:lpstr>Secondary hypertension </vt:lpstr>
      <vt:lpstr>Slayt 24</vt:lpstr>
      <vt:lpstr>Risk factors for hypertension</vt:lpstr>
      <vt:lpstr>Slayt 26</vt:lpstr>
      <vt:lpstr>Nonpharmacological treatment strategies</vt:lpstr>
      <vt:lpstr>Diuretics</vt:lpstr>
      <vt:lpstr>Diuretics</vt:lpstr>
      <vt:lpstr>Thiazides (Na+ Cl- simport inhibitor)</vt:lpstr>
      <vt:lpstr>Thiazides</vt:lpstr>
      <vt:lpstr>Thiazides</vt:lpstr>
      <vt:lpstr>Loop diuretics ( Na+ K+ 2Cl- simport inhibitor)</vt:lpstr>
      <vt:lpstr>Loop diuretics</vt:lpstr>
      <vt:lpstr>Slayt 35</vt:lpstr>
      <vt:lpstr>K+ sparing diuretics (renal epithelial Na+ channel inhibitor)</vt:lpstr>
      <vt:lpstr>K+ sparing diuretics (renal epithelial Na+ channel inhibitor)</vt:lpstr>
      <vt:lpstr>K+ sparing diuretics</vt:lpstr>
      <vt:lpstr>Aldosterone receptor antagonists</vt:lpstr>
      <vt:lpstr>The drugs that target RAAS</vt:lpstr>
      <vt:lpstr>Slayt 41</vt:lpstr>
      <vt:lpstr>ACE inhibitors</vt:lpstr>
      <vt:lpstr>ACE inhibitors</vt:lpstr>
      <vt:lpstr>ACE inhibitors</vt:lpstr>
      <vt:lpstr>ACE inhibitors</vt:lpstr>
      <vt:lpstr>ACE inhibitors</vt:lpstr>
      <vt:lpstr>ACE inhibitors</vt:lpstr>
      <vt:lpstr>ARBs</vt:lpstr>
      <vt:lpstr>ARBs</vt:lpstr>
      <vt:lpstr>ARBs</vt:lpstr>
      <vt:lpstr>ARBs</vt:lpstr>
      <vt:lpstr>ARBs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fc</dc:creator>
  <cp:lastModifiedBy>ebru</cp:lastModifiedBy>
  <cp:revision>182</cp:revision>
  <dcterms:created xsi:type="dcterms:W3CDTF">2018-11-02T07:10:58Z</dcterms:created>
  <dcterms:modified xsi:type="dcterms:W3CDTF">2019-12-23T11:43:30Z</dcterms:modified>
</cp:coreProperties>
</file>