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8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0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28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94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54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41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03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5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8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3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2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0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6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12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ABDD329-5A6C-4030-927F-1264DD53B4D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2802666-E8F6-447B-B557-E58AEBDD2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3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BİLGİNİN ORGANİZASYONU I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Anglo</a:t>
            </a:r>
            <a:r>
              <a:rPr lang="tr-TR" b="1" dirty="0"/>
              <a:t>-Amerikan Kataloglama Kuralları (AAKK)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19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Bilginin Ana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79927" y="1752530"/>
          <a:ext cx="11480800" cy="4946719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413813"/>
                <a:gridCol w="6066987"/>
              </a:tblGrid>
              <a:tr h="4649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400" b="1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Niteleme </a:t>
                      </a:r>
                      <a:r>
                        <a:rPr lang="tr-TR" sz="24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Alanı</a:t>
                      </a:r>
                      <a:endParaRPr lang="tr-TR" sz="24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400" b="1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Bilginin </a:t>
                      </a:r>
                      <a:r>
                        <a:rPr lang="tr-TR" sz="24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ana kaynağı</a:t>
                      </a:r>
                      <a:endParaRPr lang="tr-TR" sz="24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614969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lvl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Eseradı </a:t>
                      </a:r>
                      <a:r>
                        <a:rPr lang="tr-TR" sz="2000" dirty="0">
                          <a:effectLst/>
                        </a:rPr>
                        <a:t>ve Sorumluluk </a:t>
                      </a:r>
                      <a:r>
                        <a:rPr lang="tr-TR" sz="2000" dirty="0" smtClean="0">
                          <a:effectLst/>
                        </a:rPr>
                        <a:t>Bildirimi 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İç kapak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14147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Basım Bildirimi 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İç kapak önceki sayfalar </a:t>
                      </a:r>
                      <a:r>
                        <a:rPr lang="tr-TR" sz="2000" dirty="0" smtClean="0">
                          <a:effectLst/>
                        </a:rPr>
                        <a:t>ve</a:t>
                      </a:r>
                      <a:r>
                        <a:rPr lang="tr-TR" sz="2000" baseline="0" dirty="0" smtClean="0">
                          <a:effectLst/>
                        </a:rPr>
                        <a:t> </a:t>
                      </a:r>
                      <a:r>
                        <a:rPr lang="tr-TR" sz="2000" dirty="0" smtClean="0">
                          <a:effectLst/>
                        </a:rPr>
                        <a:t>sonluk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471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Materyal Türü Özel </a:t>
                      </a:r>
                      <a:r>
                        <a:rPr lang="tr-TR" sz="2000" dirty="0" smtClean="0">
                          <a:effectLst/>
                        </a:rPr>
                        <a:t>Ayrıntılar 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Eserin bütünü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85768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Yayın, </a:t>
                      </a:r>
                      <a:r>
                        <a:rPr lang="tr-TR" sz="2000" dirty="0">
                          <a:effectLst/>
                        </a:rPr>
                        <a:t>Dağıtım </a:t>
                      </a:r>
                      <a:r>
                        <a:rPr lang="tr-TR" sz="2000" dirty="0" smtClean="0">
                          <a:effectLst/>
                        </a:rPr>
                        <a:t>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İç kapak önceki sayfalar ve </a:t>
                      </a:r>
                      <a:r>
                        <a:rPr lang="tr-TR" sz="2000" dirty="0" smtClean="0">
                          <a:effectLst/>
                        </a:rPr>
                        <a:t>sonluk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28388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Fiziksel Niteleme 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Eserin bütünü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25712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Dizi Bildirim 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İç kapak önceki sayfalar ve </a:t>
                      </a:r>
                      <a:r>
                        <a:rPr lang="tr-TR" sz="2000" dirty="0" smtClean="0">
                          <a:effectLst/>
                        </a:rPr>
                        <a:t>sonluk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7920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Notlar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Herhangi bir kaynak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603251">
                <a:tc>
                  <a:txBody>
                    <a:bodyPr/>
                    <a:lstStyle/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Standart </a:t>
                      </a:r>
                      <a:r>
                        <a:rPr lang="tr-TR" sz="2000" dirty="0">
                          <a:effectLst/>
                        </a:rPr>
                        <a:t>Numara </a:t>
                      </a:r>
                      <a:r>
                        <a:rPr lang="tr-TR" sz="2000" dirty="0" smtClean="0">
                          <a:effectLst/>
                        </a:rPr>
                        <a:t>ve</a:t>
                      </a:r>
                      <a:r>
                        <a:rPr lang="tr-TR" sz="2000" baseline="0" dirty="0" smtClean="0">
                          <a:effectLst/>
                        </a:rPr>
                        <a:t> </a:t>
                      </a:r>
                      <a:r>
                        <a:rPr lang="tr-TR" sz="2000" dirty="0" smtClean="0">
                          <a:effectLst/>
                        </a:rPr>
                        <a:t>Sağlanabilirlik </a:t>
                      </a:r>
                    </a:p>
                    <a:p>
                      <a:pPr lvl="0"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Alanı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800"/>
                        </a:spcAft>
                      </a:pPr>
                      <a:r>
                        <a:rPr lang="tr-TR" sz="2000" dirty="0">
                          <a:effectLst/>
                        </a:rPr>
                        <a:t>Eserin bütünü</a:t>
                      </a:r>
                      <a:endParaRPr lang="tr-TR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68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Bildirimi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/>
              <a:t>Bu alanda:</a:t>
            </a:r>
          </a:p>
          <a:p>
            <a:pPr lvl="1"/>
            <a:r>
              <a:rPr lang="tr-TR" dirty="0"/>
              <a:t>	</a:t>
            </a:r>
            <a:r>
              <a:rPr lang="tr-TR" dirty="0">
                <a:solidFill>
                  <a:srgbClr val="FF0000"/>
                </a:solidFill>
              </a:rPr>
              <a:t>Öz </a:t>
            </a:r>
            <a:r>
              <a:rPr lang="tr-TR" dirty="0" smtClean="0">
                <a:solidFill>
                  <a:srgbClr val="FF0000"/>
                </a:solidFill>
              </a:rPr>
              <a:t>eser adı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>
                <a:solidFill>
                  <a:srgbClr val="FF0000"/>
                </a:solidFill>
              </a:rPr>
              <a:t>	[] Genel Materyal Belirteci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	= Paralel </a:t>
            </a:r>
            <a:r>
              <a:rPr lang="tr-TR" dirty="0" smtClean="0">
                <a:solidFill>
                  <a:srgbClr val="FF0000"/>
                </a:solidFill>
              </a:rPr>
              <a:t>eser adı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>
                <a:solidFill>
                  <a:srgbClr val="FF0000"/>
                </a:solidFill>
              </a:rPr>
              <a:t>	: Başka </a:t>
            </a:r>
            <a:r>
              <a:rPr lang="tr-TR" dirty="0" smtClean="0">
                <a:solidFill>
                  <a:srgbClr val="FF0000"/>
                </a:solidFill>
              </a:rPr>
              <a:t>eser adı </a:t>
            </a:r>
            <a:r>
              <a:rPr lang="tr-TR" dirty="0">
                <a:solidFill>
                  <a:srgbClr val="FF0000"/>
                </a:solidFill>
              </a:rPr>
              <a:t>bilgisi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	/ Sorumluluk Bildirimi </a:t>
            </a:r>
          </a:p>
          <a:p>
            <a:pPr marL="0" indent="0">
              <a:buNone/>
            </a:pPr>
            <a:r>
              <a:rPr lang="tr-TR" dirty="0"/>
              <a:t>bilgileri yer alır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604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 : </a:t>
            </a:r>
            <a:r>
              <a:rPr lang="tr-TR" dirty="0"/>
              <a:t>Öz </a:t>
            </a:r>
            <a:r>
              <a:rPr lang="tr-TR" dirty="0" smtClean="0"/>
              <a:t>eser adı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Öz eser adı </a:t>
            </a:r>
            <a:r>
              <a:rPr lang="tr-TR" dirty="0"/>
              <a:t>bilginin ana kaynağında görüldüğü gibi aynen alınır. Ancak büyük harf ve noktalama işaretlerinde bu kural uygulanmaz.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XIX. YÜZYILDA TÜRKİYE’DE KAĞIT 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XIX</a:t>
            </a:r>
            <a:r>
              <a:rPr lang="tr-TR" dirty="0">
                <a:solidFill>
                  <a:schemeClr val="tx1"/>
                </a:solidFill>
              </a:rPr>
              <a:t>. yüzyılda Türkiye’de kağıt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Halk Kütüphaneleri Üzerine Bir Araştırma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Halk </a:t>
            </a:r>
            <a:r>
              <a:rPr lang="tr-TR" dirty="0">
                <a:solidFill>
                  <a:schemeClr val="tx1"/>
                </a:solidFill>
              </a:rPr>
              <a:t>kütüphaneleri üzerine bir </a:t>
            </a:r>
            <a:r>
              <a:rPr lang="tr-TR" dirty="0" smtClean="0">
                <a:solidFill>
                  <a:schemeClr val="tx1"/>
                </a:solidFill>
              </a:rPr>
              <a:t>araştırma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</a:t>
            </a:r>
            <a:r>
              <a:rPr lang="tr-TR" b="1" dirty="0" smtClean="0"/>
              <a:t>Alanı </a:t>
            </a:r>
            <a:r>
              <a:rPr lang="tr-TR" b="1" dirty="0"/>
              <a:t>: </a:t>
            </a:r>
            <a:r>
              <a:rPr lang="tr-TR" dirty="0"/>
              <a:t>Öz </a:t>
            </a:r>
            <a:r>
              <a:rPr lang="tr-TR" dirty="0" smtClean="0"/>
              <a:t>eser adı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Bir </a:t>
            </a:r>
            <a:r>
              <a:rPr lang="tr-TR" dirty="0"/>
              <a:t>yayıncı yada yazarın adı öz eser adının bir parçası durumunda ise aynen yazılır. Yazar adı sorumluk bildiriminde tekrar edilmez.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Atatürk’ün Söylev ve </a:t>
            </a:r>
            <a:r>
              <a:rPr lang="tr-TR" dirty="0" smtClean="0">
                <a:solidFill>
                  <a:srgbClr val="FF0000"/>
                </a:solidFill>
              </a:rPr>
              <a:t>Demeçleri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tr-TR" dirty="0" smtClean="0">
                <a:solidFill>
                  <a:schemeClr val="tx1"/>
                </a:solidFill>
              </a:rPr>
              <a:t>Atatürk’ün </a:t>
            </a:r>
            <a:r>
              <a:rPr lang="tr-TR" dirty="0">
                <a:solidFill>
                  <a:schemeClr val="tx1"/>
                </a:solidFill>
              </a:rPr>
              <a:t>söylev ve demeçleri.—</a:t>
            </a:r>
          </a:p>
          <a:p>
            <a:pPr algn="just">
              <a:lnSpc>
                <a:spcPct val="150000"/>
              </a:lnSpc>
            </a:pPr>
            <a:r>
              <a:rPr lang="tr-TR" dirty="0" err="1">
                <a:solidFill>
                  <a:srgbClr val="FF0000"/>
                </a:solidFill>
              </a:rPr>
              <a:t>Redhouse</a:t>
            </a:r>
            <a:r>
              <a:rPr lang="tr-TR" dirty="0">
                <a:solidFill>
                  <a:srgbClr val="FF0000"/>
                </a:solidFill>
              </a:rPr>
              <a:t> sözlüğü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tr-TR" dirty="0" smtClean="0">
                <a:solidFill>
                  <a:srgbClr val="FF0000"/>
                </a:solidFill>
              </a:rPr>
              <a:t>  </a:t>
            </a:r>
            <a:r>
              <a:rPr lang="tr-TR" dirty="0" err="1">
                <a:solidFill>
                  <a:schemeClr val="tx1"/>
                </a:solidFill>
              </a:rPr>
              <a:t>Redhouse</a:t>
            </a:r>
            <a:r>
              <a:rPr lang="tr-TR" dirty="0">
                <a:solidFill>
                  <a:schemeClr val="tx1"/>
                </a:solidFill>
              </a:rPr>
              <a:t> sözlüğü.--</a:t>
            </a:r>
            <a:endParaRPr lang="tr-TR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77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</a:t>
            </a:r>
            <a:r>
              <a:rPr lang="tr-TR" b="1" dirty="0" smtClean="0"/>
              <a:t>Alanı </a:t>
            </a:r>
            <a:r>
              <a:rPr lang="tr-TR" b="1" dirty="0"/>
              <a:t>: </a:t>
            </a:r>
            <a:r>
              <a:rPr lang="tr-TR" dirty="0"/>
              <a:t>Öz </a:t>
            </a:r>
            <a:r>
              <a:rPr lang="tr-TR" dirty="0" smtClean="0"/>
              <a:t>eser adı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Öz eser adı</a:t>
            </a:r>
            <a:r>
              <a:rPr lang="tr-TR" dirty="0"/>
              <a:t>, </a:t>
            </a:r>
            <a:r>
              <a:rPr lang="tr-TR" dirty="0" smtClean="0"/>
              <a:t>alternatif </a:t>
            </a:r>
            <a:r>
              <a:rPr lang="tr-TR" dirty="0"/>
              <a:t>bir </a:t>
            </a:r>
            <a:r>
              <a:rPr lang="tr-TR" dirty="0" smtClean="0"/>
              <a:t>eser adı </a:t>
            </a:r>
            <a:r>
              <a:rPr lang="tr-TR" dirty="0"/>
              <a:t>taşıyorsa aradaki bağlaçtan önce ve sonra virgül kullanılır.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Vatan yahut Silistre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tr-TR" dirty="0" smtClean="0">
                <a:solidFill>
                  <a:srgbClr val="FF0000"/>
                </a:solidFill>
              </a:rPr>
              <a:t>Vatan</a:t>
            </a:r>
            <a:r>
              <a:rPr lang="tr-TR" dirty="0">
                <a:solidFill>
                  <a:srgbClr val="FF0000"/>
                </a:solidFill>
              </a:rPr>
              <a:t>, yahut, Silistre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Emil </a:t>
            </a:r>
            <a:r>
              <a:rPr lang="tr-TR" dirty="0">
                <a:solidFill>
                  <a:schemeClr val="tx1"/>
                </a:solidFill>
              </a:rPr>
              <a:t>ya </a:t>
            </a:r>
            <a:r>
              <a:rPr lang="tr-TR" dirty="0" smtClean="0">
                <a:solidFill>
                  <a:schemeClr val="tx1"/>
                </a:solidFill>
              </a:rPr>
              <a:t>da terbiyeye </a:t>
            </a:r>
            <a:r>
              <a:rPr lang="tr-TR" dirty="0">
                <a:solidFill>
                  <a:schemeClr val="tx1"/>
                </a:solidFill>
              </a:rPr>
              <a:t>dair 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E</a:t>
            </a:r>
            <a:r>
              <a:rPr lang="tr-TR" dirty="0" smtClean="0">
                <a:solidFill>
                  <a:srgbClr val="FF0000"/>
                </a:solidFill>
              </a:rPr>
              <a:t>mil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smtClean="0">
                <a:solidFill>
                  <a:srgbClr val="FF0000"/>
                </a:solidFill>
              </a:rPr>
              <a:t>ya da</a:t>
            </a:r>
            <a:r>
              <a:rPr lang="tr-TR" dirty="0">
                <a:solidFill>
                  <a:srgbClr val="FF0000"/>
                </a:solidFill>
              </a:rPr>
              <a:t>, Terbiyeye </a:t>
            </a:r>
            <a:r>
              <a:rPr lang="tr-TR" dirty="0" smtClean="0">
                <a:solidFill>
                  <a:srgbClr val="FF0000"/>
                </a:solidFill>
              </a:rPr>
              <a:t>dair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75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</a:t>
            </a:r>
            <a:r>
              <a:rPr lang="tr-TR" b="1" dirty="0" smtClean="0"/>
              <a:t>Alanı </a:t>
            </a:r>
            <a:r>
              <a:rPr lang="tr-TR" b="1" dirty="0"/>
              <a:t>: </a:t>
            </a:r>
            <a:r>
              <a:rPr lang="tr-TR" dirty="0"/>
              <a:t> Genel Materyal Belirteci[GMB]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Öz </a:t>
            </a:r>
            <a:r>
              <a:rPr lang="tr-TR" dirty="0"/>
              <a:t>eser adından eserin niteliği  belli değilse katalog kullanıcısına eser hakkında uyarıcı bir bilgi verilmek istenirse öz </a:t>
            </a:r>
            <a:r>
              <a:rPr lang="tr-TR" dirty="0" smtClean="0"/>
              <a:t>eser adından </a:t>
            </a:r>
            <a:r>
              <a:rPr lang="tr-TR" dirty="0"/>
              <a:t>sonra [] köşeli parantez içinde uygun bir ibare </a:t>
            </a:r>
            <a:r>
              <a:rPr lang="tr-TR" dirty="0" smtClean="0"/>
              <a:t>eklenir.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Kırmızı başlıklı </a:t>
            </a:r>
            <a:r>
              <a:rPr lang="tr-TR" dirty="0" smtClean="0">
                <a:solidFill>
                  <a:srgbClr val="FF0000"/>
                </a:solidFill>
              </a:rPr>
              <a:t>kız [</a:t>
            </a:r>
            <a:r>
              <a:rPr lang="tr-TR" dirty="0">
                <a:solidFill>
                  <a:srgbClr val="FF0000"/>
                </a:solidFill>
              </a:rPr>
              <a:t>resim</a:t>
            </a:r>
            <a:r>
              <a:rPr lang="tr-TR" dirty="0" smtClean="0">
                <a:solidFill>
                  <a:srgbClr val="FF0000"/>
                </a:solidFill>
              </a:rPr>
              <a:t>]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17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0655" y="837282"/>
            <a:ext cx="6726680" cy="958594"/>
          </a:xfrm>
        </p:spPr>
        <p:txBody>
          <a:bodyPr/>
          <a:lstStyle/>
          <a:p>
            <a:r>
              <a:rPr lang="tr-TR" dirty="0" smtClean="0"/>
              <a:t>GMB örnekleri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222755" y="2496421"/>
            <a:ext cx="3822192" cy="318048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B0F0"/>
                </a:solidFill>
              </a:rPr>
              <a:t>Elektronik kaynak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Harita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Küre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Yazma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Maket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Ses kaydı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Mikro form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56452" y="2496819"/>
            <a:ext cx="3822192" cy="2951481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B0F0"/>
                </a:solidFill>
              </a:rPr>
              <a:t>Oyuncak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Teknik çizim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Resim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Video kaydı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Sinema filmi 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Nota</a:t>
            </a:r>
          </a:p>
          <a:p>
            <a:pPr marL="0" indent="0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1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Alanı: </a:t>
            </a:r>
            <a:br>
              <a:rPr lang="tr-TR" b="1" dirty="0"/>
            </a:br>
            <a:r>
              <a:rPr lang="tr-TR" dirty="0"/>
              <a:t>Paralel </a:t>
            </a:r>
            <a:r>
              <a:rPr lang="tr-TR" dirty="0" smtClean="0"/>
              <a:t>eser adı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525746" cy="3416301"/>
          </a:xfrm>
        </p:spPr>
        <p:txBody>
          <a:bodyPr/>
          <a:lstStyle/>
          <a:p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Paralel </a:t>
            </a:r>
            <a:r>
              <a:rPr lang="tr-TR" dirty="0" smtClean="0"/>
              <a:t>eser adı</a:t>
            </a:r>
            <a:r>
              <a:rPr lang="tr-TR" dirty="0"/>
              <a:t>, öz </a:t>
            </a:r>
            <a:r>
              <a:rPr lang="tr-TR" dirty="0" smtClean="0"/>
              <a:t>eser adının </a:t>
            </a:r>
            <a:r>
              <a:rPr lang="tr-TR" dirty="0"/>
              <a:t>başka dildeki adıdır. </a:t>
            </a:r>
            <a:r>
              <a:rPr lang="tr-TR" dirty="0" smtClean="0"/>
              <a:t>Paralel </a:t>
            </a:r>
            <a:r>
              <a:rPr lang="tr-TR" dirty="0"/>
              <a:t>eser adının oluşturulabilmesi için eserde </a:t>
            </a:r>
            <a:r>
              <a:rPr lang="tr-TR" dirty="0" smtClean="0"/>
              <a:t>diğer dilde metin veya öz/özet </a:t>
            </a:r>
            <a:r>
              <a:rPr lang="tr-TR" dirty="0"/>
              <a:t>bulunması </a:t>
            </a:r>
            <a:r>
              <a:rPr lang="tr-TR" dirty="0" smtClean="0"/>
              <a:t>ya da iç kapaklardan ilkinin diğer dilde olması gerekir</a:t>
            </a:r>
            <a:r>
              <a:rPr lang="tr-TR" dirty="0"/>
              <a:t>. Paralel </a:t>
            </a:r>
            <a:r>
              <a:rPr lang="tr-TR" dirty="0" smtClean="0"/>
              <a:t>eser adı </a:t>
            </a:r>
            <a:r>
              <a:rPr lang="tr-TR" dirty="0"/>
              <a:t>öz eser adından sonra </a:t>
            </a:r>
            <a:r>
              <a:rPr lang="tr-TR" dirty="0">
                <a:solidFill>
                  <a:srgbClr val="FF0000"/>
                </a:solidFill>
              </a:rPr>
              <a:t>=</a:t>
            </a:r>
            <a:r>
              <a:rPr lang="tr-TR" dirty="0"/>
              <a:t> </a:t>
            </a:r>
            <a:r>
              <a:rPr lang="tr-TR" dirty="0" smtClean="0">
                <a:solidFill>
                  <a:srgbClr val="FF0000"/>
                </a:solidFill>
              </a:rPr>
              <a:t>(eşit işareti)</a:t>
            </a:r>
            <a:r>
              <a:rPr lang="tr-TR" dirty="0" smtClean="0"/>
              <a:t> </a:t>
            </a:r>
            <a:r>
              <a:rPr lang="tr-TR" dirty="0"/>
              <a:t>ile kayıt edilir.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Kataloglama kuralları = </a:t>
            </a:r>
            <a:r>
              <a:rPr lang="tr-TR" dirty="0" err="1">
                <a:solidFill>
                  <a:schemeClr val="tx1"/>
                </a:solidFill>
              </a:rPr>
              <a:t>Cataloging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rules</a:t>
            </a:r>
            <a:endParaRPr lang="tr-TR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Türkiye’de kütüphanecilik eğitimi = </a:t>
            </a:r>
            <a:r>
              <a:rPr lang="tr-TR" dirty="0" err="1">
                <a:solidFill>
                  <a:schemeClr val="tx1"/>
                </a:solidFill>
              </a:rPr>
              <a:t>Librarianship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education</a:t>
            </a:r>
            <a:r>
              <a:rPr lang="tr-TR" dirty="0">
                <a:solidFill>
                  <a:schemeClr val="tx1"/>
                </a:solidFill>
              </a:rPr>
              <a:t> in </a:t>
            </a:r>
            <a:r>
              <a:rPr lang="tr-TR" dirty="0" err="1">
                <a:solidFill>
                  <a:schemeClr val="tx1"/>
                </a:solidFill>
              </a:rPr>
              <a:t>Turkey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1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Alanı: </a:t>
            </a: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dirty="0" smtClean="0"/>
              <a:t>Diğer eser adı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792446" cy="341630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Bilginin </a:t>
            </a:r>
            <a:r>
              <a:rPr lang="tr-TR" dirty="0"/>
              <a:t>ana kaynağında bulunan başka </a:t>
            </a:r>
            <a:r>
              <a:rPr lang="tr-TR" dirty="0" smtClean="0"/>
              <a:t>eser adı </a:t>
            </a:r>
            <a:r>
              <a:rPr lang="tr-TR" dirty="0"/>
              <a:t>bilgisi (alt </a:t>
            </a:r>
            <a:r>
              <a:rPr lang="tr-TR" dirty="0" err="1"/>
              <a:t>eseradı</a:t>
            </a:r>
            <a:r>
              <a:rPr lang="tr-TR" dirty="0"/>
              <a:t>, vb.) varsa paralel eser adı, yoksa öz </a:t>
            </a:r>
            <a:r>
              <a:rPr lang="tr-TR" dirty="0" smtClean="0"/>
              <a:t>eser adından </a:t>
            </a:r>
            <a:r>
              <a:rPr lang="tr-TR" dirty="0"/>
              <a:t>sonra : (iki nokta </a:t>
            </a:r>
            <a:r>
              <a:rPr lang="tr-TR" dirty="0" smtClean="0"/>
              <a:t>üst üste</a:t>
            </a:r>
            <a:r>
              <a:rPr lang="tr-TR" dirty="0"/>
              <a:t>)  işareti ile kayıt edilir.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Mustafa </a:t>
            </a:r>
            <a:r>
              <a:rPr lang="tr-TR" dirty="0">
                <a:solidFill>
                  <a:srgbClr val="FF0000"/>
                </a:solidFill>
              </a:rPr>
              <a:t>Kemal Atatürk </a:t>
            </a:r>
            <a:r>
              <a:rPr lang="tr-TR" b="1" dirty="0">
                <a:solidFill>
                  <a:srgbClr val="FF0000"/>
                </a:solidFill>
              </a:rPr>
              <a:t>: </a:t>
            </a:r>
            <a:r>
              <a:rPr lang="tr-TR" b="1" dirty="0">
                <a:solidFill>
                  <a:schemeClr val="tx1"/>
                </a:solidFill>
              </a:rPr>
              <a:t>Hayatı ve mücadelesi</a:t>
            </a:r>
            <a:endParaRPr lang="tr-TR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Halk </a:t>
            </a:r>
            <a:r>
              <a:rPr lang="tr-TR" dirty="0">
                <a:solidFill>
                  <a:srgbClr val="FF0000"/>
                </a:solidFill>
              </a:rPr>
              <a:t>kütüphaneleri üzerine bir araştırma :</a:t>
            </a:r>
            <a:r>
              <a:rPr lang="tr-TR" dirty="0">
                <a:solidFill>
                  <a:srgbClr val="00B0F0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Cumhuriyet dönemi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Bilginin </a:t>
            </a:r>
            <a:r>
              <a:rPr lang="tr-TR" dirty="0"/>
              <a:t>ana kaynağında birden çok başka </a:t>
            </a:r>
            <a:r>
              <a:rPr lang="tr-TR" dirty="0" smtClean="0"/>
              <a:t>eser adı </a:t>
            </a:r>
            <a:r>
              <a:rPr lang="tr-TR" dirty="0"/>
              <a:t>varsa, onlar bulundukları sırada kaydedilir.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Osmanlı tarihi : </a:t>
            </a:r>
            <a:r>
              <a:rPr lang="tr-TR" b="1" dirty="0">
                <a:solidFill>
                  <a:schemeClr val="tx1"/>
                </a:solidFill>
              </a:rPr>
              <a:t>Kuruluş dönemi : </a:t>
            </a:r>
            <a:r>
              <a:rPr lang="tr-TR" b="1" i="1" dirty="0">
                <a:solidFill>
                  <a:schemeClr val="tx1"/>
                </a:solidFill>
              </a:rPr>
              <a:t>Askeri mücadeleler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00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Alanı:</a:t>
            </a: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dirty="0"/>
              <a:t>Sorumluluk </a:t>
            </a:r>
            <a:r>
              <a:rPr lang="tr-TR" sz="3200" dirty="0" smtClean="0"/>
              <a:t>bildirimi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18309" y="2265218"/>
            <a:ext cx="10318173" cy="439535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Bilginin </a:t>
            </a:r>
            <a:r>
              <a:rPr lang="tr-TR" dirty="0"/>
              <a:t>ana kaynağında yer alan yazar, yayıncı,  hazırlayan, çeviren vb. adı sorumluluk bildirim alanında normal söyleniş sırasında kayıt edilir.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	Kütüphaneciliğimizin </a:t>
            </a:r>
            <a:r>
              <a:rPr lang="tr-TR" dirty="0">
                <a:solidFill>
                  <a:srgbClr val="FF0000"/>
                </a:solidFill>
              </a:rPr>
              <a:t>sorunları  </a:t>
            </a:r>
            <a:r>
              <a:rPr lang="tr-TR" b="1" dirty="0">
                <a:solidFill>
                  <a:srgbClr val="FF0000"/>
                </a:solidFill>
              </a:rPr>
              <a:t>/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Osman Ersoy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0070C0"/>
                </a:solidFill>
              </a:rPr>
              <a:t>		Nutuk </a:t>
            </a:r>
            <a:r>
              <a:rPr lang="tr-TR" dirty="0">
                <a:solidFill>
                  <a:srgbClr val="0070C0"/>
                </a:solidFill>
              </a:rPr>
              <a:t>: 1919-1923 / Mustafa Kemal Atatürk ; </a:t>
            </a:r>
            <a:r>
              <a:rPr lang="tr-TR" b="1" dirty="0">
                <a:solidFill>
                  <a:srgbClr val="0070C0"/>
                </a:solidFill>
              </a:rPr>
              <a:t>Bugünkü dille yayıma hazırlayan Zeynep Korkmaz</a:t>
            </a:r>
            <a:endParaRPr lang="tr-TR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dirty="0"/>
              <a:t>Yazar adı eser adının bir parçası ise sorumluluk bildirimi oluşturulmaz.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	Ömer </a:t>
            </a:r>
            <a:r>
              <a:rPr lang="tr-TR" dirty="0" err="1">
                <a:solidFill>
                  <a:srgbClr val="FF0000"/>
                </a:solidFill>
              </a:rPr>
              <a:t>Seyfettinden</a:t>
            </a:r>
            <a:r>
              <a:rPr lang="tr-TR" dirty="0">
                <a:solidFill>
                  <a:srgbClr val="FF0000"/>
                </a:solidFill>
              </a:rPr>
              <a:t> seçmeler.—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Eserin sorumluluğunu paylaşmış farklı kişiler </a:t>
            </a:r>
            <a:r>
              <a:rPr lang="tr-TR" dirty="0" smtClean="0"/>
              <a:t>varsa, araya </a:t>
            </a:r>
            <a:r>
              <a:rPr lang="tr-TR" dirty="0">
                <a:solidFill>
                  <a:srgbClr val="FF0000"/>
                </a:solidFill>
              </a:rPr>
              <a:t>; </a:t>
            </a:r>
            <a:r>
              <a:rPr lang="tr-TR" dirty="0" smtClean="0">
                <a:solidFill>
                  <a:srgbClr val="FF0000"/>
                </a:solidFill>
              </a:rPr>
              <a:t>(noktalı virgül)</a:t>
            </a:r>
            <a:r>
              <a:rPr lang="tr-TR" dirty="0" smtClean="0"/>
              <a:t> ile </a:t>
            </a:r>
            <a:r>
              <a:rPr lang="tr-TR" dirty="0"/>
              <a:t>kayıt edilir</a:t>
            </a:r>
            <a:r>
              <a:rPr lang="tr-TR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		</a:t>
            </a:r>
            <a:r>
              <a:rPr lang="tr-TR" dirty="0" err="1" smtClean="0">
                <a:solidFill>
                  <a:srgbClr val="FF0000"/>
                </a:solidFill>
              </a:rPr>
              <a:t>Goriot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baba / </a:t>
            </a:r>
            <a:r>
              <a:rPr lang="tr-TR" dirty="0">
                <a:solidFill>
                  <a:schemeClr val="tx1"/>
                </a:solidFill>
              </a:rPr>
              <a:t>Yazan </a:t>
            </a:r>
            <a:r>
              <a:rPr lang="fr-FR" dirty="0">
                <a:solidFill>
                  <a:schemeClr val="tx1"/>
                </a:solidFill>
              </a:rPr>
              <a:t>Honore de Balzac</a:t>
            </a:r>
            <a:r>
              <a:rPr lang="fr-FR" b="1" dirty="0"/>
              <a:t> </a:t>
            </a:r>
            <a:r>
              <a:rPr lang="tr-TR" dirty="0">
                <a:solidFill>
                  <a:srgbClr val="FF0000"/>
                </a:solidFill>
              </a:rPr>
              <a:t>; çeviren Cemal </a:t>
            </a:r>
            <a:r>
              <a:rPr lang="tr-TR" dirty="0" smtClean="0">
                <a:solidFill>
                  <a:srgbClr val="FF0000"/>
                </a:solidFill>
              </a:rPr>
              <a:t>Süreyya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17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6173" y="724286"/>
            <a:ext cx="9163219" cy="706964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 err="1" smtClean="0"/>
              <a:t>Anglo</a:t>
            </a:r>
            <a:r>
              <a:rPr lang="tr-TR" b="1" dirty="0" smtClean="0"/>
              <a:t>-Amerikan </a:t>
            </a:r>
            <a:r>
              <a:rPr lang="tr-TR" b="1" dirty="0"/>
              <a:t>Kataloglama </a:t>
            </a:r>
            <a:r>
              <a:rPr lang="tr-TR" b="1" dirty="0" smtClean="0"/>
              <a:t>Kuralları (AAKK)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3846" y="2452255"/>
            <a:ext cx="10744200" cy="410440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Kataloglamada </a:t>
            </a:r>
            <a:r>
              <a:rPr lang="tr-TR" dirty="0"/>
              <a:t>uluslararası birliği sağlama </a:t>
            </a:r>
            <a:r>
              <a:rPr lang="tr-TR" dirty="0" smtClean="0"/>
              <a:t>çalışmaları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/>
              <a:t>1876 </a:t>
            </a:r>
            <a:r>
              <a:rPr lang="tr-TR" dirty="0"/>
              <a:t>yılında Amerikan Kütüphaneciler Derneği’nin (ALA: </a:t>
            </a:r>
            <a:r>
              <a:rPr lang="tr-TR" dirty="0" err="1"/>
              <a:t>American</a:t>
            </a:r>
            <a:r>
              <a:rPr lang="tr-TR" dirty="0"/>
              <a:t> Library </a:t>
            </a:r>
            <a:r>
              <a:rPr lang="tr-TR" dirty="0" err="1"/>
              <a:t>Association</a:t>
            </a:r>
            <a:r>
              <a:rPr lang="tr-TR" dirty="0"/>
              <a:t>) ve </a:t>
            </a:r>
            <a:endParaRPr lang="tr-TR" dirty="0" smtClean="0"/>
          </a:p>
          <a:p>
            <a:pPr lvl="1" algn="just">
              <a:lnSpc>
                <a:spcPct val="150000"/>
              </a:lnSpc>
            </a:pPr>
            <a:r>
              <a:rPr lang="tr-TR" dirty="0" smtClean="0"/>
              <a:t>1877 </a:t>
            </a:r>
            <a:r>
              <a:rPr lang="tr-TR" dirty="0"/>
              <a:t>yılında İngiliz Kütüphaneciler Derneği’nin kuruldukları yıllara kadar dayandırılır.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iki dernek, </a:t>
            </a:r>
            <a:r>
              <a:rPr lang="tr-TR" dirty="0" smtClean="0"/>
              <a:t>kütüphanecilerin </a:t>
            </a:r>
            <a:r>
              <a:rPr lang="tr-TR" dirty="0"/>
              <a:t>ortak kataloglama kuralları oluşturmak üzere çalışmalar yapmalarına öncülük etmişlerdir. </a:t>
            </a:r>
            <a:endParaRPr lang="tr-TR" dirty="0" smtClean="0"/>
          </a:p>
          <a:p>
            <a:pPr lvl="1"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çalışmaların ilk ürünü </a:t>
            </a:r>
            <a:r>
              <a:rPr lang="tr-TR" dirty="0">
                <a:solidFill>
                  <a:srgbClr val="FF0000"/>
                </a:solidFill>
              </a:rPr>
              <a:t>1908</a:t>
            </a:r>
            <a:r>
              <a:rPr lang="tr-TR" dirty="0"/>
              <a:t> yılında ALA </a:t>
            </a:r>
            <a:r>
              <a:rPr lang="tr-TR" dirty="0" smtClean="0"/>
              <a:t>tarafından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Kataloglama Kuralları: Yazar ve Eser Adı </a:t>
            </a:r>
            <a:r>
              <a:rPr lang="tr-TR" dirty="0" smtClean="0">
                <a:solidFill>
                  <a:srgbClr val="FF0000"/>
                </a:solidFill>
              </a:rPr>
              <a:t>Girişleri </a:t>
            </a:r>
            <a:r>
              <a:rPr lang="tr-TR" dirty="0" smtClean="0"/>
              <a:t>(</a:t>
            </a:r>
            <a:r>
              <a:rPr lang="tr-TR" i="1" dirty="0" err="1"/>
              <a:t>Cataloguing</a:t>
            </a:r>
            <a:r>
              <a:rPr lang="tr-TR" i="1" dirty="0"/>
              <a:t> Rules: Author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Title</a:t>
            </a:r>
            <a:r>
              <a:rPr lang="tr-TR" i="1" dirty="0"/>
              <a:t> </a:t>
            </a:r>
            <a:r>
              <a:rPr lang="tr-TR" i="1" dirty="0" err="1" smtClean="0"/>
              <a:t>Entries</a:t>
            </a:r>
            <a:r>
              <a:rPr lang="tr-TR" dirty="0" smtClean="0"/>
              <a:t>) </a:t>
            </a:r>
            <a:r>
              <a:rPr lang="tr-TR" dirty="0"/>
              <a:t>adı altında </a:t>
            </a:r>
            <a:r>
              <a:rPr lang="tr-TR" dirty="0" smtClean="0"/>
              <a:t>yayımlanmıştır. </a:t>
            </a:r>
            <a:r>
              <a:rPr lang="tr-TR" dirty="0"/>
              <a:t>Bu eserde </a:t>
            </a:r>
            <a:r>
              <a:rPr lang="tr-TR" dirty="0" err="1"/>
              <a:t>Panizzi’nin</a:t>
            </a:r>
            <a:r>
              <a:rPr lang="tr-TR" dirty="0"/>
              <a:t> kuralları esas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63647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 </a:t>
            </a:r>
            <a:r>
              <a:rPr lang="tr-TR" dirty="0"/>
              <a:t> Sorumluluk </a:t>
            </a:r>
            <a:r>
              <a:rPr lang="tr-TR" dirty="0" smtClean="0"/>
              <a:t>bildirimi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805146" cy="341630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Bir eserde,  </a:t>
            </a:r>
            <a:r>
              <a:rPr lang="tr-TR" dirty="0"/>
              <a:t>üçten çok gerçek veya tüzel kişi yazar </a:t>
            </a:r>
            <a:r>
              <a:rPr lang="tr-TR" dirty="0" smtClean="0"/>
              <a:t>veya </a:t>
            </a:r>
            <a:r>
              <a:rPr lang="tr-TR" dirty="0"/>
              <a:t>sorumlu ise, </a:t>
            </a:r>
            <a:r>
              <a:rPr lang="tr-TR" dirty="0" smtClean="0"/>
              <a:t>sorumluluk </a:t>
            </a:r>
            <a:r>
              <a:rPr lang="tr-TR" dirty="0"/>
              <a:t>bildirimi alanında ilkinden sonrakiler kaydedilmez. Yapılan çıkarma, </a:t>
            </a:r>
            <a:r>
              <a:rPr lang="tr-TR" dirty="0" smtClean="0">
                <a:solidFill>
                  <a:srgbClr val="FF0000"/>
                </a:solidFill>
              </a:rPr>
              <a:t>… (üç nokta)</a:t>
            </a:r>
            <a:r>
              <a:rPr lang="tr-TR" dirty="0" smtClean="0"/>
              <a:t> </a:t>
            </a:r>
            <a:r>
              <a:rPr lang="tr-TR" dirty="0"/>
              <a:t>ile gösterilir ve buna, köşeli parantezler içinde, Türkçe eserler için </a:t>
            </a:r>
            <a:r>
              <a:rPr lang="tr-TR" dirty="0">
                <a:solidFill>
                  <a:srgbClr val="FF0000"/>
                </a:solidFill>
              </a:rPr>
              <a:t>[</a:t>
            </a:r>
            <a:r>
              <a:rPr lang="tr-TR" b="1" dirty="0">
                <a:solidFill>
                  <a:srgbClr val="FF0000"/>
                </a:solidFill>
              </a:rPr>
              <a:t>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başkaları</a:t>
            </a:r>
            <a:r>
              <a:rPr lang="tr-TR" dirty="0">
                <a:solidFill>
                  <a:srgbClr val="FF0000"/>
                </a:solidFill>
              </a:rPr>
              <a:t>]</a:t>
            </a:r>
            <a:r>
              <a:rPr lang="tr-TR" dirty="0"/>
              <a:t>, yabancı dillerdeki eserler için </a:t>
            </a:r>
            <a:r>
              <a:rPr lang="tr-TR" dirty="0">
                <a:solidFill>
                  <a:srgbClr val="FF0000"/>
                </a:solidFill>
              </a:rPr>
              <a:t>[</a:t>
            </a:r>
            <a:r>
              <a:rPr lang="tr-TR" b="1" dirty="0">
                <a:solidFill>
                  <a:srgbClr val="FF0000"/>
                </a:solidFill>
              </a:rPr>
              <a:t>et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al</a:t>
            </a:r>
            <a:r>
              <a:rPr lang="tr-TR" dirty="0">
                <a:solidFill>
                  <a:srgbClr val="FF0000"/>
                </a:solidFill>
              </a:rPr>
              <a:t>.]</a:t>
            </a:r>
            <a:r>
              <a:rPr lang="tr-TR" dirty="0"/>
              <a:t> kısaltması eklenir.</a:t>
            </a:r>
          </a:p>
          <a:p>
            <a:pPr lvl="1"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Kütüphaneciliğimizin tarihi gelişimi/ Osman Ersoy</a:t>
            </a:r>
            <a:r>
              <a:rPr lang="tr-TR" b="1" dirty="0">
                <a:solidFill>
                  <a:srgbClr val="FF0000"/>
                </a:solidFill>
              </a:rPr>
              <a:t> . . . </a:t>
            </a:r>
            <a:r>
              <a:rPr lang="tr-TR" dirty="0">
                <a:solidFill>
                  <a:srgbClr val="FF0000"/>
                </a:solidFill>
              </a:rPr>
              <a:t>[</a:t>
            </a:r>
            <a:r>
              <a:rPr lang="tr-TR" b="1" dirty="0">
                <a:solidFill>
                  <a:srgbClr val="FF0000"/>
                </a:solidFill>
              </a:rPr>
              <a:t>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başkaları]</a:t>
            </a:r>
            <a:endParaRPr lang="tr-TR" dirty="0">
              <a:solidFill>
                <a:srgbClr val="FF0000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Anglo-American </a:t>
            </a:r>
            <a:r>
              <a:rPr lang="en-US" dirty="0">
                <a:solidFill>
                  <a:srgbClr val="FF0000"/>
                </a:solidFill>
              </a:rPr>
              <a:t>cataloguing rules / prepared by the American Library Association </a:t>
            </a:r>
            <a:r>
              <a:rPr lang="en-US" b="1" dirty="0">
                <a:solidFill>
                  <a:srgbClr val="FF0000"/>
                </a:solidFill>
              </a:rPr>
              <a:t>. . .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b="1" dirty="0">
                <a:solidFill>
                  <a:srgbClr val="FF0000"/>
                </a:solidFill>
              </a:rPr>
              <a:t>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al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1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Eser adı </a:t>
            </a:r>
            <a:r>
              <a:rPr lang="tr-TR" b="1" dirty="0"/>
              <a:t>ve Sorumluluk Bildirim Alanı </a:t>
            </a:r>
            <a:r>
              <a:rPr lang="tr-TR" dirty="0"/>
              <a:t> Sorumluluk </a:t>
            </a:r>
            <a:r>
              <a:rPr lang="tr-TR" dirty="0" smtClean="0"/>
              <a:t>bildirimi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995646" cy="341630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Eserde sorumlunun </a:t>
            </a:r>
            <a:r>
              <a:rPr lang="tr-TR" dirty="0"/>
              <a:t>adı ile birlikte bulunan sanlar, akademik </a:t>
            </a:r>
            <a:r>
              <a:rPr lang="tr-TR" dirty="0" smtClean="0"/>
              <a:t>unvanlar </a:t>
            </a:r>
            <a:r>
              <a:rPr lang="tr-TR" dirty="0"/>
              <a:t>kayıt edilmez. Ancak bu takı adın  tanınması için gerekli kayıt edilir.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lvl="1"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Prof. Dr. Osman Ersoy </a:t>
            </a:r>
            <a:r>
              <a:rPr lang="tr-TR" dirty="0"/>
              <a:t>--  </a:t>
            </a:r>
            <a:r>
              <a:rPr lang="tr-TR" dirty="0">
                <a:solidFill>
                  <a:schemeClr val="tx1"/>
                </a:solidFill>
              </a:rPr>
              <a:t>Osman Ersoy</a:t>
            </a:r>
          </a:p>
          <a:p>
            <a:pPr lvl="1"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Avukat Ramazan Arslan </a:t>
            </a:r>
            <a:r>
              <a:rPr lang="tr-TR" dirty="0"/>
              <a:t>--   </a:t>
            </a:r>
            <a:r>
              <a:rPr lang="tr-TR" dirty="0">
                <a:solidFill>
                  <a:schemeClr val="tx1"/>
                </a:solidFill>
              </a:rPr>
              <a:t>Ramazan Arslan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Ercişli </a:t>
            </a:r>
            <a:r>
              <a:rPr lang="tr-TR" dirty="0">
                <a:solidFill>
                  <a:srgbClr val="FF0000"/>
                </a:solidFill>
              </a:rPr>
              <a:t>Emrah </a:t>
            </a:r>
            <a:r>
              <a:rPr lang="tr-TR" dirty="0"/>
              <a:t>– </a:t>
            </a:r>
            <a:r>
              <a:rPr lang="tr-TR" dirty="0">
                <a:solidFill>
                  <a:schemeClr val="tx1"/>
                </a:solidFill>
              </a:rPr>
              <a:t>Ercişli Emrah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091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</a:t>
            </a:r>
            <a:r>
              <a:rPr lang="tr-TR" dirty="0" smtClean="0"/>
              <a:t>eser adı </a:t>
            </a:r>
            <a:r>
              <a:rPr lang="tr-TR" dirty="0"/>
              <a:t>bulunmayan eserler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919446" cy="3416301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Ortak eser adı </a:t>
            </a:r>
            <a:r>
              <a:rPr lang="tr-TR" dirty="0"/>
              <a:t>bulunmayan eserlerde adlardan birine üstünlük verilmiş ise bu ad öz </a:t>
            </a:r>
            <a:r>
              <a:rPr lang="tr-TR" dirty="0" smtClean="0"/>
              <a:t>eser adı </a:t>
            </a:r>
            <a:r>
              <a:rPr lang="tr-TR" dirty="0"/>
              <a:t>olarak kaydedilir. Bilginin ana kaynağındaki diğer adlar içindekiler notu ile gösterilir. Bu adlara yazar </a:t>
            </a:r>
            <a:r>
              <a:rPr lang="tr-TR" dirty="0" smtClean="0"/>
              <a:t>eser adı </a:t>
            </a:r>
            <a:r>
              <a:rPr lang="tr-TR" dirty="0"/>
              <a:t>ek girişi yapılır</a:t>
            </a:r>
            <a:r>
              <a:rPr lang="tr-TR" dirty="0" smtClean="0"/>
              <a:t>.</a:t>
            </a:r>
            <a:endParaRPr lang="tr-TR" dirty="0"/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rgbClr val="002060"/>
                </a:solidFill>
              </a:rPr>
              <a:t>Falaka</a:t>
            </a:r>
            <a:r>
              <a:rPr lang="tr-TR" dirty="0">
                <a:solidFill>
                  <a:srgbClr val="002060"/>
                </a:solidFill>
              </a:rPr>
              <a:t>	</a:t>
            </a:r>
            <a:r>
              <a:rPr lang="tr-TR" dirty="0"/>
              <a:t>			</a:t>
            </a:r>
            <a:r>
              <a:rPr lang="tr-TR" b="1" dirty="0">
                <a:solidFill>
                  <a:srgbClr val="FF0000"/>
                </a:solidFill>
              </a:rPr>
              <a:t>E</a:t>
            </a:r>
            <a:r>
              <a:rPr lang="tr-TR" b="1" dirty="0" smtClean="0">
                <a:solidFill>
                  <a:srgbClr val="FF0000"/>
                </a:solidFill>
              </a:rPr>
              <a:t>ser adı </a:t>
            </a:r>
            <a:r>
              <a:rPr lang="tr-TR" b="1" dirty="0">
                <a:solidFill>
                  <a:srgbClr val="FF0000"/>
                </a:solidFill>
              </a:rPr>
              <a:t>alanı: </a:t>
            </a:r>
            <a:r>
              <a:rPr lang="tr-TR" dirty="0">
                <a:solidFill>
                  <a:srgbClr val="FF0000"/>
                </a:solidFill>
              </a:rPr>
              <a:t>Bomba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rgbClr val="002060"/>
                </a:solidFill>
              </a:rPr>
              <a:t>Bomba	</a:t>
            </a:r>
            <a:r>
              <a:rPr lang="tr-TR" dirty="0"/>
              <a:t>			</a:t>
            </a:r>
            <a:r>
              <a:rPr lang="tr-TR" b="1" dirty="0">
                <a:solidFill>
                  <a:srgbClr val="FF0000"/>
                </a:solidFill>
              </a:rPr>
              <a:t>İ</a:t>
            </a:r>
            <a:r>
              <a:rPr lang="tr-TR" b="1" dirty="0" smtClean="0">
                <a:solidFill>
                  <a:srgbClr val="FF0000"/>
                </a:solidFill>
              </a:rPr>
              <a:t>çindekiler</a:t>
            </a:r>
            <a:r>
              <a:rPr lang="tr-TR" b="1" dirty="0">
                <a:solidFill>
                  <a:srgbClr val="FF0000"/>
                </a:solidFill>
              </a:rPr>
              <a:t>: </a:t>
            </a:r>
            <a:r>
              <a:rPr lang="tr-TR" dirty="0" smtClean="0">
                <a:solidFill>
                  <a:srgbClr val="FF0000"/>
                </a:solidFill>
              </a:rPr>
              <a:t>Falaka ; </a:t>
            </a:r>
            <a:r>
              <a:rPr lang="tr-TR" dirty="0">
                <a:solidFill>
                  <a:srgbClr val="FF0000"/>
                </a:solidFill>
              </a:rPr>
              <a:t>Pembe incili Kaftan</a:t>
            </a:r>
          </a:p>
          <a:p>
            <a:pPr lvl="1" algn="just">
              <a:lnSpc>
                <a:spcPct val="170000"/>
              </a:lnSpc>
            </a:pPr>
            <a:r>
              <a:rPr lang="tr-TR" dirty="0">
                <a:solidFill>
                  <a:srgbClr val="002060"/>
                </a:solidFill>
              </a:rPr>
              <a:t>Pembe İncili </a:t>
            </a:r>
            <a:r>
              <a:rPr lang="tr-TR" dirty="0" smtClean="0">
                <a:solidFill>
                  <a:srgbClr val="002060"/>
                </a:solidFill>
              </a:rPr>
              <a:t>Kaftan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2289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8404682" cy="3416301"/>
          </a:xfrm>
        </p:spPr>
        <p:txBody>
          <a:bodyPr/>
          <a:lstStyle/>
          <a:p>
            <a:pPr algn="just">
              <a:lnSpc>
                <a:spcPct val="170000"/>
              </a:lnSpc>
            </a:pPr>
            <a:r>
              <a:rPr lang="tr-TR" dirty="0"/>
              <a:t>Adlardan birine üstünlük verilmemiş ise hepsi eser adı ve sorumluluk alanında yazılır.</a:t>
            </a:r>
            <a:endParaRPr lang="tr-TR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rgbClr val="002060"/>
                </a:solidFill>
              </a:rPr>
              <a:t>Sarnıç</a:t>
            </a:r>
            <a:r>
              <a:rPr lang="tr-TR" dirty="0"/>
              <a:t>				</a:t>
            </a:r>
            <a:r>
              <a:rPr lang="tr-TR" b="1" dirty="0">
                <a:solidFill>
                  <a:srgbClr val="FF0000"/>
                </a:solidFill>
              </a:rPr>
              <a:t>Eser adı alanı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smtClean="0">
                <a:solidFill>
                  <a:srgbClr val="FF0000"/>
                </a:solidFill>
              </a:rPr>
              <a:t>Sarnıç ; </a:t>
            </a:r>
            <a:r>
              <a:rPr lang="tr-TR" dirty="0">
                <a:solidFill>
                  <a:srgbClr val="FF0000"/>
                </a:solidFill>
              </a:rPr>
              <a:t>Semaver</a:t>
            </a:r>
          </a:p>
          <a:p>
            <a:pPr lvl="1" algn="just">
              <a:lnSpc>
                <a:spcPct val="170000"/>
              </a:lnSpc>
            </a:pPr>
            <a:r>
              <a:rPr lang="tr-TR" dirty="0">
                <a:solidFill>
                  <a:srgbClr val="002060"/>
                </a:solidFill>
              </a:rPr>
              <a:t>Semaver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16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Basım Bildirimi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10491" y="2421082"/>
            <a:ext cx="10619509" cy="435379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60000"/>
              </a:lnSpc>
            </a:pPr>
            <a:r>
              <a:rPr lang="tr-TR" dirty="0" smtClean="0"/>
              <a:t>Bilginin </a:t>
            </a:r>
            <a:r>
              <a:rPr lang="tr-TR" dirty="0"/>
              <a:t>ana kaynağında yer alan basıma ilişkin bilgiler basım bildirim alanında kayıt edilir.</a:t>
            </a:r>
          </a:p>
          <a:p>
            <a:pPr algn="just">
              <a:lnSpc>
                <a:spcPct val="160000"/>
              </a:lnSpc>
            </a:pPr>
            <a:r>
              <a:rPr lang="tr-TR" dirty="0"/>
              <a:t>Kelimeler yerine standart kısaltmalar, yazı ile belirtilmiş rakamlar yerine sıralama sayıları kullanılır.</a:t>
            </a:r>
          </a:p>
          <a:p>
            <a:pPr lvl="1" algn="just">
              <a:lnSpc>
                <a:spcPct val="160000"/>
              </a:lnSpc>
            </a:pPr>
            <a:r>
              <a:rPr lang="tr-TR" dirty="0">
                <a:solidFill>
                  <a:srgbClr val="002060"/>
                </a:solidFill>
              </a:rPr>
              <a:t>Yedinci Basım  </a:t>
            </a:r>
            <a:r>
              <a:rPr lang="tr-TR" b="1" dirty="0">
                <a:solidFill>
                  <a:srgbClr val="002060"/>
                </a:solidFill>
              </a:rPr>
              <a:t> 7. </a:t>
            </a:r>
            <a:r>
              <a:rPr lang="tr-TR" b="1" dirty="0" err="1">
                <a:solidFill>
                  <a:srgbClr val="002060"/>
                </a:solidFill>
              </a:rPr>
              <a:t>bs</a:t>
            </a:r>
            <a:endParaRPr lang="tr-TR" b="1" dirty="0">
              <a:solidFill>
                <a:srgbClr val="002060"/>
              </a:solidFill>
            </a:endParaRPr>
          </a:p>
          <a:p>
            <a:pPr lvl="1" algn="just">
              <a:lnSpc>
                <a:spcPct val="160000"/>
              </a:lnSpc>
            </a:pPr>
            <a:r>
              <a:rPr lang="tr-TR" dirty="0">
                <a:solidFill>
                  <a:srgbClr val="002060"/>
                </a:solidFill>
              </a:rPr>
              <a:t>Genişletilmiş üçüncü basım   </a:t>
            </a:r>
            <a:r>
              <a:rPr lang="tr-TR" b="1" dirty="0" err="1">
                <a:solidFill>
                  <a:srgbClr val="002060"/>
                </a:solidFill>
              </a:rPr>
              <a:t>gnşl</a:t>
            </a:r>
            <a:r>
              <a:rPr lang="tr-TR" b="1" dirty="0">
                <a:solidFill>
                  <a:srgbClr val="002060"/>
                </a:solidFill>
              </a:rPr>
              <a:t>. 3. bs.</a:t>
            </a:r>
            <a:endParaRPr lang="tr-TR" dirty="0">
              <a:solidFill>
                <a:srgbClr val="002060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tr-TR" dirty="0"/>
              <a:t>Basıma bağlı sorumlu belirtilmiş ise basım bildirimi alanında kayıt edilir. Basım bilgisi yok ise basıma bağlı sorumlu  </a:t>
            </a:r>
            <a:r>
              <a:rPr lang="tr-TR" dirty="0" smtClean="0"/>
              <a:t>eser adı </a:t>
            </a:r>
            <a:r>
              <a:rPr lang="tr-TR" dirty="0"/>
              <a:t>ve sorumluluk bildirimi alanında verilir.</a:t>
            </a:r>
          </a:p>
          <a:p>
            <a:pPr lvl="1" algn="just">
              <a:lnSpc>
                <a:spcPct val="160000"/>
              </a:lnSpc>
            </a:pPr>
            <a:r>
              <a:rPr lang="tr-TR" dirty="0">
                <a:solidFill>
                  <a:srgbClr val="002060"/>
                </a:solidFill>
              </a:rPr>
              <a:t>2. bs</a:t>
            </a:r>
            <a:r>
              <a:rPr lang="tr-TR" dirty="0"/>
              <a:t>. / </a:t>
            </a:r>
            <a:r>
              <a:rPr lang="tr-TR" dirty="0">
                <a:solidFill>
                  <a:srgbClr val="FF0000"/>
                </a:solidFill>
              </a:rPr>
              <a:t>basıma hazırlayan Ahmet Küflü</a:t>
            </a:r>
          </a:p>
          <a:p>
            <a:pPr lvl="1" algn="just">
              <a:lnSpc>
                <a:spcPct val="160000"/>
              </a:lnSpc>
            </a:pPr>
            <a:r>
              <a:rPr lang="tr-TR" dirty="0" smtClean="0">
                <a:solidFill>
                  <a:srgbClr val="002060"/>
                </a:solidFill>
              </a:rPr>
              <a:t>…….yazan </a:t>
            </a:r>
            <a:r>
              <a:rPr lang="tr-TR" dirty="0">
                <a:solidFill>
                  <a:srgbClr val="002060"/>
                </a:solidFill>
              </a:rPr>
              <a:t>Ahmet </a:t>
            </a:r>
            <a:r>
              <a:rPr lang="tr-TR" dirty="0" smtClean="0">
                <a:solidFill>
                  <a:srgbClr val="002060"/>
                </a:solidFill>
              </a:rPr>
              <a:t>Ay ; </a:t>
            </a:r>
            <a:r>
              <a:rPr lang="tr-TR" dirty="0">
                <a:solidFill>
                  <a:srgbClr val="FF0000"/>
                </a:solidFill>
              </a:rPr>
              <a:t>b</a:t>
            </a:r>
            <a:r>
              <a:rPr lang="tr-TR" dirty="0" smtClean="0">
                <a:solidFill>
                  <a:srgbClr val="FF0000"/>
                </a:solidFill>
              </a:rPr>
              <a:t>asıma </a:t>
            </a:r>
            <a:r>
              <a:rPr lang="tr-TR" dirty="0">
                <a:solidFill>
                  <a:srgbClr val="FF0000"/>
                </a:solidFill>
              </a:rPr>
              <a:t>hazırlayan Ali </a:t>
            </a:r>
            <a:r>
              <a:rPr lang="tr-TR" dirty="0" smtClean="0">
                <a:solidFill>
                  <a:srgbClr val="FF0000"/>
                </a:solidFill>
              </a:rPr>
              <a:t>Veli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7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Materyal </a:t>
            </a:r>
            <a:r>
              <a:rPr lang="tr-TR" dirty="0"/>
              <a:t>Türü Özel Ayrıntılar alanı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932146" cy="341630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000" b="1" dirty="0" smtClean="0">
                <a:solidFill>
                  <a:schemeClr val="tx1"/>
                </a:solidFill>
              </a:rPr>
              <a:t>Süreli </a:t>
            </a:r>
            <a:r>
              <a:rPr lang="tr-TR" sz="2000" b="1" dirty="0">
                <a:solidFill>
                  <a:schemeClr val="tx1"/>
                </a:solidFill>
              </a:rPr>
              <a:t>Yayınlar: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chemeClr val="tx1"/>
                </a:solidFill>
              </a:rPr>
              <a:t>Süreli yayınlara ilişkin ilk sayı belirtecinin kayıt edildiği alandır. Bilginin ana kaynağında yer alan bilgiler kelimeler yerine standart kısaltmalar ve uygun rakamlar kayıt edilir.</a:t>
            </a:r>
          </a:p>
          <a:p>
            <a:pPr lvl="1" algn="just">
              <a:lnSpc>
                <a:spcPct val="15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Varlık </a:t>
            </a:r>
            <a:r>
              <a:rPr lang="tr-TR" b="1" dirty="0">
                <a:solidFill>
                  <a:srgbClr val="FF0000"/>
                </a:solidFill>
              </a:rPr>
              <a:t>dergisi</a:t>
            </a:r>
            <a:r>
              <a:rPr lang="tr-TR" b="1" dirty="0">
                <a:solidFill>
                  <a:schemeClr val="tx1"/>
                </a:solidFill>
              </a:rPr>
              <a:t>.-- 1.c. 1.s.(Ocak 1952)-                .--</a:t>
            </a:r>
          </a:p>
          <a:p>
            <a:pPr algn="just">
              <a:lnSpc>
                <a:spcPct val="150000"/>
              </a:lnSpc>
            </a:pPr>
            <a:endParaRPr lang="tr-TR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chemeClr val="tx1"/>
                </a:solidFill>
              </a:rPr>
              <a:t>Eğer yayın hayatı sona ermiş ise başlangıç ve bitiş tarihleri kayıt altına alınır.</a:t>
            </a:r>
          </a:p>
          <a:p>
            <a:pPr lvl="1" algn="just">
              <a:lnSpc>
                <a:spcPct val="150000"/>
              </a:lnSpc>
            </a:pPr>
            <a:r>
              <a:rPr lang="tr-TR" b="1" dirty="0">
                <a:solidFill>
                  <a:srgbClr val="FF0000"/>
                </a:solidFill>
              </a:rPr>
              <a:t>Türk Kütüphaneciler Derneği bülteni</a:t>
            </a:r>
            <a:r>
              <a:rPr lang="tr-TR" b="1" dirty="0" smtClean="0">
                <a:solidFill>
                  <a:schemeClr val="tx1"/>
                </a:solidFill>
              </a:rPr>
              <a:t>.-- </a:t>
            </a:r>
            <a:r>
              <a:rPr lang="tr-TR" b="1" dirty="0">
                <a:solidFill>
                  <a:schemeClr val="tx1"/>
                </a:solidFill>
              </a:rPr>
              <a:t>1.c. (1952</a:t>
            </a:r>
            <a:r>
              <a:rPr lang="tr-TR" b="1" dirty="0" smtClean="0">
                <a:solidFill>
                  <a:schemeClr val="tx1"/>
                </a:solidFill>
              </a:rPr>
              <a:t>) - 35.c. (</a:t>
            </a:r>
            <a:r>
              <a:rPr lang="tr-TR" b="1" dirty="0">
                <a:solidFill>
                  <a:schemeClr val="tx1"/>
                </a:solidFill>
              </a:rPr>
              <a:t>1986</a:t>
            </a:r>
            <a:r>
              <a:rPr lang="tr-TR" b="1" dirty="0" smtClean="0">
                <a:solidFill>
                  <a:schemeClr val="tx1"/>
                </a:solidFill>
              </a:rPr>
              <a:t>)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3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Yayın </a:t>
            </a:r>
            <a:r>
              <a:rPr lang="tr-TR" b="1" dirty="0"/>
              <a:t>Dağıtım vb. </a:t>
            </a:r>
            <a:r>
              <a:rPr lang="tr-TR" b="1" dirty="0" smtClean="0"/>
              <a:t>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72836" y="2421082"/>
            <a:ext cx="10401300" cy="399010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Bu alanda </a:t>
            </a:r>
            <a:r>
              <a:rPr lang="tr-TR" dirty="0"/>
              <a:t>yayın yeri, </a:t>
            </a:r>
            <a:r>
              <a:rPr lang="tr-TR" dirty="0" smtClean="0"/>
              <a:t>yayınlayan </a:t>
            </a:r>
            <a:r>
              <a:rPr lang="tr-TR" dirty="0"/>
              <a:t>ve yayın tarihi ne ilişkin bilgiler yer alır. </a:t>
            </a:r>
          </a:p>
          <a:p>
            <a:pPr algn="just">
              <a:lnSpc>
                <a:spcPct val="170000"/>
              </a:lnSpc>
            </a:pPr>
            <a:r>
              <a:rPr lang="tr-TR" dirty="0"/>
              <a:t>Bilginin ana kaynağında yer alan ilk yer adı yayın yeri olarak kaydedilir. Yayın yeri yoksa Türkçe eserler için [</a:t>
            </a:r>
            <a:r>
              <a:rPr lang="tr-TR" dirty="0" err="1"/>
              <a:t>y.y</a:t>
            </a:r>
            <a:r>
              <a:rPr lang="tr-TR" dirty="0"/>
              <a:t>.], </a:t>
            </a:r>
            <a:r>
              <a:rPr lang="tr-TR" dirty="0" smtClean="0"/>
              <a:t>Latin </a:t>
            </a:r>
            <a:r>
              <a:rPr lang="tr-TR" dirty="0"/>
              <a:t>alfabesindeki diğer diller için [ </a:t>
            </a:r>
            <a:r>
              <a:rPr lang="tr-TR" dirty="0" err="1"/>
              <a:t>s.l</a:t>
            </a:r>
            <a:r>
              <a:rPr lang="tr-TR" dirty="0"/>
              <a:t>.] kısaltması kullanılır. Birden çok yayın yeri bulunan eserlerde, ilk yer mutlaka alınır. Üstünlük verilmiş başka yer var ise o da alınır</a:t>
            </a:r>
            <a:r>
              <a:rPr lang="tr-TR" dirty="0" smtClean="0"/>
              <a:t>.</a:t>
            </a:r>
          </a:p>
          <a:p>
            <a:pPr lvl="1" algn="just">
              <a:lnSpc>
                <a:spcPct val="170000"/>
              </a:lnSpc>
            </a:pPr>
            <a:r>
              <a:rPr lang="tr-TR" dirty="0"/>
              <a:t>Tokyo – </a:t>
            </a:r>
            <a:r>
              <a:rPr lang="tr-TR" dirty="0" err="1"/>
              <a:t>London</a:t>
            </a:r>
            <a:r>
              <a:rPr lang="tr-TR" dirty="0"/>
              <a:t> – Paris -----------------</a:t>
            </a:r>
            <a:r>
              <a:rPr lang="tr-TR" dirty="0">
                <a:solidFill>
                  <a:srgbClr val="FF0000"/>
                </a:solidFill>
              </a:rPr>
              <a:t>Tokyo</a:t>
            </a:r>
          </a:p>
          <a:p>
            <a:pPr lvl="1" algn="just">
              <a:lnSpc>
                <a:spcPct val="170000"/>
              </a:lnSpc>
            </a:pPr>
            <a:r>
              <a:rPr lang="tr-TR" dirty="0" err="1"/>
              <a:t>London</a:t>
            </a:r>
            <a:r>
              <a:rPr lang="tr-TR" dirty="0"/>
              <a:t> – Paris – OSLO ------------------</a:t>
            </a:r>
            <a:r>
              <a:rPr lang="tr-TR" dirty="0" err="1">
                <a:solidFill>
                  <a:srgbClr val="FF0000"/>
                </a:solidFill>
              </a:rPr>
              <a:t>London</a:t>
            </a:r>
            <a:r>
              <a:rPr lang="tr-TR" dirty="0">
                <a:solidFill>
                  <a:srgbClr val="FF0000"/>
                </a:solidFill>
              </a:rPr>
              <a:t>; Oslo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Diğer </a:t>
            </a:r>
            <a:r>
              <a:rPr lang="tr-TR" dirty="0"/>
              <a:t>yer adlarından biri </a:t>
            </a:r>
            <a:r>
              <a:rPr lang="tr-TR" dirty="0" err="1"/>
              <a:t>k</a:t>
            </a:r>
            <a:r>
              <a:rPr lang="tr-TR" dirty="0" err="1" smtClean="0"/>
              <a:t>ataloglanan</a:t>
            </a:r>
            <a:r>
              <a:rPr lang="tr-TR" dirty="0" smtClean="0"/>
              <a:t> </a:t>
            </a:r>
            <a:r>
              <a:rPr lang="tr-TR" dirty="0"/>
              <a:t>ülkeden bir yer ise o da kayıt edilir.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/>
              <a:t>New York </a:t>
            </a:r>
            <a:r>
              <a:rPr lang="tr-TR" dirty="0"/>
              <a:t>– </a:t>
            </a:r>
            <a:r>
              <a:rPr lang="tr-TR" dirty="0" err="1"/>
              <a:t>London</a:t>
            </a:r>
            <a:r>
              <a:rPr lang="tr-TR" dirty="0"/>
              <a:t> – İstanbul----------</a:t>
            </a:r>
            <a:r>
              <a:rPr lang="tr-TR" dirty="0" smtClean="0">
                <a:solidFill>
                  <a:srgbClr val="FF0000"/>
                </a:solidFill>
              </a:rPr>
              <a:t>New York </a:t>
            </a:r>
            <a:r>
              <a:rPr lang="tr-TR" dirty="0">
                <a:solidFill>
                  <a:srgbClr val="FF0000"/>
                </a:solidFill>
              </a:rPr>
              <a:t>; </a:t>
            </a:r>
            <a:r>
              <a:rPr lang="tr-TR" dirty="0" smtClean="0">
                <a:solidFill>
                  <a:srgbClr val="FF0000"/>
                </a:solidFill>
              </a:rPr>
              <a:t>İstanbul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9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Yayın </a:t>
            </a:r>
            <a:r>
              <a:rPr lang="tr-TR" dirty="0"/>
              <a:t>Dağıtım vb. </a:t>
            </a:r>
            <a:r>
              <a:rPr lang="tr-TR" dirty="0" smtClean="0"/>
              <a:t>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96191" y="2421082"/>
            <a:ext cx="10827327" cy="407323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Yayınlayan </a:t>
            </a:r>
            <a:r>
              <a:rPr lang="tr-TR" dirty="0"/>
              <a:t>eserin yayın sorumluluğunu üstlenmiş kişi yada tüzel kişidir. Yayıncının bulunmadığı durumda Türkçe eserler için [</a:t>
            </a:r>
            <a:r>
              <a:rPr lang="tr-TR" dirty="0" err="1"/>
              <a:t>yayl.y</a:t>
            </a:r>
            <a:r>
              <a:rPr lang="tr-TR" dirty="0"/>
              <a:t>.], Latin alfabesindeki diğer dillerde [s.n.] kısaltması kullanılır. </a:t>
            </a:r>
          </a:p>
          <a:p>
            <a:pPr algn="just">
              <a:lnSpc>
                <a:spcPct val="170000"/>
              </a:lnSpc>
            </a:pPr>
            <a:r>
              <a:rPr lang="tr-TR" dirty="0"/>
              <a:t>Yayıncı </a:t>
            </a:r>
            <a:r>
              <a:rPr lang="tr-TR" dirty="0" smtClean="0"/>
              <a:t>yok, </a:t>
            </a:r>
            <a:r>
              <a:rPr lang="tr-TR" dirty="0"/>
              <a:t>ancak dağıtımcı bulunuyorsa, </a:t>
            </a:r>
            <a:r>
              <a:rPr lang="tr-TR" dirty="0" smtClean="0"/>
              <a:t>dağıtımcının </a:t>
            </a:r>
            <a:r>
              <a:rPr lang="tr-TR" dirty="0"/>
              <a:t>adı yayın bildirim alanında kayıt </a:t>
            </a:r>
            <a:r>
              <a:rPr lang="tr-TR" dirty="0" smtClean="0"/>
              <a:t>edilir.</a:t>
            </a:r>
          </a:p>
          <a:p>
            <a:pPr lvl="1" algn="just">
              <a:lnSpc>
                <a:spcPct val="17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Bateş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dağıtım</a:t>
            </a:r>
          </a:p>
          <a:p>
            <a:pPr algn="just">
              <a:lnSpc>
                <a:spcPct val="170000"/>
              </a:lnSpc>
            </a:pPr>
            <a:r>
              <a:rPr lang="tr-TR" dirty="0"/>
              <a:t>Yayıncı tanındığı kısa biçimde kayıt edilir. Adın tanınması için gerekli olmayan Ltd</a:t>
            </a:r>
            <a:r>
              <a:rPr lang="tr-TR" dirty="0" smtClean="0"/>
              <a:t>. Şti</a:t>
            </a:r>
            <a:r>
              <a:rPr lang="tr-TR" dirty="0"/>
              <a:t>, A</a:t>
            </a:r>
            <a:r>
              <a:rPr lang="tr-TR" dirty="0" smtClean="0"/>
              <a:t>. Ort</a:t>
            </a:r>
            <a:r>
              <a:rPr lang="tr-TR" dirty="0"/>
              <a:t>.  ve  Yayınları gibi ibareler kayıt edilmez.</a:t>
            </a:r>
          </a:p>
          <a:p>
            <a:pPr algn="just">
              <a:lnSpc>
                <a:spcPct val="170000"/>
              </a:lnSpc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Meteksan</a:t>
            </a:r>
            <a:r>
              <a:rPr lang="tr-TR" dirty="0" smtClean="0"/>
              <a:t> </a:t>
            </a:r>
            <a:r>
              <a:rPr lang="tr-TR" dirty="0"/>
              <a:t>Ltd. Şti.-------------</a:t>
            </a:r>
            <a:r>
              <a:rPr lang="tr-TR" b="1" dirty="0" err="1">
                <a:solidFill>
                  <a:srgbClr val="FF0000"/>
                </a:solidFill>
              </a:rPr>
              <a:t>Meteksan</a:t>
            </a:r>
            <a:endParaRPr lang="tr-TR" b="1" dirty="0">
              <a:solidFill>
                <a:srgbClr val="FF0000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tr-TR" dirty="0"/>
              <a:t>	</a:t>
            </a:r>
            <a:r>
              <a:rPr lang="tr-TR" dirty="0" smtClean="0"/>
              <a:t>	Varlık </a:t>
            </a:r>
            <a:r>
              <a:rPr lang="tr-TR" dirty="0"/>
              <a:t>Yayınları------------------</a:t>
            </a:r>
            <a:r>
              <a:rPr lang="tr-TR" b="1" dirty="0">
                <a:solidFill>
                  <a:srgbClr val="FF0000"/>
                </a:solidFill>
              </a:rPr>
              <a:t>Varlık</a:t>
            </a:r>
          </a:p>
          <a:p>
            <a:pPr algn="just">
              <a:lnSpc>
                <a:spcPct val="170000"/>
              </a:lnSpc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Verso</a:t>
            </a:r>
            <a:r>
              <a:rPr lang="tr-TR" dirty="0" smtClean="0"/>
              <a:t> </a:t>
            </a:r>
            <a:r>
              <a:rPr lang="tr-TR" dirty="0"/>
              <a:t>Yayınları------------------</a:t>
            </a:r>
            <a:r>
              <a:rPr lang="tr-TR" b="1" dirty="0" err="1">
                <a:solidFill>
                  <a:srgbClr val="FF0000"/>
                </a:solidFill>
              </a:rPr>
              <a:t>Verso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yayınları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4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Yayın </a:t>
            </a:r>
            <a:r>
              <a:rPr lang="tr-TR" dirty="0"/>
              <a:t>Dağıtım vb. </a:t>
            </a:r>
            <a:r>
              <a:rPr lang="tr-TR" dirty="0" smtClean="0"/>
              <a:t>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3" y="2603500"/>
            <a:ext cx="9506120" cy="341630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Yayın </a:t>
            </a:r>
            <a:r>
              <a:rPr lang="tr-TR" dirty="0"/>
              <a:t>tarihi eserin üretildiği tarihtir. Eserde yayın tarihi yoksa </a:t>
            </a:r>
            <a:r>
              <a:rPr lang="tr-TR" dirty="0" err="1"/>
              <a:t>Copyright</a:t>
            </a:r>
            <a:r>
              <a:rPr lang="tr-TR" dirty="0"/>
              <a:t> tarihi kayıt edilir. O da bulunmuyorsa [] içinde yaklaşık bir tarih yazılır.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T.y</a:t>
            </a:r>
            <a:r>
              <a:rPr lang="tr-TR" dirty="0"/>
              <a:t>. </a:t>
            </a:r>
            <a:r>
              <a:rPr lang="tr-TR" dirty="0" smtClean="0"/>
              <a:t>kısaltması </a:t>
            </a:r>
            <a:r>
              <a:rPr lang="tr-TR" dirty="0"/>
              <a:t>kesinlikle kullanılmaz.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1998</a:t>
            </a:r>
            <a:r>
              <a:rPr lang="tr-TR" dirty="0">
                <a:solidFill>
                  <a:srgbClr val="FF0000"/>
                </a:solidFill>
              </a:rPr>
              <a:t>,     c2005,      [200-?],     [19--]</a:t>
            </a:r>
          </a:p>
          <a:p>
            <a:pPr algn="just">
              <a:lnSpc>
                <a:spcPct val="150000"/>
              </a:lnSpc>
            </a:pPr>
            <a:endParaRPr lang="tr-TR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dirty="0"/>
              <a:t>Birden çok yılda yayınlanmış eserlerde  başlangıç ve bitiş tarihi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2005-2008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</a:t>
            </a:r>
            <a:r>
              <a:rPr lang="tr-TR" dirty="0"/>
              <a:t>N</a:t>
            </a:r>
            <a:r>
              <a:rPr lang="tr-TR" dirty="0" smtClean="0"/>
              <a:t>iteleme </a:t>
            </a:r>
            <a:r>
              <a:rPr lang="tr-TR" dirty="0"/>
              <a:t>Alanı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706582" y="2441864"/>
            <a:ext cx="10370127" cy="391737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alanda Eserin uzunluğu, Resimleme ögeleri, Boyut ve Birlikteki materyal bilgileri yer alır.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Sayfa </a:t>
            </a:r>
            <a:r>
              <a:rPr lang="tr-TR" dirty="0"/>
              <a:t>ya da cilt sayısı eserin uzunluğunu oluşturur.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235 </a:t>
            </a:r>
            <a:r>
              <a:rPr lang="tr-TR" dirty="0">
                <a:solidFill>
                  <a:srgbClr val="FF0000"/>
                </a:solidFill>
              </a:rPr>
              <a:t>s. </a:t>
            </a:r>
            <a:endParaRPr lang="tr-TR" dirty="0" smtClean="0">
              <a:solidFill>
                <a:srgbClr val="FF0000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343 </a:t>
            </a:r>
            <a:r>
              <a:rPr lang="tr-TR" dirty="0">
                <a:solidFill>
                  <a:srgbClr val="FF0000"/>
                </a:solidFill>
              </a:rPr>
              <a:t>y. 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>
                <a:solidFill>
                  <a:srgbClr val="FF0000"/>
                </a:solidFill>
              </a:rPr>
              <a:t>c.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Eserde farklı numara sistemi ile numaralanmış sayfalar varsa  eserdeki sırada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VII</a:t>
            </a:r>
            <a:r>
              <a:rPr lang="tr-TR" dirty="0">
                <a:solidFill>
                  <a:srgbClr val="FF0000"/>
                </a:solidFill>
              </a:rPr>
              <a:t>, 445 </a:t>
            </a:r>
            <a:r>
              <a:rPr lang="tr-TR" dirty="0" smtClean="0">
                <a:solidFill>
                  <a:srgbClr val="FF0000"/>
                </a:solidFill>
              </a:rPr>
              <a:t>s.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765</a:t>
            </a:r>
            <a:r>
              <a:rPr lang="tr-TR" dirty="0">
                <a:solidFill>
                  <a:srgbClr val="FF0000"/>
                </a:solidFill>
              </a:rPr>
              <a:t>, XV s.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4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18" y="2379519"/>
            <a:ext cx="10754591" cy="421870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 </a:t>
            </a:r>
            <a:r>
              <a:rPr lang="tr-TR" dirty="0"/>
              <a:t>Kataloglama Prensipleri Milletlerarası Konferansında kabul edilen </a:t>
            </a:r>
            <a:r>
              <a:rPr lang="tr-TR" dirty="0" smtClean="0"/>
              <a:t>ilkeler doğrultusunda 1967’de </a:t>
            </a:r>
            <a:r>
              <a:rPr lang="tr-TR" dirty="0" err="1" smtClean="0"/>
              <a:t>Anglo</a:t>
            </a:r>
            <a:r>
              <a:rPr lang="tr-TR" dirty="0" smtClean="0"/>
              <a:t>-Amerikan </a:t>
            </a:r>
            <a:r>
              <a:rPr lang="tr-TR" dirty="0"/>
              <a:t>Kataloglama </a:t>
            </a:r>
            <a:r>
              <a:rPr lang="tr-TR" dirty="0" smtClean="0"/>
              <a:t>Kuralları yayınlanmıştır.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Amerika </a:t>
            </a:r>
            <a:r>
              <a:rPr lang="tr-TR" dirty="0"/>
              <a:t>Birleşik Devletleri, Kanada ve İngiltere kütüphanecilerinin 10 yılı bulan çalışmalarının sonucunda oluşturulan </a:t>
            </a:r>
            <a:r>
              <a:rPr lang="tr-TR" dirty="0" err="1"/>
              <a:t>Anglo</a:t>
            </a:r>
            <a:r>
              <a:rPr lang="tr-TR" dirty="0"/>
              <a:t>-Amerikan Kataloglama </a:t>
            </a:r>
            <a:r>
              <a:rPr lang="tr-TR" dirty="0" smtClean="0"/>
              <a:t>Kuralları, </a:t>
            </a:r>
            <a:r>
              <a:rPr lang="tr-TR" dirty="0"/>
              <a:t>bu üç ülkenin ortak bir çalışması olmakla birlikte, uygulama açısından tam bir uluslararası nitelik kazanmıştır. </a:t>
            </a:r>
            <a:endParaRPr lang="tr-TR" dirty="0" smtClean="0"/>
          </a:p>
          <a:p>
            <a:pPr algn="just">
              <a:lnSpc>
                <a:spcPct val="170000"/>
              </a:lnSpc>
            </a:pPr>
            <a:r>
              <a:rPr lang="tr-TR" dirty="0" err="1" smtClean="0"/>
              <a:t>İngilizce’nin</a:t>
            </a:r>
            <a:r>
              <a:rPr lang="tr-TR" dirty="0" smtClean="0"/>
              <a:t> konuşulduğu </a:t>
            </a:r>
            <a:r>
              <a:rPr lang="tr-TR" dirty="0"/>
              <a:t>ülkelerin hemen hepsinde yaygınlıkla kullanılması yanında, İngilizce </a:t>
            </a:r>
            <a:r>
              <a:rPr lang="tr-TR" dirty="0" smtClean="0"/>
              <a:t>konuşulmayan birçok </a:t>
            </a:r>
            <a:r>
              <a:rPr lang="tr-TR" dirty="0"/>
              <a:t>ülkede de kullanım alanı </a:t>
            </a:r>
            <a:r>
              <a:rPr lang="tr-TR" dirty="0" smtClean="0"/>
              <a:t>bulmuştur.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81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</a:t>
            </a:r>
            <a:r>
              <a:rPr lang="tr-TR" dirty="0"/>
              <a:t>N</a:t>
            </a:r>
            <a:r>
              <a:rPr lang="tr-TR" dirty="0" smtClean="0"/>
              <a:t>iteleme </a:t>
            </a:r>
            <a:r>
              <a:rPr lang="tr-TR" dirty="0"/>
              <a:t>Alanı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3455" y="2244436"/>
            <a:ext cx="10972800" cy="449926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Resimleme öğeleri </a:t>
            </a:r>
            <a:r>
              <a:rPr lang="tr-TR" dirty="0"/>
              <a:t>eserde tam sayfa ya da metnin anlaşılırlığı için gerekli ise standart kısaltma olarak 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smtClean="0">
                <a:solidFill>
                  <a:srgbClr val="FF0000"/>
                </a:solidFill>
              </a:rPr>
              <a:t>(iki nokta) </a:t>
            </a:r>
            <a:r>
              <a:rPr lang="tr-TR" dirty="0" smtClean="0"/>
              <a:t>işareti </a:t>
            </a:r>
            <a:r>
              <a:rPr lang="tr-TR" dirty="0"/>
              <a:t>ile kayıt edilir. </a:t>
            </a:r>
            <a:endParaRPr lang="tr-TR" dirty="0" smtClean="0"/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chemeClr val="tx1"/>
                </a:solidFill>
              </a:rPr>
              <a:t>344 </a:t>
            </a:r>
            <a:r>
              <a:rPr lang="tr-TR" dirty="0">
                <a:solidFill>
                  <a:schemeClr val="tx1"/>
                </a:solidFill>
              </a:rPr>
              <a:t>s. 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res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chemeClr val="tx1"/>
                </a:solidFill>
              </a:rPr>
              <a:t>322 </a:t>
            </a:r>
            <a:r>
              <a:rPr lang="tr-TR" dirty="0">
                <a:solidFill>
                  <a:schemeClr val="tx1"/>
                </a:solidFill>
              </a:rPr>
              <a:t>y. 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rnk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res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chemeClr val="tx1"/>
                </a:solidFill>
              </a:rPr>
              <a:t>5 </a:t>
            </a:r>
            <a:r>
              <a:rPr lang="tr-TR" dirty="0">
                <a:solidFill>
                  <a:schemeClr val="tx1"/>
                </a:solidFill>
              </a:rPr>
              <a:t>c. 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tbl</a:t>
            </a:r>
            <a:r>
              <a:rPr lang="tr-TR" dirty="0">
                <a:solidFill>
                  <a:srgbClr val="FF0000"/>
                </a:solidFill>
              </a:rPr>
              <a:t>., </a:t>
            </a:r>
            <a:r>
              <a:rPr lang="tr-TR" dirty="0" err="1">
                <a:solidFill>
                  <a:srgbClr val="FF0000"/>
                </a:solidFill>
              </a:rPr>
              <a:t>grf</a:t>
            </a:r>
            <a:r>
              <a:rPr lang="tr-TR" dirty="0">
                <a:solidFill>
                  <a:srgbClr val="FF0000"/>
                </a:solidFill>
              </a:rPr>
              <a:t>. 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Boyut; </a:t>
            </a:r>
            <a:r>
              <a:rPr lang="tr-TR" dirty="0"/>
              <a:t>eserin sırt uzunluğunun santimetre olarak kayıt edilmesidir.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>
                <a:solidFill>
                  <a:schemeClr val="tx1"/>
                </a:solidFill>
              </a:rPr>
              <a:t>VII</a:t>
            </a:r>
            <a:r>
              <a:rPr lang="tr-TR" dirty="0">
                <a:solidFill>
                  <a:schemeClr val="tx1"/>
                </a:solidFill>
              </a:rPr>
              <a:t>, 235 s. </a:t>
            </a:r>
            <a:r>
              <a:rPr lang="tr-TR" dirty="0">
                <a:solidFill>
                  <a:srgbClr val="FF0000"/>
                </a:solidFill>
              </a:rPr>
              <a:t>; 20 cm.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Eserle </a:t>
            </a:r>
            <a:r>
              <a:rPr lang="tr-TR" dirty="0"/>
              <a:t>birlikte yer alan ve eserden ayrı olarak sunulan materyaller boyut bilgisinden sonra </a:t>
            </a:r>
            <a:r>
              <a:rPr lang="tr-TR" dirty="0">
                <a:solidFill>
                  <a:srgbClr val="FF0000"/>
                </a:solidFill>
              </a:rPr>
              <a:t>+ </a:t>
            </a:r>
            <a:r>
              <a:rPr lang="tr-TR" dirty="0" smtClean="0">
                <a:solidFill>
                  <a:srgbClr val="FF0000"/>
                </a:solidFill>
              </a:rPr>
              <a:t>(artı)</a:t>
            </a:r>
            <a:r>
              <a:rPr lang="tr-TR" dirty="0" smtClean="0"/>
              <a:t> işareti </a:t>
            </a:r>
            <a:r>
              <a:rPr lang="tr-TR" dirty="0"/>
              <a:t>ile kayıt edilir.</a:t>
            </a:r>
          </a:p>
          <a:p>
            <a:pPr lvl="1" algn="just">
              <a:lnSpc>
                <a:spcPct val="170000"/>
              </a:lnSpc>
            </a:pPr>
            <a:r>
              <a:rPr lang="tr-TR" dirty="0" smtClean="0"/>
              <a:t>250 </a:t>
            </a:r>
            <a:r>
              <a:rPr lang="tr-TR" dirty="0"/>
              <a:t>s : </a:t>
            </a:r>
            <a:r>
              <a:rPr lang="tr-TR" dirty="0" err="1"/>
              <a:t>res</a:t>
            </a:r>
            <a:r>
              <a:rPr lang="tr-TR" dirty="0" smtClean="0"/>
              <a:t>. ; </a:t>
            </a:r>
            <a:r>
              <a:rPr lang="tr-TR" dirty="0"/>
              <a:t>24 cm </a:t>
            </a:r>
            <a:r>
              <a:rPr lang="tr-TR" dirty="0">
                <a:solidFill>
                  <a:srgbClr val="FF0000"/>
                </a:solidFill>
              </a:rPr>
              <a:t>+ 1 </a:t>
            </a:r>
            <a:r>
              <a:rPr lang="tr-TR" dirty="0" smtClean="0">
                <a:solidFill>
                  <a:srgbClr val="FF0000"/>
                </a:solidFill>
              </a:rPr>
              <a:t>CD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25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 Bildirim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083750" cy="341630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Eser </a:t>
            </a:r>
            <a:r>
              <a:rPr lang="tr-TR" dirty="0"/>
              <a:t>belirli bir dizi için yayınlanıyor ve bu da eserde yer alıyorsa kayıt edilir. 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Varlık </a:t>
            </a:r>
            <a:r>
              <a:rPr lang="tr-TR" dirty="0" smtClean="0">
                <a:solidFill>
                  <a:srgbClr val="FF0000"/>
                </a:solidFill>
              </a:rPr>
              <a:t>yayınları ; </a:t>
            </a:r>
            <a:r>
              <a:rPr lang="tr-TR" dirty="0" err="1" smtClean="0">
                <a:solidFill>
                  <a:srgbClr val="FF0000"/>
                </a:solidFill>
              </a:rPr>
              <a:t>no</a:t>
            </a:r>
            <a:r>
              <a:rPr lang="tr-TR" dirty="0" smtClean="0">
                <a:solidFill>
                  <a:srgbClr val="FF0000"/>
                </a:solidFill>
              </a:rPr>
              <a:t>. </a:t>
            </a:r>
            <a:r>
              <a:rPr lang="tr-TR" dirty="0">
                <a:solidFill>
                  <a:srgbClr val="FF0000"/>
                </a:solidFill>
              </a:rPr>
              <a:t>342)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Kütüphanecilik Dizisi)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Öz dizi adı bir alt dizi de içeriyorsa aynı parantez içinde 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smtClean="0">
                <a:solidFill>
                  <a:srgbClr val="FF0000"/>
                </a:solidFill>
              </a:rPr>
              <a:t>(nokta)</a:t>
            </a:r>
            <a:r>
              <a:rPr lang="tr-TR" dirty="0" smtClean="0"/>
              <a:t> işareti </a:t>
            </a:r>
            <a:r>
              <a:rPr lang="tr-TR" dirty="0"/>
              <a:t>ile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/>
              <a:t>(</a:t>
            </a:r>
            <a:r>
              <a:rPr lang="tr-TR" dirty="0"/>
              <a:t>Bilgi kitabevi </a:t>
            </a:r>
            <a:r>
              <a:rPr lang="tr-TR" dirty="0" smtClean="0"/>
              <a:t>yayınları ; </a:t>
            </a:r>
            <a:r>
              <a:rPr lang="tr-TR" dirty="0" err="1"/>
              <a:t>no</a:t>
            </a:r>
            <a:r>
              <a:rPr lang="tr-TR" dirty="0"/>
              <a:t>. 523.</a:t>
            </a:r>
            <a:r>
              <a:rPr lang="tr-TR" dirty="0">
                <a:solidFill>
                  <a:srgbClr val="FF0000"/>
                </a:solidFill>
              </a:rPr>
              <a:t> Hikaye </a:t>
            </a:r>
            <a:r>
              <a:rPr lang="tr-TR" dirty="0" smtClean="0">
                <a:solidFill>
                  <a:srgbClr val="FF0000"/>
                </a:solidFill>
              </a:rPr>
              <a:t>dizisi ; </a:t>
            </a:r>
            <a:r>
              <a:rPr lang="tr-TR" dirty="0">
                <a:solidFill>
                  <a:srgbClr val="FF0000"/>
                </a:solidFill>
              </a:rPr>
              <a:t>56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67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 Bildirim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797064" cy="341630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Eserin </a:t>
            </a:r>
            <a:r>
              <a:rPr lang="tr-TR" dirty="0"/>
              <a:t>yayınlandığı dizi belirli bir kişi ve tüzel kişinin sorumluluğunda yayınlanmış ise bu kişinin adı dizi bildirim alanında kayıt edilir.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Atatürk Konferanslar dizisi </a:t>
            </a:r>
            <a:r>
              <a:rPr lang="tr-TR" dirty="0">
                <a:solidFill>
                  <a:schemeClr val="tx1"/>
                </a:solidFill>
              </a:rPr>
              <a:t>/ dizi koordinatörü Utkan </a:t>
            </a:r>
            <a:r>
              <a:rPr lang="tr-TR" dirty="0" smtClean="0">
                <a:solidFill>
                  <a:schemeClr val="tx1"/>
                </a:solidFill>
              </a:rPr>
              <a:t>Kocatürk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31498" y="2213265"/>
            <a:ext cx="11116711" cy="464473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sz="2100" dirty="0" smtClean="0"/>
              <a:t>Nitelemenin </a:t>
            </a:r>
            <a:r>
              <a:rPr lang="tr-TR" sz="2100" dirty="0"/>
              <a:t>önceki bölümlerinde verilmeyen ancak, </a:t>
            </a:r>
            <a:r>
              <a:rPr lang="tr-TR" sz="2100" dirty="0" smtClean="0"/>
              <a:t>kullanıcının </a:t>
            </a:r>
            <a:r>
              <a:rPr lang="tr-TR" sz="2100" dirty="0"/>
              <a:t>önceden </a:t>
            </a:r>
            <a:r>
              <a:rPr lang="tr-TR" sz="2100" dirty="0" smtClean="0"/>
              <a:t>bilgilendirilmesini </a:t>
            </a:r>
            <a:r>
              <a:rPr lang="tr-TR" sz="2100" dirty="0"/>
              <a:t>gerektiren ögeler notlar </a:t>
            </a:r>
            <a:r>
              <a:rPr lang="tr-TR" sz="2100" dirty="0" smtClean="0"/>
              <a:t>alanına </a:t>
            </a:r>
            <a:r>
              <a:rPr lang="tr-TR" sz="2100" dirty="0"/>
              <a:t>kayıt edilir. 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Genel </a:t>
            </a:r>
            <a:r>
              <a:rPr lang="tr-TR" b="1" dirty="0">
                <a:solidFill>
                  <a:srgbClr val="FF0000"/>
                </a:solidFill>
              </a:rPr>
              <a:t>not </a:t>
            </a:r>
            <a:r>
              <a:rPr lang="tr-TR" dirty="0">
                <a:solidFill>
                  <a:schemeClr val="tx1"/>
                </a:solidFill>
              </a:rPr>
              <a:t>(</a:t>
            </a:r>
            <a:r>
              <a:rPr lang="tr-TR" dirty="0"/>
              <a:t>Herhangi bir açıklama)</a:t>
            </a:r>
            <a:endParaRPr lang="tr-TR" dirty="0">
              <a:solidFill>
                <a:srgbClr val="FF0000"/>
              </a:solidFill>
            </a:endParaRP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Tez </a:t>
            </a:r>
            <a:r>
              <a:rPr lang="tr-TR" b="1" dirty="0">
                <a:solidFill>
                  <a:srgbClr val="FF0000"/>
                </a:solidFill>
              </a:rPr>
              <a:t>notu </a:t>
            </a:r>
            <a:r>
              <a:rPr lang="tr-TR" dirty="0"/>
              <a:t>(Yayınlanmamış doktora tezi, Ankara Üniversitesi)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Bibliyografya/Kaynakça </a:t>
            </a:r>
            <a:r>
              <a:rPr lang="tr-TR" b="1" dirty="0">
                <a:solidFill>
                  <a:srgbClr val="FF0000"/>
                </a:solidFill>
              </a:rPr>
              <a:t>notu </a:t>
            </a:r>
            <a:r>
              <a:rPr lang="tr-TR" dirty="0"/>
              <a:t>(</a:t>
            </a:r>
            <a:r>
              <a:rPr lang="tr-TR" dirty="0" smtClean="0"/>
              <a:t>Bibliyografya: </a:t>
            </a:r>
            <a:r>
              <a:rPr lang="tr-TR" dirty="0"/>
              <a:t>234-238 </a:t>
            </a:r>
            <a:r>
              <a:rPr lang="tr-TR" dirty="0" err="1"/>
              <a:t>ss</a:t>
            </a:r>
            <a:r>
              <a:rPr lang="tr-TR" dirty="0"/>
              <a:t>.)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Dil </a:t>
            </a:r>
            <a:r>
              <a:rPr lang="tr-TR" b="1" dirty="0">
                <a:solidFill>
                  <a:srgbClr val="FF0000"/>
                </a:solidFill>
              </a:rPr>
              <a:t>notu </a:t>
            </a:r>
            <a:r>
              <a:rPr lang="tr-TR" dirty="0"/>
              <a:t>(Eser Farsçadır)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İçindekiler </a:t>
            </a:r>
            <a:r>
              <a:rPr lang="tr-TR" b="1" dirty="0">
                <a:solidFill>
                  <a:srgbClr val="FF0000"/>
                </a:solidFill>
              </a:rPr>
              <a:t>notu </a:t>
            </a:r>
            <a:r>
              <a:rPr lang="tr-TR" dirty="0"/>
              <a:t>(1. c. 1919-1920 – 2. c. 1921-1923 – 3. c. Belgeler)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Eser adı </a:t>
            </a:r>
            <a:r>
              <a:rPr lang="tr-TR" b="1" dirty="0">
                <a:solidFill>
                  <a:srgbClr val="FF0000"/>
                </a:solidFill>
              </a:rPr>
              <a:t>kaynağı notu </a:t>
            </a:r>
            <a:r>
              <a:rPr lang="tr-TR" dirty="0"/>
              <a:t>(</a:t>
            </a:r>
            <a:r>
              <a:rPr lang="tr-TR" dirty="0" smtClean="0"/>
              <a:t>Eser adı </a:t>
            </a:r>
            <a:r>
              <a:rPr lang="tr-TR" dirty="0"/>
              <a:t>dış kapaktan alınmıştır)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Sağlanabilir </a:t>
            </a:r>
            <a:r>
              <a:rPr lang="tr-TR" b="1" dirty="0">
                <a:solidFill>
                  <a:srgbClr val="FF0000"/>
                </a:solidFill>
              </a:rPr>
              <a:t>başka biçimler </a:t>
            </a:r>
            <a:r>
              <a:rPr lang="tr-TR" dirty="0" smtClean="0"/>
              <a:t>(Eserin </a:t>
            </a:r>
            <a:r>
              <a:rPr lang="tr-TR" dirty="0"/>
              <a:t>elektronik formatı da vardır)</a:t>
            </a:r>
          </a:p>
          <a:p>
            <a:pPr lvl="1" algn="just">
              <a:lnSpc>
                <a:spcPct val="17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Uyarlama </a:t>
            </a:r>
            <a:r>
              <a:rPr lang="tr-TR" b="1" dirty="0">
                <a:solidFill>
                  <a:srgbClr val="FF0000"/>
                </a:solidFill>
              </a:rPr>
              <a:t>Notu </a:t>
            </a:r>
            <a:r>
              <a:rPr lang="tr-TR" dirty="0"/>
              <a:t>(Eser Kemal Tahir’in aynı adlı eserinden uyarlamadır)</a:t>
            </a:r>
          </a:p>
        </p:txBody>
      </p:sp>
    </p:spTree>
    <p:extLst>
      <p:ext uri="{BB962C8B-B14F-4D97-AF65-F5344CB8AC3E}">
        <p14:creationId xmlns:p14="http://schemas.microsoft.com/office/powerpoint/2010/main" val="9757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Standart Numara Ve Sağlanabilirlik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54953" y="2603500"/>
            <a:ext cx="10129573" cy="381808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Uluslararası </a:t>
            </a:r>
            <a:r>
              <a:rPr lang="tr-TR" dirty="0"/>
              <a:t>standart kitap ya da süreli yayın numarası eserde yer alıyorsa bu alana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ISBN </a:t>
            </a:r>
            <a:r>
              <a:rPr lang="tr-TR" dirty="0" smtClean="0">
                <a:solidFill>
                  <a:srgbClr val="FF0000"/>
                </a:solidFill>
              </a:rPr>
              <a:t>9789751712132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ISSN </a:t>
            </a:r>
            <a:r>
              <a:rPr lang="tr-TR" dirty="0">
                <a:solidFill>
                  <a:srgbClr val="FF0000"/>
                </a:solidFill>
              </a:rPr>
              <a:t>1309-9256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Eserde Standart numara ile birlikte fiyat da yer alıyorsa  o da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/>
              <a:t>ISBN 9789751723421 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>
                <a:solidFill>
                  <a:srgbClr val="FF0000"/>
                </a:solidFill>
              </a:rPr>
              <a:t>50 </a:t>
            </a:r>
            <a:r>
              <a:rPr lang="tr-TR" dirty="0" smtClean="0">
                <a:solidFill>
                  <a:srgbClr val="FF0000"/>
                </a:solidFill>
              </a:rPr>
              <a:t>TL</a:t>
            </a:r>
            <a:endParaRPr lang="tr-TR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dirty="0"/>
              <a:t>Eserde standart numara yok sadece Fiyat bilgisi varsa  FİYATI </a:t>
            </a:r>
            <a:r>
              <a:rPr lang="tr-TR" dirty="0" smtClean="0"/>
              <a:t>ibaresi </a:t>
            </a:r>
            <a:r>
              <a:rPr lang="tr-TR" dirty="0"/>
              <a:t>ile kayıt edilir.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Fiyatı : </a:t>
            </a:r>
            <a:r>
              <a:rPr lang="tr-TR" dirty="0">
                <a:solidFill>
                  <a:srgbClr val="FF0000"/>
                </a:solidFill>
              </a:rPr>
              <a:t>35 </a:t>
            </a:r>
            <a:r>
              <a:rPr lang="tr-TR" dirty="0" smtClean="0">
                <a:solidFill>
                  <a:srgbClr val="FF0000"/>
                </a:solidFill>
              </a:rPr>
              <a:t>TL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3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18" y="2317173"/>
            <a:ext cx="10650682" cy="435379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dirty="0" smtClean="0"/>
              <a:t>AAKK1 </a:t>
            </a:r>
            <a:r>
              <a:rPr lang="tr-TR" dirty="0" err="1" smtClean="0"/>
              <a:t>monografların</a:t>
            </a:r>
            <a:r>
              <a:rPr lang="tr-TR" dirty="0" smtClean="0"/>
              <a:t> (ya da monografilerin) </a:t>
            </a:r>
            <a:r>
              <a:rPr lang="tr-TR" dirty="0" err="1"/>
              <a:t>kataloglanması</a:t>
            </a:r>
            <a:r>
              <a:rPr lang="tr-TR" dirty="0"/>
              <a:t> ile ilgili gereksinim nedeniyle önceliği bu materyallere vermiş, kitap dışı materyallerle ilgili kurallar göz ardı edilmiştir. </a:t>
            </a:r>
            <a:r>
              <a:rPr lang="tr-TR" dirty="0" smtClean="0"/>
              <a:t> (</a:t>
            </a:r>
            <a:r>
              <a:rPr lang="tr-TR" dirty="0" smtClean="0">
                <a:solidFill>
                  <a:srgbClr val="FF0000"/>
                </a:solidFill>
              </a:rPr>
              <a:t>Monografi</a:t>
            </a:r>
            <a:r>
              <a:rPr lang="tr-TR" dirty="0" smtClean="0"/>
              <a:t> : Bilimsel </a:t>
            </a:r>
            <a:r>
              <a:rPr lang="tr-TR" dirty="0"/>
              <a:t>alanlarda özel bir konu, sorun ya da kişi üzerine yazılmış, kendi başına bir bütün oluşturan kitaplara verilen isimdir.</a:t>
            </a:r>
            <a:r>
              <a:rPr lang="tr-TR" dirty="0" smtClean="0"/>
              <a:t>)</a:t>
            </a:r>
          </a:p>
          <a:p>
            <a:pPr algn="just">
              <a:lnSpc>
                <a:spcPct val="170000"/>
              </a:lnSpc>
            </a:pPr>
            <a:r>
              <a:rPr lang="tr-TR" dirty="0" smtClean="0"/>
              <a:t>1970’lerin </a:t>
            </a:r>
            <a:r>
              <a:rPr lang="tr-TR" dirty="0"/>
              <a:t>başında kütüphane ve araştırma merkezlerinde kitap dışı materyal türünde meydana gelen artış, bunlara uygun kataloglama kurallarına olan gereksinimi daha çok hissettirmiştir. </a:t>
            </a:r>
            <a:endParaRPr lang="tr-TR" dirty="0" smtClean="0"/>
          </a:p>
          <a:p>
            <a:pPr algn="just">
              <a:lnSpc>
                <a:spcPct val="170000"/>
              </a:lnSpc>
            </a:pPr>
            <a:r>
              <a:rPr lang="tr-TR" dirty="0"/>
              <a:t>Oluşturulan </a:t>
            </a:r>
            <a:r>
              <a:rPr lang="tr-TR" dirty="0" smtClean="0"/>
              <a:t>komitelerin (</a:t>
            </a:r>
            <a:r>
              <a:rPr lang="nb-NO" dirty="0"/>
              <a:t>AAKK Yeniden Gözden Geçirme </a:t>
            </a:r>
            <a:r>
              <a:rPr lang="nb-NO" dirty="0" smtClean="0"/>
              <a:t>Komitesi</a:t>
            </a:r>
            <a:r>
              <a:rPr lang="tr-TR" dirty="0" smtClean="0"/>
              <a:t>, </a:t>
            </a:r>
            <a:r>
              <a:rPr lang="tr-TR" dirty="0"/>
              <a:t>Kütüphane Kaynakları </a:t>
            </a:r>
            <a:r>
              <a:rPr lang="tr-TR" dirty="0" smtClean="0"/>
              <a:t>Konseyi) </a:t>
            </a:r>
            <a:r>
              <a:rPr lang="tr-TR" dirty="0"/>
              <a:t>görüşleri doğrultusunda Amerika Birleşik Devletleri, Kanada ve İngiltere kütüphanelerinin </a:t>
            </a:r>
            <a:r>
              <a:rPr lang="tr-TR" dirty="0" err="1" smtClean="0"/>
              <a:t>ISBD’de</a:t>
            </a:r>
            <a:r>
              <a:rPr lang="tr-TR" dirty="0" smtClean="0"/>
              <a:t> </a:t>
            </a:r>
            <a:r>
              <a:rPr lang="tr-TR" dirty="0"/>
              <a:t>belirtilen standartlara göre yeni baştan hazırladığı AAKK2, her üç ülkede 1978 yılında yayımlanmıştır. </a:t>
            </a:r>
          </a:p>
        </p:txBody>
      </p:sp>
    </p:spTree>
    <p:extLst>
      <p:ext uri="{BB962C8B-B14F-4D97-AF65-F5344CB8AC3E}">
        <p14:creationId xmlns:p14="http://schemas.microsoft.com/office/powerpoint/2010/main" val="9590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374899"/>
            <a:ext cx="10463645" cy="378690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AAKK2, basılı kaynaklarda oldukça başarılı </a:t>
            </a:r>
            <a:r>
              <a:rPr lang="tr-TR" dirty="0" smtClean="0"/>
              <a:t>olmuştur.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 smtClean="0"/>
              <a:t>AAKK2 </a:t>
            </a:r>
            <a:r>
              <a:rPr lang="tr-TR" sz="1800" dirty="0"/>
              <a:t>ile ilgili en önemli problem aynı işin farklı format çeşitlemeleri ile birlikte </a:t>
            </a:r>
            <a:r>
              <a:rPr lang="tr-TR" sz="1800" dirty="0" smtClean="0"/>
              <a:t>yapılamamasıdır.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AAKK2’nin </a:t>
            </a:r>
            <a:r>
              <a:rPr lang="tr-TR" dirty="0"/>
              <a:t>y</a:t>
            </a:r>
            <a:r>
              <a:rPr lang="tr-TR" dirty="0" smtClean="0"/>
              <a:t>eni </a:t>
            </a:r>
            <a:r>
              <a:rPr lang="tr-TR" dirty="0"/>
              <a:t>tür bilgi kaynaklarının </a:t>
            </a:r>
            <a:r>
              <a:rPr lang="tr-TR" dirty="0" err="1"/>
              <a:t>kataloglanması</a:t>
            </a:r>
            <a:r>
              <a:rPr lang="tr-TR" dirty="0"/>
              <a:t> için elektronik bilgi kaynaklarına yönelik ek kurallar da geliştirilmiş ve aynı içerik farklı fiziki taşıyıcılarda olduğunda yeni katalog kayıtları oluşturulmaya çalışılmıştır.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Katalogcular</a:t>
            </a:r>
            <a:r>
              <a:rPr lang="tr-TR" dirty="0" smtClean="0"/>
              <a:t>, </a:t>
            </a:r>
            <a:r>
              <a:rPr lang="tr-TR" dirty="0"/>
              <a:t>kataloglama yaparken bilginin ana kaynağını </a:t>
            </a:r>
            <a:r>
              <a:rPr lang="tr-TR" dirty="0" smtClean="0"/>
              <a:t>kullanmaktadır. Fakat elektronik </a:t>
            </a:r>
            <a:r>
              <a:rPr lang="tr-TR" dirty="0"/>
              <a:t>ortamda bu durum gerçek bir sorun yaratmış ve yeni çözümler </a:t>
            </a:r>
            <a:r>
              <a:rPr lang="tr-TR" dirty="0" smtClean="0"/>
              <a:t>aranmıştır.</a:t>
            </a:r>
          </a:p>
        </p:txBody>
      </p:sp>
    </p:spTree>
    <p:extLst>
      <p:ext uri="{BB962C8B-B14F-4D97-AF65-F5344CB8AC3E}">
        <p14:creationId xmlns:p14="http://schemas.microsoft.com/office/powerpoint/2010/main" val="16115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E-kitaplar, e-dergiler, haritacılığa ait kaynaklar, hareketli görüntüler ve elektronik formdaki diğer bilgi kaynakları ele alınırken, </a:t>
            </a:r>
            <a:r>
              <a:rPr lang="tr-TR" dirty="0" err="1"/>
              <a:t>katalogcular</a:t>
            </a:r>
            <a:r>
              <a:rPr lang="tr-TR" dirty="0"/>
              <a:t>, bibliyografik tanımlamada </a:t>
            </a:r>
            <a:r>
              <a:rPr lang="tr-TR" dirty="0" smtClean="0"/>
              <a:t>zorlanmıştır.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1990lı yıllarla beraber bu tür kaynaklar için yeni kurallar oluşturulması fikri doğmuş ve çalışmalara başlanmıştır.</a:t>
            </a:r>
          </a:p>
        </p:txBody>
      </p:sp>
    </p:spTree>
    <p:extLst>
      <p:ext uri="{BB962C8B-B14F-4D97-AF65-F5344CB8AC3E}">
        <p14:creationId xmlns:p14="http://schemas.microsoft.com/office/powerpoint/2010/main" val="220350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2004 yılında AAKK3 hazırlanmaya başlamıştır.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Nisan 2005’te yapılan toplantıda yeni yayımlanacak kaynağın AAKK3 (</a:t>
            </a:r>
            <a:r>
              <a:rPr lang="tr-TR" dirty="0" err="1"/>
              <a:t>Anglo</a:t>
            </a:r>
            <a:r>
              <a:rPr lang="tr-TR" dirty="0"/>
              <a:t>-Amerikan </a:t>
            </a:r>
            <a:r>
              <a:rPr lang="tr-TR" dirty="0" err="1"/>
              <a:t>Cataloging</a:t>
            </a:r>
            <a:r>
              <a:rPr lang="tr-TR" dirty="0"/>
              <a:t> Rules 3) değil, </a:t>
            </a:r>
            <a:r>
              <a:rPr lang="tr-TR" dirty="0">
                <a:solidFill>
                  <a:srgbClr val="FF0000"/>
                </a:solidFill>
              </a:rPr>
              <a:t>RDA</a:t>
            </a:r>
            <a:r>
              <a:rPr lang="tr-TR" dirty="0"/>
              <a:t> (Resource </a:t>
            </a:r>
            <a:r>
              <a:rPr lang="tr-TR" dirty="0" err="1"/>
              <a:t>Description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Access) olmasına karar verilmiştir. </a:t>
            </a:r>
            <a:r>
              <a:rPr lang="tr-TR" dirty="0" smtClean="0"/>
              <a:t>RDA 2011-2012 yıllarında geliştirilmiş ve tanıtılmıştır. (</a:t>
            </a:r>
            <a:r>
              <a:rPr lang="tr-TR" dirty="0" err="1" smtClean="0"/>
              <a:t>welsh</a:t>
            </a:r>
            <a:r>
              <a:rPr lang="tr-TR" dirty="0" smtClean="0"/>
              <a:t>, </a:t>
            </a:r>
            <a:r>
              <a:rPr lang="tr-TR" dirty="0" err="1" smtClean="0"/>
              <a:t>batley</a:t>
            </a:r>
            <a:r>
              <a:rPr lang="tr-TR" dirty="0" smtClean="0"/>
              <a:t>, 2012, s. 1)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Elektronik bilgi kaynaklarının </a:t>
            </a:r>
            <a:r>
              <a:rPr lang="tr-TR" dirty="0" err="1"/>
              <a:t>kataloglanmasının</a:t>
            </a:r>
            <a:r>
              <a:rPr lang="tr-TR" dirty="0"/>
              <a:t> bu şekilde tanımlanmasının daha doğru olacağı düşünülmüştür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2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AACR2 </a:t>
            </a:r>
            <a:r>
              <a:rPr lang="tr-TR" dirty="0"/>
              <a:t>Standart Niteleme alanları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79518"/>
            <a:ext cx="9350255" cy="364028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tr-TR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1700" dirty="0" smtClean="0"/>
              <a:t>Eser adı </a:t>
            </a:r>
            <a:r>
              <a:rPr lang="tr-TR" sz="1700" dirty="0"/>
              <a:t>ve Sorumluluk Bildirimi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Basım Bildirim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Materyal Türü Özel Ayrıntılar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Yayın Dağıtım vb.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Fiziksel Niteleme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Dizi Bildirim Alanı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Notlar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700" dirty="0"/>
              <a:t>Standart Numara ve Sağlanabilirlik Alanı</a:t>
            </a:r>
          </a:p>
        </p:txBody>
      </p:sp>
    </p:spTree>
    <p:extLst>
      <p:ext uri="{BB962C8B-B14F-4D97-AF65-F5344CB8AC3E}">
        <p14:creationId xmlns:p14="http://schemas.microsoft.com/office/powerpoint/2010/main" val="312518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Bilginin </a:t>
            </a:r>
            <a:r>
              <a:rPr lang="tr-TR" dirty="0"/>
              <a:t>Ana Kaynağı</a:t>
            </a: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1438" y="2234045"/>
            <a:ext cx="9641585" cy="462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20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</TotalTime>
  <Words>1958</Words>
  <Application>Microsoft Office PowerPoint</Application>
  <PresentationFormat>Geniş ekran</PresentationFormat>
  <Paragraphs>224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Wingdings</vt:lpstr>
      <vt:lpstr>Wingdings 3</vt:lpstr>
      <vt:lpstr>İyon Toplantı Odası</vt:lpstr>
      <vt:lpstr>BİLGİNİN ORGANİZASYONU I</vt:lpstr>
      <vt:lpstr>  Anglo-Amerikan Kataloglama Kuralları (AAKK)</vt:lpstr>
      <vt:lpstr>PowerPoint Sunusu</vt:lpstr>
      <vt:lpstr>PowerPoint Sunusu</vt:lpstr>
      <vt:lpstr>PowerPoint Sunusu</vt:lpstr>
      <vt:lpstr>PowerPoint Sunusu</vt:lpstr>
      <vt:lpstr>PowerPoint Sunusu</vt:lpstr>
      <vt:lpstr>AACR2 Standart Niteleme alanları</vt:lpstr>
      <vt:lpstr>Bilginin Ana Kaynağı</vt:lpstr>
      <vt:lpstr>Bilginin Ana Kaynağı</vt:lpstr>
      <vt:lpstr>Eser adı ve Sorumluluk Bildirimi Alanı</vt:lpstr>
      <vt:lpstr>Eser adı ve Sorumluluk Bildirim Alanı : Öz eser adı</vt:lpstr>
      <vt:lpstr>Eser adı ve Sorumluluk Bildirim Alanı : Öz eser adı</vt:lpstr>
      <vt:lpstr>Eser adı ve Sorumluluk Bildirim Alanı : Öz eser adı</vt:lpstr>
      <vt:lpstr>Eser adı ve Sorumluluk Bildirim Alanı :  Genel Materyal Belirteci[GMB]</vt:lpstr>
      <vt:lpstr>GMB örnekleri</vt:lpstr>
      <vt:lpstr>Eser adı ve Sorumluluk Bildirim Alanı:  Paralel eser adı</vt:lpstr>
      <vt:lpstr>Eser adı ve Sorumluluk Bildirim Alanı:  Diğer eser adı</vt:lpstr>
      <vt:lpstr>Eser adı ve Sorumluluk Bildirim Alanı: Sorumluluk bildirimi</vt:lpstr>
      <vt:lpstr>Eser adı ve Sorumluluk Bildirim Alanı  Sorumluluk bildirimi</vt:lpstr>
      <vt:lpstr>Eser adı ve Sorumluluk Bildirim Alanı  Sorumluluk bildirimi</vt:lpstr>
      <vt:lpstr>Ortak eser adı bulunmayan eserler </vt:lpstr>
      <vt:lpstr>PowerPoint Sunusu</vt:lpstr>
      <vt:lpstr>Basım Bildirimi Alanı</vt:lpstr>
      <vt:lpstr>Materyal Türü Özel Ayrıntılar alanı</vt:lpstr>
      <vt:lpstr>Yayın Dağıtım vb. Alanı</vt:lpstr>
      <vt:lpstr>Yayın Dağıtım vb. Alanı</vt:lpstr>
      <vt:lpstr>Yayın Dağıtım vb. Alanı</vt:lpstr>
      <vt:lpstr>Fiziksel Niteleme Alanı</vt:lpstr>
      <vt:lpstr>Fiziksel Niteleme Alanı</vt:lpstr>
      <vt:lpstr>Dizi Bildirim Alanı</vt:lpstr>
      <vt:lpstr>Dizi Bildirim Alanı</vt:lpstr>
      <vt:lpstr>Notlar</vt:lpstr>
      <vt:lpstr>Standart Numara Ve Sağlanabilirlik Alanı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dogan_atilgan</cp:lastModifiedBy>
  <cp:revision>4</cp:revision>
  <dcterms:created xsi:type="dcterms:W3CDTF">2020-02-20T07:29:35Z</dcterms:created>
  <dcterms:modified xsi:type="dcterms:W3CDTF">2020-02-24T13:13:31Z</dcterms:modified>
</cp:coreProperties>
</file>