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235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38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07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90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75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388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203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537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49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216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001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7D7BA-7350-4BBA-935E-F2B9E125551D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6FBB-CC34-4B95-A87C-F46D170DDB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5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7030A0"/>
                </a:solidFill>
              </a:rPr>
              <a:t>BİLİMSEL ARAŞTIRMA YÖNTEMLERİ</a:t>
            </a: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/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ÜNİTE 7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Dr.Ergül</a:t>
            </a:r>
            <a:r>
              <a:rPr lang="tr-TR" dirty="0" smtClean="0"/>
              <a:t> Demir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2314575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3E0B2-DCD1-4728-A8E0-202221FA8B9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044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ÖLÇME ARAÇLARININ PSİKOMETRİK ÖZELLİKLERİ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7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926" y="260648"/>
            <a:ext cx="3749241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(</a:t>
            </a:r>
            <a:r>
              <a:rPr lang="tr-TR" b="1" dirty="0" err="1" smtClean="0"/>
              <a:t>Reliability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Güvenirlik; </a:t>
            </a:r>
          </a:p>
          <a:p>
            <a:pPr marL="0" indent="0">
              <a:buNone/>
            </a:pPr>
            <a:r>
              <a:rPr lang="tr-TR" dirty="0" smtClean="0"/>
              <a:t>ölçme sonuçlarının </a:t>
            </a:r>
          </a:p>
          <a:p>
            <a:pPr marL="0" indent="0">
              <a:buNone/>
            </a:pPr>
            <a:r>
              <a:rPr lang="tr-TR" dirty="0" smtClean="0"/>
              <a:t>hatadan </a:t>
            </a:r>
            <a:r>
              <a:rPr lang="tr-TR" dirty="0" err="1" smtClean="0"/>
              <a:t>arınıklık</a:t>
            </a:r>
            <a:r>
              <a:rPr lang="tr-TR" dirty="0" smtClean="0"/>
              <a:t> düzeyidir.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Örneklem güvenirliği</a:t>
            </a:r>
          </a:p>
          <a:p>
            <a:r>
              <a:rPr lang="tr-TR" dirty="0" smtClean="0"/>
              <a:t>Ölçme aracının güvenirliği</a:t>
            </a:r>
          </a:p>
          <a:p>
            <a:r>
              <a:rPr lang="tr-TR" dirty="0" smtClean="0"/>
              <a:t>Puanlama güvenirliği</a:t>
            </a:r>
          </a:p>
          <a:p>
            <a:r>
              <a:rPr lang="tr-TR" dirty="0" err="1" smtClean="0"/>
              <a:t>Puanlayıcı</a:t>
            </a:r>
            <a:r>
              <a:rPr lang="tr-TR" dirty="0" smtClean="0"/>
              <a:t> güvenirliği</a:t>
            </a:r>
          </a:p>
          <a:p>
            <a:r>
              <a:rPr lang="tr-TR" dirty="0" smtClean="0"/>
              <a:t>Uygulama güvenirliği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092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Belirleme Yöntemleri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Test-Tekrar Test Yöntemi</a:t>
            </a:r>
          </a:p>
          <a:p>
            <a:pPr lvl="1"/>
            <a:r>
              <a:rPr lang="tr-TR" dirty="0" smtClean="0"/>
              <a:t>Devamlılık/Kararlılık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Eşdeğer/Paralel Formlar Yöntemi</a:t>
            </a:r>
          </a:p>
          <a:p>
            <a:pPr lvl="1"/>
            <a:r>
              <a:rPr lang="tr-TR" dirty="0" smtClean="0"/>
              <a:t>Eşdeğerlik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Test Yarılama Yöntemi</a:t>
            </a:r>
          </a:p>
          <a:p>
            <a:pPr lvl="1"/>
            <a:r>
              <a:rPr lang="tr-TR" dirty="0" smtClean="0"/>
              <a:t>İç tutarlılık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Yeni Yaklaşımlar</a:t>
            </a:r>
          </a:p>
          <a:p>
            <a:pPr lvl="1"/>
            <a:r>
              <a:rPr lang="tr-TR" dirty="0" smtClean="0"/>
              <a:t>İç tutarlılık katsayısı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744" y="3933056"/>
            <a:ext cx="473812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80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Ölçmenin Standart Hatası (ÖSH)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3371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Ölçmenin standart hatası; gerçek değerlerin güven aralığını belirlemede kullanılır:</a:t>
            </a:r>
          </a:p>
          <a:p>
            <a:r>
              <a:rPr lang="tr-TR" dirty="0" smtClean="0"/>
              <a:t>%68 olasılıkla: X – 1xSEM &lt; T &lt; X + 1xSEM</a:t>
            </a:r>
          </a:p>
          <a:p>
            <a:r>
              <a:rPr lang="tr-TR" dirty="0" smtClean="0"/>
              <a:t>%95 </a:t>
            </a:r>
            <a:r>
              <a:rPr lang="tr-TR" dirty="0"/>
              <a:t>olasılıkla: X – </a:t>
            </a:r>
            <a:r>
              <a:rPr lang="tr-TR" dirty="0" smtClean="0"/>
              <a:t>2xSEM </a:t>
            </a:r>
            <a:r>
              <a:rPr lang="tr-TR" dirty="0"/>
              <a:t>&lt; T &lt; X + </a:t>
            </a:r>
            <a:r>
              <a:rPr lang="tr-TR" dirty="0" smtClean="0"/>
              <a:t>2xSEM</a:t>
            </a:r>
            <a:endParaRPr lang="tr-TR" dirty="0"/>
          </a:p>
          <a:p>
            <a:r>
              <a:rPr lang="tr-TR" dirty="0" smtClean="0"/>
              <a:t>%99 </a:t>
            </a:r>
            <a:r>
              <a:rPr lang="tr-TR" dirty="0"/>
              <a:t>olasılıkla: X – </a:t>
            </a:r>
            <a:r>
              <a:rPr lang="tr-TR" dirty="0" smtClean="0"/>
              <a:t>3xSEM </a:t>
            </a:r>
            <a:r>
              <a:rPr lang="tr-TR" dirty="0"/>
              <a:t>&lt; T &lt; X + 3</a:t>
            </a:r>
            <a:r>
              <a:rPr lang="tr-TR" dirty="0" smtClean="0"/>
              <a:t>xSEM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72816"/>
            <a:ext cx="4176464" cy="721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558509" y="2659549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SEM: Ölçmenin standart hatası</a:t>
            </a:r>
          </a:p>
          <a:p>
            <a:r>
              <a:rPr lang="tr-TR" sz="2000" dirty="0" err="1" smtClean="0"/>
              <a:t>sd</a:t>
            </a:r>
            <a:r>
              <a:rPr lang="tr-TR" sz="2000" dirty="0" smtClean="0"/>
              <a:t>: Test puanlarının standart sapması</a:t>
            </a:r>
          </a:p>
          <a:p>
            <a:r>
              <a:rPr lang="tr-TR" sz="2000" dirty="0" smtClean="0"/>
              <a:t>R: Güvenirlik katsayısı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3922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Geçerlik (</a:t>
            </a:r>
            <a:r>
              <a:rPr lang="tr-TR" b="1" dirty="0" err="1" smtClean="0"/>
              <a:t>Validity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Geçerlik;</a:t>
            </a:r>
          </a:p>
          <a:p>
            <a:pPr marL="0" indent="0">
              <a:buNone/>
            </a:pPr>
            <a:r>
              <a:rPr lang="tr-TR" dirty="0"/>
              <a:t>ö</a:t>
            </a:r>
            <a:r>
              <a:rPr lang="tr-TR" dirty="0" smtClean="0"/>
              <a:t>lçme sonuçlarının, ölçme amacına uygun olarak ölçülen özellik hakkında çıkarım yapmaya elverişli olma durumunu ifade etmektedir.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709" y="476672"/>
            <a:ext cx="3497531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463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882" y="260648"/>
            <a:ext cx="4518317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Geçerlik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Mantıksal Geçerlik </a:t>
            </a:r>
          </a:p>
          <a:p>
            <a:pPr marL="0" indent="0">
              <a:buNone/>
            </a:pPr>
            <a:r>
              <a:rPr lang="tr-TR" dirty="0" smtClean="0"/>
              <a:t>Çalışmaları</a:t>
            </a:r>
          </a:p>
          <a:p>
            <a:pPr lvl="1"/>
            <a:r>
              <a:rPr lang="tr-TR" dirty="0" smtClean="0"/>
              <a:t>Kapsam Geçerliği</a:t>
            </a:r>
          </a:p>
          <a:p>
            <a:pPr lvl="1"/>
            <a:r>
              <a:rPr lang="tr-TR" dirty="0" smtClean="0"/>
              <a:t>Görünüş Geçerliği</a:t>
            </a:r>
          </a:p>
          <a:p>
            <a:endParaRPr lang="tr-TR" dirty="0" smtClean="0"/>
          </a:p>
          <a:p>
            <a:r>
              <a:rPr lang="tr-TR" dirty="0" smtClean="0"/>
              <a:t>Deneysel Geçerlik Çalışmaları</a:t>
            </a:r>
          </a:p>
          <a:p>
            <a:pPr lvl="1"/>
            <a:r>
              <a:rPr lang="tr-TR" dirty="0" smtClean="0"/>
              <a:t>Ölçüte Dayalı Geçerlik</a:t>
            </a:r>
          </a:p>
          <a:p>
            <a:pPr lvl="1"/>
            <a:r>
              <a:rPr lang="tr-TR" dirty="0" smtClean="0"/>
              <a:t>Yordama geçerliği</a:t>
            </a:r>
          </a:p>
          <a:p>
            <a:pPr lvl="1"/>
            <a:r>
              <a:rPr lang="tr-TR" dirty="0" smtClean="0"/>
              <a:t>Yapı Geçerliği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ve Geçerlik İlişkisi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8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5147642" cy="224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284984"/>
            <a:ext cx="3001311" cy="312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51520" y="5334307"/>
            <a:ext cx="64205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Ölçme sonuçları geçerli değilse güvenilir olamaz. </a:t>
            </a:r>
          </a:p>
          <a:p>
            <a:r>
              <a:rPr lang="tr-TR" sz="2400" b="1" dirty="0" smtClean="0"/>
              <a:t>Aksi durum mümkün.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20638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193</Words>
  <Application>Microsoft Office PowerPoint</Application>
  <PresentationFormat>Ekran Gösterisi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BİLİMSEL ARAŞTIRMA YÖNTEMLERİ  ÜNİTE 7</vt:lpstr>
      <vt:lpstr>ÖLÇME ARAÇLARININ PSİKOMETRİK ÖZELLİKLERİ</vt:lpstr>
      <vt:lpstr>Güvenirlik (Reliability)</vt:lpstr>
      <vt:lpstr>Güvenirlik Belirleme Yöntemleri</vt:lpstr>
      <vt:lpstr>Ölçmenin Standart Hatası (ÖSH)</vt:lpstr>
      <vt:lpstr>Geçerlik (Validity)</vt:lpstr>
      <vt:lpstr>Geçerlik Türleri</vt:lpstr>
      <vt:lpstr>Güvenirlik ve Geçerlik İlişkisi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BİLİMSEL ARAŞTIRMA YÖNTEMLERİ  ÜNİTE 7</dc:title>
  <dc:creator>Admin</dc:creator>
  <cp:lastModifiedBy>Admin</cp:lastModifiedBy>
  <cp:revision>2</cp:revision>
  <dcterms:created xsi:type="dcterms:W3CDTF">2017-02-13T12:39:13Z</dcterms:created>
  <dcterms:modified xsi:type="dcterms:W3CDTF">2017-02-13T12:44:54Z</dcterms:modified>
</cp:coreProperties>
</file>