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22" r:id="rId3"/>
    <p:sldId id="312" r:id="rId4"/>
    <p:sldId id="317" r:id="rId5"/>
    <p:sldId id="314" r:id="rId6"/>
    <p:sldId id="321" r:id="rId7"/>
    <p:sldId id="316" r:id="rId8"/>
    <p:sldId id="324" r:id="rId9"/>
    <p:sldId id="325" r:id="rId10"/>
    <p:sldId id="323"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38"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20.11.2019</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err="1" smtClean="0"/>
              <a:t>Doç.Dr.Tarık</a:t>
            </a:r>
            <a:r>
              <a:rPr lang="tr-TR" dirty="0" smtClean="0"/>
              <a:t> Soydan</a:t>
            </a:r>
          </a:p>
          <a:p>
            <a:r>
              <a:rPr lang="tr-TR" dirty="0" smtClean="0"/>
              <a:t>Ankara Üniversitesi Eğitim Bilimleri Fakültesi </a:t>
            </a:r>
            <a:r>
              <a:rPr lang="tr-TR" smtClean="0"/>
              <a:t>Eğitim Yönetimi Anabilim </a:t>
            </a:r>
            <a:r>
              <a:rPr lang="tr-TR" dirty="0" smtClean="0"/>
              <a:t>Dalı</a:t>
            </a:r>
          </a:p>
        </p:txBody>
      </p:sp>
      <p:sp>
        <p:nvSpPr>
          <p:cNvPr id="2" name="1 Başlık"/>
          <p:cNvSpPr>
            <a:spLocks noGrp="1"/>
          </p:cNvSpPr>
          <p:nvPr>
            <p:ph type="ctrTitle"/>
          </p:nvPr>
        </p:nvSpPr>
        <p:spPr/>
        <p:txBody>
          <a:bodyPr>
            <a:normAutofit/>
          </a:bodyPr>
          <a:lstStyle/>
          <a:p>
            <a:r>
              <a:rPr lang="tr-TR" sz="2200" b="1" dirty="0" smtClean="0"/>
              <a:t>Eğitimde İşgücü </a:t>
            </a:r>
            <a:r>
              <a:rPr lang="tr-TR" sz="2200" b="1" dirty="0" smtClean="0"/>
              <a:t>Planlaması - 12</a:t>
            </a:r>
            <a:endParaRPr lang="tr-TR" sz="2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latin typeface="Times New Roman" panose="02020603050405020304" pitchFamily="18" charset="0"/>
                <a:cs typeface="Times New Roman" panose="02020603050405020304" pitchFamily="18" charset="0"/>
              </a:rPr>
              <a:t>Planlama Modeli İçin</a:t>
            </a:r>
            <a:endParaRPr lang="tr-TR" sz="2400" dirty="0">
              <a:solidFill>
                <a:srgbClr val="FF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p:txBody>
          <a:bodyPr>
            <a:normAutofit/>
          </a:bodyPr>
          <a:lstStyle/>
          <a:p>
            <a:pPr marL="0" indent="0">
              <a:buNone/>
            </a:pPr>
            <a:endParaRPr lang="tr-TR" sz="1800" dirty="0">
              <a:solidFill>
                <a:srgbClr val="0070C0"/>
              </a:solidFill>
              <a:latin typeface="Times New Roman" panose="02020603050405020304" pitchFamily="18" charset="0"/>
              <a:cs typeface="Times New Roman" panose="02020603050405020304" pitchFamily="18" charset="0"/>
            </a:endParaRPr>
          </a:p>
          <a:p>
            <a:r>
              <a:rPr lang="tr-TR" sz="1800" dirty="0" smtClean="0">
                <a:solidFill>
                  <a:srgbClr val="0070C0"/>
                </a:solidFill>
                <a:latin typeface="Times New Roman" panose="02020603050405020304" pitchFamily="18" charset="0"/>
                <a:cs typeface="Times New Roman" panose="02020603050405020304" pitchFamily="18" charset="0"/>
              </a:rPr>
              <a:t>1.  Temel İlke ve Değerler</a:t>
            </a:r>
          </a:p>
          <a:p>
            <a:r>
              <a:rPr lang="tr-TR" sz="1800" dirty="0" smtClean="0">
                <a:solidFill>
                  <a:srgbClr val="0070C0"/>
                </a:solidFill>
                <a:latin typeface="Times New Roman" panose="02020603050405020304" pitchFamily="18" charset="0"/>
                <a:cs typeface="Times New Roman" panose="02020603050405020304" pitchFamily="18" charset="0"/>
              </a:rPr>
              <a:t>2.  Amaç</a:t>
            </a:r>
          </a:p>
          <a:p>
            <a:r>
              <a:rPr lang="tr-TR" sz="1800" dirty="0" smtClean="0">
                <a:solidFill>
                  <a:srgbClr val="0070C0"/>
                </a:solidFill>
                <a:latin typeface="Times New Roman" panose="02020603050405020304" pitchFamily="18" charset="0"/>
                <a:cs typeface="Times New Roman" panose="02020603050405020304" pitchFamily="18" charset="0"/>
              </a:rPr>
              <a:t>3. Halihazırdaki </a:t>
            </a:r>
            <a:r>
              <a:rPr lang="tr-TR" sz="1800" dirty="0">
                <a:solidFill>
                  <a:srgbClr val="0070C0"/>
                </a:solidFill>
                <a:latin typeface="Times New Roman" panose="02020603050405020304" pitchFamily="18" charset="0"/>
                <a:cs typeface="Times New Roman" panose="02020603050405020304" pitchFamily="18" charset="0"/>
              </a:rPr>
              <a:t>Durum </a:t>
            </a:r>
            <a:r>
              <a:rPr lang="tr-TR" sz="1800" dirty="0">
                <a:latin typeface="Times New Roman" panose="02020603050405020304" pitchFamily="18" charset="0"/>
                <a:cs typeface="Times New Roman" panose="02020603050405020304" pitchFamily="18" charset="0"/>
              </a:rPr>
              <a:t>(Türkiye’de nüfus ve istihdam göstergeleri; nüfusun miktarı ve yapısı; eğitim istatistikleri; Bakanlığın mevcut personel nitelikleri ve nicelikleri, Bakanlığın personel </a:t>
            </a:r>
            <a:r>
              <a:rPr lang="tr-TR" sz="1800" dirty="0" smtClean="0">
                <a:latin typeface="Times New Roman" panose="02020603050405020304" pitchFamily="18" charset="0"/>
                <a:cs typeface="Times New Roman" panose="02020603050405020304" pitchFamily="18" charset="0"/>
              </a:rPr>
              <a:t>politikası…)</a:t>
            </a:r>
          </a:p>
          <a:p>
            <a:r>
              <a:rPr lang="tr-TR" sz="1800" dirty="0" smtClean="0">
                <a:solidFill>
                  <a:srgbClr val="0070C0"/>
                </a:solidFill>
                <a:latin typeface="Times New Roman" panose="02020603050405020304" pitchFamily="18" charset="0"/>
                <a:cs typeface="Times New Roman" panose="02020603050405020304" pitchFamily="18" charset="0"/>
              </a:rPr>
              <a:t>4. Kestirimler </a:t>
            </a:r>
          </a:p>
          <a:p>
            <a:r>
              <a:rPr lang="tr-TR" sz="1800" dirty="0">
                <a:solidFill>
                  <a:srgbClr val="0070C0"/>
                </a:solidFill>
                <a:latin typeface="Times New Roman" panose="02020603050405020304" pitchFamily="18" charset="0"/>
                <a:cs typeface="Times New Roman" panose="02020603050405020304" pitchFamily="18" charset="0"/>
              </a:rPr>
              <a:t>5</a:t>
            </a:r>
            <a:r>
              <a:rPr lang="tr-TR" sz="1800" dirty="0" smtClean="0">
                <a:solidFill>
                  <a:srgbClr val="0070C0"/>
                </a:solidFill>
                <a:latin typeface="Times New Roman" panose="02020603050405020304" pitchFamily="18" charset="0"/>
                <a:cs typeface="Times New Roman" panose="02020603050405020304" pitchFamily="18" charset="0"/>
              </a:rPr>
              <a:t>. Hedefler </a:t>
            </a:r>
            <a:endParaRPr lang="tr-TR" sz="1800" dirty="0">
              <a:solidFill>
                <a:srgbClr val="0070C0"/>
              </a:solidFill>
              <a:latin typeface="Times New Roman" panose="02020603050405020304" pitchFamily="18" charset="0"/>
              <a:cs typeface="Times New Roman" panose="02020603050405020304" pitchFamily="18" charset="0"/>
            </a:endParaRPr>
          </a:p>
          <a:p>
            <a:r>
              <a:rPr lang="tr-TR" sz="1800" dirty="0">
                <a:solidFill>
                  <a:srgbClr val="0070C0"/>
                </a:solidFill>
                <a:latin typeface="Times New Roman" panose="02020603050405020304" pitchFamily="18" charset="0"/>
                <a:cs typeface="Times New Roman" panose="02020603050405020304" pitchFamily="18" charset="0"/>
              </a:rPr>
              <a:t>6</a:t>
            </a:r>
            <a:r>
              <a:rPr lang="tr-TR" sz="1800" dirty="0" smtClean="0">
                <a:solidFill>
                  <a:srgbClr val="0070C0"/>
                </a:solidFill>
                <a:latin typeface="Times New Roman" panose="02020603050405020304" pitchFamily="18" charset="0"/>
                <a:cs typeface="Times New Roman" panose="02020603050405020304" pitchFamily="18" charset="0"/>
              </a:rPr>
              <a:t>. Başarım Standartları</a:t>
            </a:r>
          </a:p>
          <a:p>
            <a:r>
              <a:rPr lang="tr-TR" sz="1800" dirty="0" smtClean="0">
                <a:solidFill>
                  <a:srgbClr val="0070C0"/>
                </a:solidFill>
                <a:latin typeface="Times New Roman" panose="02020603050405020304" pitchFamily="18" charset="0"/>
                <a:cs typeface="Times New Roman" panose="02020603050405020304" pitchFamily="18" charset="0"/>
              </a:rPr>
              <a:t>7. İzleme ve Değerlendirme</a:t>
            </a:r>
          </a:p>
        </p:txBody>
      </p:sp>
    </p:spTree>
    <p:extLst>
      <p:ext uri="{BB962C8B-B14F-4D97-AF65-F5344CB8AC3E}">
        <p14:creationId xmlns:p14="http://schemas.microsoft.com/office/powerpoint/2010/main" val="1104823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000" b="1" dirty="0">
                <a:solidFill>
                  <a:srgbClr val="FF0000"/>
                </a:solidFill>
                <a:latin typeface="Times New Roman" panose="02020603050405020304" pitchFamily="18" charset="0"/>
                <a:cs typeface="Times New Roman" panose="02020603050405020304" pitchFamily="18" charset="0"/>
              </a:rPr>
              <a:t>Milli Eğitim Bakanlığı İçin İşgücü Planlaması Modeli Önerisi</a:t>
            </a:r>
            <a:endParaRPr lang="tr-TR" sz="2000" dirty="0"/>
          </a:p>
        </p:txBody>
      </p:sp>
      <p:sp>
        <p:nvSpPr>
          <p:cNvPr id="3" name="İçerik Yer Tutucusu 2"/>
          <p:cNvSpPr>
            <a:spLocks noGrp="1"/>
          </p:cNvSpPr>
          <p:nvPr>
            <p:ph sz="quarter" idx="1"/>
          </p:nvPr>
        </p:nvSpPr>
        <p:spPr/>
        <p:txBody>
          <a:bodyPr/>
          <a:lstStyle/>
          <a:p>
            <a:pPr marL="0" indent="0">
              <a:buNone/>
            </a:pPr>
            <a:endParaRPr lang="tr-TR" sz="1800" b="1" dirty="0" smtClean="0">
              <a:solidFill>
                <a:srgbClr val="FF0000"/>
              </a:solidFill>
              <a:latin typeface="Times New Roman" panose="02020603050405020304" pitchFamily="18" charset="0"/>
              <a:cs typeface="Times New Roman" panose="02020603050405020304" pitchFamily="18" charset="0"/>
            </a:endParaRPr>
          </a:p>
          <a:p>
            <a:pPr marL="0" indent="0" algn="just">
              <a:buNone/>
            </a:pPr>
            <a:r>
              <a:rPr lang="tr-TR" sz="1800" b="1" dirty="0" smtClean="0">
                <a:solidFill>
                  <a:srgbClr val="FF0000"/>
                </a:solidFill>
                <a:latin typeface="Times New Roman" panose="02020603050405020304" pitchFamily="18" charset="0"/>
                <a:cs typeface="Times New Roman" panose="02020603050405020304" pitchFamily="18" charset="0"/>
              </a:rPr>
              <a:t>Ön </a:t>
            </a:r>
            <a:r>
              <a:rPr lang="tr-TR" sz="1800" b="1" dirty="0">
                <a:solidFill>
                  <a:srgbClr val="FF0000"/>
                </a:solidFill>
                <a:latin typeface="Times New Roman" panose="02020603050405020304" pitchFamily="18" charset="0"/>
                <a:cs typeface="Times New Roman" panose="02020603050405020304" pitchFamily="18" charset="0"/>
              </a:rPr>
              <a:t>Açıklama:</a:t>
            </a:r>
            <a:endParaRPr lang="tr-TR" sz="1800" dirty="0">
              <a:solidFill>
                <a:srgbClr val="FF0000"/>
              </a:solidFill>
              <a:latin typeface="Times New Roman" panose="02020603050405020304" pitchFamily="18" charset="0"/>
              <a:cs typeface="Times New Roman" panose="02020603050405020304" pitchFamily="18" charset="0"/>
            </a:endParaRPr>
          </a:p>
          <a:p>
            <a:pPr marL="0" indent="0" algn="just">
              <a:buNone/>
            </a:pPr>
            <a:r>
              <a:rPr lang="tr-TR" dirty="0" smtClean="0"/>
              <a:t>Bir </a:t>
            </a:r>
            <a:r>
              <a:rPr lang="tr-TR" dirty="0"/>
              <a:t>model, farklı alt öğeleri arasında sistematik ilişkiler </a:t>
            </a:r>
            <a:r>
              <a:rPr lang="tr-TR" dirty="0" smtClean="0"/>
              <a:t>olan </a:t>
            </a:r>
            <a:r>
              <a:rPr lang="tr-TR" dirty="0"/>
              <a:t>bir </a:t>
            </a:r>
            <a:r>
              <a:rPr lang="tr-TR" dirty="0" smtClean="0"/>
              <a:t>bütündür. Söz </a:t>
            </a:r>
            <a:r>
              <a:rPr lang="tr-TR" dirty="0"/>
              <a:t>konusu bütünlük içinde modeli oluşturan her öğe </a:t>
            </a:r>
            <a:r>
              <a:rPr lang="tr-TR" dirty="0" smtClean="0"/>
              <a:t>amacın gerçekleştirilmesine </a:t>
            </a:r>
            <a:r>
              <a:rPr lang="tr-TR" dirty="0"/>
              <a:t>yönelik </a:t>
            </a:r>
            <a:r>
              <a:rPr lang="tr-TR" dirty="0" smtClean="0"/>
              <a:t>işlev </a:t>
            </a:r>
            <a:r>
              <a:rPr lang="tr-TR" dirty="0"/>
              <a:t>görür.</a:t>
            </a:r>
          </a:p>
          <a:p>
            <a:endParaRPr lang="tr-TR" dirty="0"/>
          </a:p>
        </p:txBody>
      </p:sp>
    </p:spTree>
    <p:extLst>
      <p:ext uri="{BB962C8B-B14F-4D97-AF65-F5344CB8AC3E}">
        <p14:creationId xmlns:p14="http://schemas.microsoft.com/office/powerpoint/2010/main" val="1032961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endParaRPr lang="tr-TR" sz="2400" b="1" dirty="0">
              <a:solidFill>
                <a:srgbClr val="FF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p:txBody>
          <a:bodyPr>
            <a:normAutofit fontScale="55000" lnSpcReduction="20000"/>
          </a:bodyPr>
          <a:lstStyle/>
          <a:p>
            <a:pPr algn="ctr">
              <a:buNone/>
            </a:pPr>
            <a:r>
              <a:rPr lang="tr-TR" sz="2000" dirty="0" smtClean="0">
                <a:latin typeface="Arial" panose="020B0604020202020204" pitchFamily="34" charset="0"/>
                <a:ea typeface="Tahoma" panose="020B0604030504040204" pitchFamily="34" charset="0"/>
                <a:cs typeface="Arial" panose="020B0604020202020204" pitchFamily="34" charset="0"/>
              </a:rPr>
              <a:t> </a:t>
            </a:r>
          </a:p>
          <a:p>
            <a:pPr algn="ctr">
              <a:buNone/>
            </a:pPr>
            <a:r>
              <a:rPr lang="tr-TR" sz="2000" b="1" dirty="0" smtClean="0">
                <a:latin typeface="Arial" panose="020B0604020202020204" pitchFamily="34" charset="0"/>
                <a:ea typeface="Tahoma" panose="020B0604030504040204" pitchFamily="34" charset="0"/>
                <a:cs typeface="Arial" panose="020B0604020202020204" pitchFamily="34" charset="0"/>
              </a:rPr>
              <a:t>  </a:t>
            </a:r>
            <a:r>
              <a:rPr lang="tr-TR" sz="3200" b="1" dirty="0" smtClean="0">
                <a:solidFill>
                  <a:srgbClr val="0070C0"/>
                </a:solidFill>
                <a:latin typeface="Times New Roman" panose="02020603050405020304" pitchFamily="18" charset="0"/>
                <a:ea typeface="Verdana" panose="020B0604030504040204" pitchFamily="34" charset="0"/>
                <a:cs typeface="Times New Roman" panose="02020603050405020304" pitchFamily="18" charset="0"/>
              </a:rPr>
              <a:t>Kavramsal ve Kuramsal Çerçeve</a:t>
            </a:r>
          </a:p>
          <a:p>
            <a:pPr algn="just">
              <a:buNone/>
            </a:pPr>
            <a:r>
              <a:rPr lang="tr-TR" sz="3200" b="1" dirty="0" smtClean="0">
                <a:solidFill>
                  <a:srgbClr val="FF0000"/>
                </a:solidFill>
                <a:latin typeface="Times New Roman" panose="02020603050405020304" pitchFamily="18" charset="0"/>
                <a:ea typeface="Verdana" panose="020B0604030504040204" pitchFamily="34" charset="0"/>
                <a:cs typeface="Times New Roman" panose="02020603050405020304" pitchFamily="18" charset="0"/>
              </a:rPr>
              <a:t>    </a:t>
            </a:r>
          </a:p>
          <a:p>
            <a:pPr algn="just">
              <a:buNone/>
            </a:pPr>
            <a:r>
              <a:rPr lang="tr-TR" sz="3200" dirty="0">
                <a:solidFill>
                  <a:srgbClr val="FF0000"/>
                </a:solidFill>
                <a:latin typeface="Times New Roman" panose="02020603050405020304" pitchFamily="18" charset="0"/>
                <a:ea typeface="Verdana" panose="020B0604030504040204" pitchFamily="34" charset="0"/>
                <a:cs typeface="Times New Roman" panose="02020603050405020304" pitchFamily="18" charset="0"/>
              </a:rPr>
              <a:t> </a:t>
            </a:r>
            <a:r>
              <a:rPr lang="tr-TR" sz="3200" dirty="0" smtClean="0">
                <a:solidFill>
                  <a:srgbClr val="FF0000"/>
                </a:solidFill>
                <a:latin typeface="Times New Roman" panose="02020603050405020304" pitchFamily="18" charset="0"/>
                <a:ea typeface="Verdana" panose="020B0604030504040204" pitchFamily="34" charset="0"/>
                <a:cs typeface="Times New Roman" panose="02020603050405020304" pitchFamily="18" charset="0"/>
              </a:rPr>
              <a:t>   </a:t>
            </a:r>
            <a:r>
              <a:rPr lang="tr-TR" sz="3200" b="1" dirty="0" smtClean="0">
                <a:solidFill>
                  <a:srgbClr val="FF0000"/>
                </a:solidFill>
                <a:latin typeface="Times New Roman" panose="02020603050405020304" pitchFamily="18" charset="0"/>
                <a:ea typeface="Verdana" panose="020B0604030504040204" pitchFamily="34" charset="0"/>
                <a:cs typeface="Times New Roman" panose="02020603050405020304" pitchFamily="18" charset="0"/>
              </a:rPr>
              <a:t>Planlama:</a:t>
            </a:r>
            <a:r>
              <a:rPr lang="tr-TR" sz="3200" dirty="0" smtClean="0">
                <a:solidFill>
                  <a:srgbClr val="FF0000"/>
                </a:solidFill>
                <a:latin typeface="Times New Roman" panose="02020603050405020304" pitchFamily="18" charset="0"/>
                <a:ea typeface="Verdana" panose="020B0604030504040204" pitchFamily="34" charset="0"/>
                <a:cs typeface="Times New Roman" panose="02020603050405020304" pitchFamily="18" charset="0"/>
              </a:rPr>
              <a:t> </a:t>
            </a:r>
            <a:r>
              <a:rPr lang="tr-TR" sz="3200" dirty="0" smtClean="0">
                <a:latin typeface="Times New Roman" panose="02020603050405020304" pitchFamily="18" charset="0"/>
                <a:ea typeface="Verdana" panose="020B0604030504040204" pitchFamily="34" charset="0"/>
                <a:cs typeface="Times New Roman" panose="02020603050405020304" pitchFamily="18" charset="0"/>
              </a:rPr>
              <a:t>Halihazırdaki </a:t>
            </a:r>
            <a:r>
              <a:rPr lang="tr-TR" sz="3200" dirty="0">
                <a:latin typeface="Times New Roman" panose="02020603050405020304" pitchFamily="18" charset="0"/>
                <a:ea typeface="Verdana" panose="020B0604030504040204" pitchFamily="34" charset="0"/>
                <a:cs typeface="Times New Roman" panose="02020603050405020304" pitchFamily="18" charset="0"/>
              </a:rPr>
              <a:t>veriler ve gelecekte olası gelişmeler </a:t>
            </a:r>
            <a:r>
              <a:rPr lang="tr-TR" sz="3200" dirty="0" err="1" smtClean="0">
                <a:latin typeface="Times New Roman" panose="02020603050405020304" pitchFamily="18" charset="0"/>
                <a:ea typeface="Verdana" panose="020B0604030504040204" pitchFamily="34" charset="0"/>
                <a:cs typeface="Times New Roman" panose="02020603050405020304" pitchFamily="18" charset="0"/>
              </a:rPr>
              <a:t>gözönüne</a:t>
            </a:r>
            <a:r>
              <a:rPr lang="tr-TR" sz="3200" dirty="0" smtClean="0">
                <a:latin typeface="Times New Roman" panose="02020603050405020304" pitchFamily="18" charset="0"/>
                <a:ea typeface="Verdana" panose="020B0604030504040204" pitchFamily="34" charset="0"/>
                <a:cs typeface="Times New Roman" panose="02020603050405020304" pitchFamily="18" charset="0"/>
              </a:rPr>
              <a:t> </a:t>
            </a:r>
            <a:r>
              <a:rPr lang="tr-TR" sz="3200" dirty="0">
                <a:latin typeface="Times New Roman" panose="02020603050405020304" pitchFamily="18" charset="0"/>
                <a:ea typeface="Verdana" panose="020B0604030504040204" pitchFamily="34" charset="0"/>
                <a:cs typeface="Times New Roman" panose="02020603050405020304" pitchFamily="18" charset="0"/>
              </a:rPr>
              <a:t>alınarak belirli bir amaca ulaşmak için izlenecek yolu gösteren </a:t>
            </a:r>
            <a:r>
              <a:rPr lang="tr-TR" sz="3200" dirty="0" smtClean="0">
                <a:latin typeface="Times New Roman" panose="02020603050405020304" pitchFamily="18" charset="0"/>
                <a:ea typeface="Verdana" panose="020B0604030504040204" pitchFamily="34" charset="0"/>
                <a:cs typeface="Times New Roman" panose="02020603050405020304" pitchFamily="18" charset="0"/>
              </a:rPr>
              <a:t>süreçler bütünü.</a:t>
            </a:r>
          </a:p>
          <a:p>
            <a:pPr algn="just">
              <a:buNone/>
            </a:pPr>
            <a:r>
              <a:rPr lang="tr-TR" sz="3200" dirty="0" smtClean="0">
                <a:latin typeface="Times New Roman" panose="02020603050405020304" pitchFamily="18" charset="0"/>
                <a:ea typeface="Verdana" panose="020B0604030504040204" pitchFamily="34" charset="0"/>
                <a:cs typeface="Times New Roman" panose="02020603050405020304" pitchFamily="18" charset="0"/>
              </a:rPr>
              <a:t>    Planlamada, amaç, zaman, mekan, kişiler, kaynak unsurları önem taşır. </a:t>
            </a:r>
          </a:p>
          <a:p>
            <a:pPr algn="just">
              <a:buNone/>
            </a:pPr>
            <a:r>
              <a:rPr lang="tr-TR" sz="3200" dirty="0">
                <a:latin typeface="Times New Roman" panose="02020603050405020304" pitchFamily="18" charset="0"/>
                <a:ea typeface="Verdana" panose="020B0604030504040204" pitchFamily="34" charset="0"/>
                <a:cs typeface="Times New Roman" panose="02020603050405020304" pitchFamily="18" charset="0"/>
              </a:rPr>
              <a:t> </a:t>
            </a:r>
            <a:r>
              <a:rPr lang="tr-TR" sz="3200" dirty="0" smtClean="0">
                <a:latin typeface="Times New Roman" panose="02020603050405020304" pitchFamily="18" charset="0"/>
                <a:ea typeface="Verdana" panose="020B0604030504040204" pitchFamily="34" charset="0"/>
                <a:cs typeface="Times New Roman" panose="02020603050405020304" pitchFamily="18" charset="0"/>
              </a:rPr>
              <a:t>    </a:t>
            </a:r>
          </a:p>
          <a:p>
            <a:pPr>
              <a:buNone/>
            </a:pPr>
            <a:r>
              <a:rPr lang="tr-TR" sz="3200" dirty="0">
                <a:latin typeface="Times New Roman" panose="02020603050405020304" pitchFamily="18" charset="0"/>
                <a:ea typeface="Verdana" panose="020B0604030504040204" pitchFamily="34" charset="0"/>
                <a:cs typeface="Times New Roman" panose="02020603050405020304" pitchFamily="18" charset="0"/>
              </a:rPr>
              <a:t> </a:t>
            </a:r>
            <a:r>
              <a:rPr lang="tr-TR" sz="3200" dirty="0" smtClean="0">
                <a:latin typeface="Times New Roman" panose="02020603050405020304" pitchFamily="18" charset="0"/>
                <a:ea typeface="Verdana" panose="020B0604030504040204" pitchFamily="34" charset="0"/>
                <a:cs typeface="Times New Roman" panose="02020603050405020304" pitchFamily="18" charset="0"/>
              </a:rPr>
              <a:t>   </a:t>
            </a:r>
            <a:r>
              <a:rPr lang="tr-TR" sz="3200" b="1" dirty="0" smtClean="0">
                <a:solidFill>
                  <a:srgbClr val="FF0000"/>
                </a:solidFill>
                <a:latin typeface="Times New Roman" panose="02020603050405020304" pitchFamily="18" charset="0"/>
                <a:ea typeface="Verdana" panose="020B0604030504040204" pitchFamily="34" charset="0"/>
                <a:cs typeface="Times New Roman" panose="02020603050405020304" pitchFamily="18" charset="0"/>
              </a:rPr>
              <a:t>İşgücü:</a:t>
            </a:r>
            <a:r>
              <a:rPr lang="tr-TR" sz="3200" dirty="0" smtClean="0">
                <a:solidFill>
                  <a:srgbClr val="FF0000"/>
                </a:solidFill>
                <a:latin typeface="Times New Roman" panose="02020603050405020304" pitchFamily="18" charset="0"/>
                <a:ea typeface="Verdana" panose="020B0604030504040204" pitchFamily="34" charset="0"/>
                <a:cs typeface="Times New Roman" panose="02020603050405020304" pitchFamily="18" charset="0"/>
              </a:rPr>
              <a:t> </a:t>
            </a:r>
            <a:r>
              <a:rPr lang="tr-TR" sz="3200" dirty="0">
                <a:latin typeface="Times New Roman" panose="02020603050405020304" pitchFamily="18" charset="0"/>
                <a:ea typeface="Verdana" panose="020B0604030504040204" pitchFamily="34" charset="0"/>
                <a:cs typeface="Times New Roman" panose="02020603050405020304" pitchFamily="18" charset="0"/>
              </a:rPr>
              <a:t>Bir ülkede, kurumda ya da işletmede, üretime katılan ve katılabilecek durumda olan insan emeğinin tümü.</a:t>
            </a:r>
          </a:p>
          <a:p>
            <a:pPr>
              <a:buNone/>
            </a:pPr>
            <a:r>
              <a:rPr lang="tr-TR" sz="3200" dirty="0">
                <a:latin typeface="Times New Roman" panose="02020603050405020304" pitchFamily="18" charset="0"/>
                <a:ea typeface="Verdana" panose="020B0604030504040204" pitchFamily="34" charset="0"/>
                <a:cs typeface="Times New Roman" panose="02020603050405020304" pitchFamily="18" charset="0"/>
              </a:rPr>
              <a:t>   </a:t>
            </a:r>
            <a:r>
              <a:rPr lang="tr-TR" sz="3200" dirty="0" smtClean="0">
                <a:latin typeface="Times New Roman" panose="02020603050405020304" pitchFamily="18" charset="0"/>
                <a:ea typeface="Verdana" panose="020B0604030504040204" pitchFamily="34" charset="0"/>
                <a:cs typeface="Times New Roman" panose="02020603050405020304" pitchFamily="18" charset="0"/>
              </a:rPr>
              <a:t>  Etkin </a:t>
            </a:r>
            <a:r>
              <a:rPr lang="tr-TR" sz="3200" dirty="0">
                <a:latin typeface="Times New Roman" panose="02020603050405020304" pitchFamily="18" charset="0"/>
                <a:ea typeface="Verdana" panose="020B0604030504040204" pitchFamily="34" charset="0"/>
                <a:cs typeface="Times New Roman" panose="02020603050405020304" pitchFamily="18" charset="0"/>
              </a:rPr>
              <a:t>nüfus içinde yer alıp, cari ücret düzeyinde ve cari çalışma koşullarında çalışanlar ile işsizlerin toplamı. </a:t>
            </a:r>
          </a:p>
          <a:p>
            <a:pPr algn="just">
              <a:buNone/>
            </a:pPr>
            <a:r>
              <a:rPr lang="tr-TR" sz="3200" dirty="0" smtClean="0">
                <a:latin typeface="Times New Roman" panose="02020603050405020304" pitchFamily="18" charset="0"/>
                <a:ea typeface="Verdana" panose="020B0604030504040204" pitchFamily="34" charset="0"/>
                <a:cs typeface="Times New Roman" panose="02020603050405020304" pitchFamily="18" charset="0"/>
              </a:rPr>
              <a:t>     Toplam </a:t>
            </a:r>
            <a:r>
              <a:rPr lang="tr-TR" sz="3200" dirty="0">
                <a:latin typeface="Times New Roman" panose="02020603050405020304" pitchFamily="18" charset="0"/>
                <a:ea typeface="Verdana" panose="020B0604030504040204" pitchFamily="34" charset="0"/>
                <a:cs typeface="Times New Roman" panose="02020603050405020304" pitchFamily="18" charset="0"/>
              </a:rPr>
              <a:t>nüfustan çalışamayacak durumda olan nüfusun, örneğin 15 yaşından </a:t>
            </a:r>
            <a:r>
              <a:rPr lang="tr-TR" sz="3200" dirty="0" smtClean="0">
                <a:latin typeface="Times New Roman" panose="02020603050405020304" pitchFamily="18" charset="0"/>
                <a:ea typeface="Verdana" panose="020B0604030504040204" pitchFamily="34" charset="0"/>
                <a:cs typeface="Times New Roman" panose="02020603050405020304" pitchFamily="18" charset="0"/>
              </a:rPr>
              <a:t>küçük 65 </a:t>
            </a:r>
            <a:r>
              <a:rPr lang="tr-TR" sz="3200" dirty="0">
                <a:latin typeface="Times New Roman" panose="02020603050405020304" pitchFamily="18" charset="0"/>
                <a:ea typeface="Verdana" panose="020B0604030504040204" pitchFamily="34" charset="0"/>
                <a:cs typeface="Times New Roman" panose="02020603050405020304" pitchFamily="18" charset="0"/>
              </a:rPr>
              <a:t>yaşından büyük olanların, ev kadınlarının, öğrencilerin, mahkumların, ordu mensuplarının, çalışmasını engelleyen fiziksel veya zihinsel engeli olanların ve çalışmak istemeyenlerin çıkarılmasıyla ulaşılan nüfus.</a:t>
            </a:r>
          </a:p>
          <a:p>
            <a:pPr algn="just">
              <a:buNone/>
            </a:pPr>
            <a:endParaRPr lang="tr-TR" sz="3200" dirty="0" smtClean="0">
              <a:solidFill>
                <a:srgbClr val="FF0000"/>
              </a:solidFill>
              <a:latin typeface="Times New Roman" panose="02020603050405020304" pitchFamily="18" charset="0"/>
              <a:ea typeface="Verdana" panose="020B0604030504040204" pitchFamily="34" charset="0"/>
              <a:cs typeface="Times New Roman" panose="02020603050405020304" pitchFamily="18" charset="0"/>
            </a:endParaRPr>
          </a:p>
          <a:p>
            <a:pPr algn="just">
              <a:buNone/>
            </a:pPr>
            <a:r>
              <a:rPr lang="tr-TR" sz="3200" dirty="0" smtClean="0">
                <a:solidFill>
                  <a:srgbClr val="0070C0"/>
                </a:solidFill>
                <a:latin typeface="Times New Roman" panose="02020603050405020304" pitchFamily="18" charset="0"/>
                <a:ea typeface="Verdana" panose="020B0604030504040204" pitchFamily="34" charset="0"/>
                <a:cs typeface="Times New Roman" panose="02020603050405020304" pitchFamily="18" charset="0"/>
              </a:rPr>
              <a:t>  </a:t>
            </a:r>
            <a:endParaRPr lang="tr-TR" sz="3200" dirty="0">
              <a:solidFill>
                <a:srgbClr val="0070C0"/>
              </a:solidFill>
              <a:latin typeface="Times New Roman" panose="02020603050405020304" pitchFamily="18" charset="0"/>
              <a:ea typeface="Verdana" panose="020B060403050404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78129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pPr>
              <a:buNone/>
            </a:pPr>
            <a:endParaRPr lang="tr-TR" sz="2000" dirty="0" smtClean="0">
              <a:latin typeface="Times New Roman" panose="02020603050405020304" pitchFamily="18" charset="0"/>
              <a:cs typeface="Times New Roman" panose="02020603050405020304" pitchFamily="18" charset="0"/>
            </a:endParaRPr>
          </a:p>
          <a:p>
            <a:pPr algn="just">
              <a:buNone/>
            </a:pPr>
            <a:r>
              <a:rPr lang="tr-TR" sz="2000" b="1" dirty="0" smtClean="0">
                <a:solidFill>
                  <a:srgbClr val="FF0000"/>
                </a:solidFill>
                <a:latin typeface="Times New Roman" panose="02020603050405020304" pitchFamily="18" charset="0"/>
                <a:cs typeface="Times New Roman" panose="02020603050405020304" pitchFamily="18" charset="0"/>
              </a:rPr>
              <a:t>    </a:t>
            </a:r>
            <a:r>
              <a:rPr lang="tr-TR" sz="1800" b="1" dirty="0" smtClean="0">
                <a:solidFill>
                  <a:srgbClr val="FF0000"/>
                </a:solidFill>
                <a:latin typeface="Times New Roman" panose="02020603050405020304" pitchFamily="18" charset="0"/>
                <a:cs typeface="Times New Roman" panose="02020603050405020304" pitchFamily="18" charset="0"/>
              </a:rPr>
              <a:t>Eğitim: </a:t>
            </a:r>
            <a:r>
              <a:rPr lang="tr-TR" sz="1800" dirty="0" smtClean="0">
                <a:latin typeface="Times New Roman" panose="02020603050405020304" pitchFamily="18" charset="0"/>
                <a:cs typeface="Times New Roman" panose="02020603050405020304" pitchFamily="18" charset="0"/>
              </a:rPr>
              <a:t>Toplumlarının </a:t>
            </a:r>
            <a:r>
              <a:rPr lang="tr-TR" sz="1800" dirty="0">
                <a:latin typeface="Times New Roman" panose="02020603050405020304" pitchFamily="18" charset="0"/>
                <a:cs typeface="Times New Roman" panose="02020603050405020304" pitchFamily="18" charset="0"/>
              </a:rPr>
              <a:t>tarihsel ve toplumsal gelişme süreçlerinde kültürün üretilmesinde ve yeni kuşaklara aktarılmasında önemli bir etkinlik alanı olan eğitim, eğitim literatüründe, asıl olarak </a:t>
            </a:r>
            <a:r>
              <a:rPr lang="tr-TR" sz="1800" dirty="0">
                <a:solidFill>
                  <a:srgbClr val="00B050"/>
                </a:solidFill>
                <a:latin typeface="Times New Roman" panose="02020603050405020304" pitchFamily="18" charset="0"/>
                <a:cs typeface="Times New Roman" panose="02020603050405020304" pitchFamily="18" charset="0"/>
              </a:rPr>
              <a:t>toplumun erişkin olmayan bireylerine yönelik</a:t>
            </a:r>
            <a:r>
              <a:rPr lang="tr-TR" sz="1800" dirty="0">
                <a:latin typeface="Times New Roman" panose="02020603050405020304" pitchFamily="18" charset="0"/>
                <a:cs typeface="Times New Roman" panose="02020603050405020304" pitchFamily="18" charset="0"/>
              </a:rPr>
              <a:t>, </a:t>
            </a:r>
            <a:r>
              <a:rPr lang="tr-TR" sz="1800" dirty="0">
                <a:solidFill>
                  <a:srgbClr val="7030A0"/>
                </a:solidFill>
                <a:latin typeface="Times New Roman" panose="02020603050405020304" pitchFamily="18" charset="0"/>
                <a:cs typeface="Times New Roman" panose="02020603050405020304" pitchFamily="18" charset="0"/>
              </a:rPr>
              <a:t>istenilen bilgi, beceri ve tutumları aktarmak ve geliştirmek amacıyla</a:t>
            </a:r>
            <a:r>
              <a:rPr lang="tr-TR" sz="1800" dirty="0">
                <a:latin typeface="Times New Roman" panose="02020603050405020304" pitchFamily="18" charset="0"/>
                <a:cs typeface="Times New Roman" panose="02020603050405020304" pitchFamily="18" charset="0"/>
              </a:rPr>
              <a:t>, </a:t>
            </a:r>
            <a:r>
              <a:rPr lang="tr-TR" sz="1800" dirty="0">
                <a:solidFill>
                  <a:srgbClr val="002060"/>
                </a:solidFill>
                <a:latin typeface="Times New Roman" panose="02020603050405020304" pitchFamily="18" charset="0"/>
                <a:cs typeface="Times New Roman" panose="02020603050405020304" pitchFamily="18" charset="0"/>
              </a:rPr>
              <a:t>planlı ve düzenli bir şekilde, </a:t>
            </a:r>
            <a:r>
              <a:rPr lang="tr-TR" sz="1800" dirty="0">
                <a:solidFill>
                  <a:srgbClr val="0070C0"/>
                </a:solidFill>
                <a:latin typeface="Times New Roman" panose="02020603050405020304" pitchFamily="18" charset="0"/>
                <a:cs typeface="Times New Roman" panose="02020603050405020304" pitchFamily="18" charset="0"/>
              </a:rPr>
              <a:t>kişilerin katılımına ve deneyimlerine yer vererek </a:t>
            </a:r>
            <a:r>
              <a:rPr lang="tr-TR" sz="1800" dirty="0">
                <a:latin typeface="Times New Roman" panose="02020603050405020304" pitchFamily="18" charset="0"/>
                <a:cs typeface="Times New Roman" panose="02020603050405020304" pitchFamily="18" charset="0"/>
              </a:rPr>
              <a:t>gerçekleştirilen bir etkinlikler dizisi olarak ele alınmıştır. </a:t>
            </a:r>
          </a:p>
          <a:p>
            <a:pPr>
              <a:buNone/>
            </a:pPr>
            <a:r>
              <a:rPr lang="tr-TR" sz="1800" dirty="0" smtClean="0">
                <a:latin typeface="Times New Roman" panose="02020603050405020304" pitchFamily="18" charset="0"/>
                <a:cs typeface="Times New Roman" panose="02020603050405020304" pitchFamily="18" charset="0"/>
              </a:rPr>
              <a:t>  </a:t>
            </a:r>
          </a:p>
          <a:p>
            <a:pPr algn="just">
              <a:buNone/>
            </a:pPr>
            <a:r>
              <a:rPr lang="tr-TR" sz="1800" dirty="0" smtClean="0">
                <a:solidFill>
                  <a:srgbClr val="FF0000"/>
                </a:solidFill>
                <a:ea typeface="Tahoma" panose="020B0604030504040204" pitchFamily="34" charset="0"/>
                <a:cs typeface="Tahoma" panose="020B0604030504040204" pitchFamily="34" charset="0"/>
              </a:rPr>
              <a:t>     </a:t>
            </a:r>
            <a:r>
              <a:rPr lang="tr-TR" sz="1800" b="1" dirty="0" smtClean="0">
                <a:solidFill>
                  <a:srgbClr val="FF0000"/>
                </a:solidFill>
                <a:latin typeface="Times New Roman" panose="02020603050405020304" pitchFamily="18" charset="0"/>
                <a:ea typeface="Tahoma" panose="020B0604030504040204" pitchFamily="34" charset="0"/>
                <a:cs typeface="Times New Roman" panose="02020603050405020304" pitchFamily="18" charset="0"/>
              </a:rPr>
              <a:t>Eğitimde </a:t>
            </a:r>
            <a:r>
              <a:rPr lang="tr-TR" sz="1800" b="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İşgücü:</a:t>
            </a:r>
            <a:r>
              <a:rPr lang="tr-TR" sz="1800" b="1" dirty="0">
                <a:latin typeface="Times New Roman" panose="02020603050405020304" pitchFamily="18" charset="0"/>
                <a:cs typeface="Times New Roman" panose="02020603050405020304" pitchFamily="18" charset="0"/>
              </a:rPr>
              <a:t> </a:t>
            </a:r>
            <a:r>
              <a:rPr lang="tr-TR" sz="1800" dirty="0">
                <a:latin typeface="Times New Roman" panose="02020603050405020304" pitchFamily="18" charset="0"/>
                <a:cs typeface="Times New Roman" panose="02020603050405020304" pitchFamily="18" charset="0"/>
              </a:rPr>
              <a:t>Etkin nüfus içinde yer alıp, cari ücret düzeyinde ve çalışma koşullarında eğitim kurumlarında eğitim/öğretim ve yetiştirme etkinliklerine hizmet verici/sunucu olarak katılanlar ile katılabilecek yeterliği ve isteği olanların toplamı</a:t>
            </a:r>
            <a:r>
              <a:rPr lang="tr-TR" sz="1800" dirty="0" smtClean="0">
                <a:latin typeface="Times New Roman" panose="02020603050405020304" pitchFamily="18" charset="0"/>
                <a:cs typeface="Times New Roman" panose="02020603050405020304" pitchFamily="18" charset="0"/>
              </a:rPr>
              <a:t>.</a:t>
            </a:r>
          </a:p>
          <a:p>
            <a:pPr algn="just">
              <a:buNone/>
            </a:pPr>
            <a:r>
              <a:rPr lang="tr-TR" sz="1800" dirty="0" smtClean="0">
                <a:latin typeface="Arial" pitchFamily="34" charset="0"/>
                <a:cs typeface="Arial" pitchFamily="34" charset="0"/>
              </a:rPr>
              <a:t>    </a:t>
            </a:r>
            <a:r>
              <a:rPr lang="tr-TR" sz="1800" dirty="0" smtClean="0">
                <a:latin typeface="Times New Roman" panose="02020603050405020304" pitchFamily="18" charset="0"/>
                <a:cs typeface="Times New Roman" panose="02020603050405020304" pitchFamily="18" charset="0"/>
              </a:rPr>
              <a:t>Yani halihazırda </a:t>
            </a:r>
            <a:r>
              <a:rPr lang="tr-TR" sz="1800" dirty="0">
                <a:latin typeface="Times New Roman" panose="02020603050405020304" pitchFamily="18" charset="0"/>
                <a:cs typeface="Times New Roman" panose="02020603050405020304" pitchFamily="18" charset="0"/>
              </a:rPr>
              <a:t>eğitim alanında görev yapan öğretmenler, okul yöneticileri, hizmetliler, memurlar, işçiler vs. ile bu görevleri yapabilecek yeterliğe (diplomalı olmak bu yeterliğin göstergelerindendir ya da KPSS başarısı) ve isteğe sahip olanların toplamı.</a:t>
            </a:r>
            <a:endParaRPr lang="tr-TR" sz="1800" dirty="0">
              <a:solidFill>
                <a:srgbClr val="0070C0"/>
              </a:solidFill>
              <a:latin typeface="Times New Roman" panose="02020603050405020304" pitchFamily="18" charset="0"/>
              <a:cs typeface="Times New Roman" panose="02020603050405020304" pitchFamily="18" charset="0"/>
            </a:endParaRPr>
          </a:p>
          <a:p>
            <a:pPr algn="just">
              <a:buNone/>
            </a:pPr>
            <a:endParaRPr lang="tr-TR" sz="18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endParaRPr>
          </a:p>
          <a:p>
            <a:pPr>
              <a:buNone/>
            </a:pPr>
            <a:endParaRPr lang="tr-T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6331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buNone/>
            </a:pPr>
            <a:endParaRPr lang="tr-TR" sz="1800" b="1" dirty="0" smtClean="0">
              <a:solidFill>
                <a:srgbClr val="FF0000"/>
              </a:solidFill>
              <a:latin typeface="Times New Roman" panose="02020603050405020304" pitchFamily="18" charset="0"/>
              <a:cs typeface="Times New Roman" panose="02020603050405020304" pitchFamily="18" charset="0"/>
            </a:endParaRPr>
          </a:p>
          <a:p>
            <a:pPr>
              <a:buNone/>
            </a:pPr>
            <a:r>
              <a:rPr lang="tr-TR" sz="1800" b="1" dirty="0">
                <a:solidFill>
                  <a:srgbClr val="FF0000"/>
                </a:solidFill>
                <a:latin typeface="Times New Roman" panose="02020603050405020304" pitchFamily="18" charset="0"/>
                <a:cs typeface="Times New Roman" panose="02020603050405020304" pitchFamily="18" charset="0"/>
              </a:rPr>
              <a:t> </a:t>
            </a:r>
            <a:r>
              <a:rPr lang="tr-TR" sz="1800" b="1" dirty="0" smtClean="0">
                <a:solidFill>
                  <a:srgbClr val="FF0000"/>
                </a:solidFill>
                <a:latin typeface="Times New Roman" panose="02020603050405020304" pitchFamily="18" charset="0"/>
                <a:cs typeface="Times New Roman" panose="02020603050405020304" pitchFamily="18" charset="0"/>
              </a:rPr>
              <a:t>    İşgücü Planlaması: </a:t>
            </a:r>
            <a:r>
              <a:rPr lang="tr-TR" sz="1800" dirty="0" smtClean="0">
                <a:latin typeface="Times New Roman" panose="02020603050405020304" pitchFamily="18" charset="0"/>
                <a:cs typeface="Times New Roman" panose="02020603050405020304" pitchFamily="18" charset="0"/>
              </a:rPr>
              <a:t>Doğru </a:t>
            </a:r>
            <a:r>
              <a:rPr lang="tr-TR" sz="1800" dirty="0">
                <a:latin typeface="Times New Roman" panose="02020603050405020304" pitchFamily="18" charset="0"/>
                <a:cs typeface="Times New Roman" panose="02020603050405020304" pitchFamily="18" charset="0"/>
              </a:rPr>
              <a:t>sayıda kişiyi doğru zamanda, doğru işlerde, doğru beceri, tecrübe ve yeteneklerle işe almak ve çalıştırmak</a:t>
            </a:r>
            <a:r>
              <a:rPr lang="tr-TR" sz="1800" dirty="0" smtClean="0">
                <a:latin typeface="Times New Roman" panose="02020603050405020304" pitchFamily="18" charset="0"/>
                <a:cs typeface="Times New Roman" panose="02020603050405020304" pitchFamily="18" charset="0"/>
              </a:rPr>
              <a:t>.</a:t>
            </a:r>
            <a:endParaRPr lang="tr-TR" sz="1800" dirty="0">
              <a:latin typeface="Times New Roman" panose="02020603050405020304" pitchFamily="18" charset="0"/>
              <a:cs typeface="Times New Roman" panose="02020603050405020304" pitchFamily="18" charset="0"/>
            </a:endParaRPr>
          </a:p>
          <a:p>
            <a:pPr>
              <a:buNone/>
            </a:pPr>
            <a:r>
              <a:rPr lang="tr-TR" sz="1800" dirty="0" smtClean="0">
                <a:latin typeface="Times New Roman" panose="02020603050405020304" pitchFamily="18" charset="0"/>
                <a:cs typeface="Times New Roman" panose="02020603050405020304" pitchFamily="18" charset="0"/>
              </a:rPr>
              <a:t>     </a:t>
            </a:r>
          </a:p>
          <a:p>
            <a:pPr>
              <a:buNone/>
            </a:pPr>
            <a:r>
              <a:rPr lang="tr-TR" sz="1800" dirty="0">
                <a:solidFill>
                  <a:srgbClr val="FF0000"/>
                </a:solidFill>
                <a:latin typeface="Times New Roman" panose="02020603050405020304" pitchFamily="18" charset="0"/>
                <a:cs typeface="Times New Roman" panose="02020603050405020304" pitchFamily="18" charset="0"/>
              </a:rPr>
              <a:t> </a:t>
            </a:r>
            <a:r>
              <a:rPr lang="tr-TR" sz="1800" dirty="0" smtClean="0">
                <a:solidFill>
                  <a:srgbClr val="FF0000"/>
                </a:solidFill>
                <a:latin typeface="Times New Roman" panose="02020603050405020304" pitchFamily="18" charset="0"/>
                <a:cs typeface="Times New Roman" panose="02020603050405020304" pitchFamily="18" charset="0"/>
              </a:rPr>
              <a:t>     Neden </a:t>
            </a:r>
            <a:r>
              <a:rPr lang="tr-TR" sz="1800" dirty="0">
                <a:solidFill>
                  <a:srgbClr val="FF0000"/>
                </a:solidFill>
                <a:latin typeface="Times New Roman" panose="02020603050405020304" pitchFamily="18" charset="0"/>
                <a:cs typeface="Times New Roman" panose="02020603050405020304" pitchFamily="18" charset="0"/>
              </a:rPr>
              <a:t>işgücü planlamasına ihtiyaç vardır?</a:t>
            </a:r>
          </a:p>
          <a:p>
            <a:pPr>
              <a:buNone/>
            </a:pPr>
            <a:r>
              <a:rPr lang="tr-TR" sz="1800" dirty="0">
                <a:latin typeface="Times New Roman" panose="02020603050405020304" pitchFamily="18" charset="0"/>
                <a:cs typeface="Times New Roman" panose="02020603050405020304" pitchFamily="18" charset="0"/>
              </a:rPr>
              <a:t>   - Belirlenen amaçların </a:t>
            </a:r>
            <a:r>
              <a:rPr lang="tr-TR" sz="1800" dirty="0" smtClean="0">
                <a:latin typeface="Times New Roman" panose="02020603050405020304" pitchFamily="18" charset="0"/>
                <a:cs typeface="Times New Roman" panose="02020603050405020304" pitchFamily="18" charset="0"/>
              </a:rPr>
              <a:t>gerçekleştirilebilmesi</a:t>
            </a:r>
            <a:endParaRPr lang="tr-TR" sz="1800" dirty="0">
              <a:latin typeface="Times New Roman" panose="02020603050405020304" pitchFamily="18" charset="0"/>
              <a:cs typeface="Times New Roman" panose="02020603050405020304" pitchFamily="18" charset="0"/>
            </a:endParaRPr>
          </a:p>
          <a:p>
            <a:pPr>
              <a:buNone/>
            </a:pPr>
            <a:r>
              <a:rPr lang="tr-TR" sz="1800" dirty="0">
                <a:latin typeface="Times New Roman" panose="02020603050405020304" pitchFamily="18" charset="0"/>
                <a:cs typeface="Times New Roman" panose="02020603050405020304" pitchFamily="18" charset="0"/>
              </a:rPr>
              <a:t>   - Kaynakların etkin ve tam olarak kullanılabilmesi</a:t>
            </a:r>
          </a:p>
          <a:p>
            <a:pPr>
              <a:buNone/>
            </a:pPr>
            <a:r>
              <a:rPr lang="tr-TR" sz="1800" dirty="0">
                <a:latin typeface="Times New Roman" panose="02020603050405020304" pitchFamily="18" charset="0"/>
                <a:cs typeface="Times New Roman" panose="02020603050405020304" pitchFamily="18" charset="0"/>
              </a:rPr>
              <a:t>   - Kaynakların etkili bir tarzda  kullanılabilmesi</a:t>
            </a:r>
          </a:p>
          <a:p>
            <a:pPr>
              <a:buNone/>
            </a:pPr>
            <a:r>
              <a:rPr lang="tr-TR" sz="1800" dirty="0">
                <a:latin typeface="Times New Roman" panose="02020603050405020304" pitchFamily="18" charset="0"/>
                <a:cs typeface="Times New Roman" panose="02020603050405020304" pitchFamily="18" charset="0"/>
              </a:rPr>
              <a:t>   - Çalışanların, çalışmak isteyenlerin ve hizmet alanların istemine karşılık verilebilmesi…</a:t>
            </a:r>
          </a:p>
          <a:p>
            <a:endParaRPr lang="tr-TR" dirty="0"/>
          </a:p>
        </p:txBody>
      </p:sp>
    </p:spTree>
    <p:extLst>
      <p:ext uri="{BB962C8B-B14F-4D97-AF65-F5344CB8AC3E}">
        <p14:creationId xmlns:p14="http://schemas.microsoft.com/office/powerpoint/2010/main" val="4251296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sz="quarter" idx="1"/>
          </p:nvPr>
        </p:nvSpPr>
        <p:spPr/>
        <p:txBody>
          <a:bodyPr/>
          <a:lstStyle/>
          <a:p>
            <a:pPr algn="ctr">
              <a:spcBef>
                <a:spcPts val="0"/>
              </a:spcBef>
              <a:buNone/>
            </a:pPr>
            <a:r>
              <a:rPr lang="tr-TR" b="1" dirty="0" smtClean="0">
                <a:solidFill>
                  <a:srgbClr val="0070C0"/>
                </a:solidFill>
                <a:latin typeface="Arial" pitchFamily="34" charset="0"/>
                <a:cs typeface="Arial" pitchFamily="34" charset="0"/>
              </a:rPr>
              <a:t>   </a:t>
            </a:r>
            <a:r>
              <a:rPr lang="tr-TR" sz="2000" b="1" dirty="0" smtClean="0">
                <a:solidFill>
                  <a:srgbClr val="0070C0"/>
                </a:solidFill>
                <a:latin typeface="Times New Roman" panose="02020603050405020304" pitchFamily="18" charset="0"/>
                <a:cs typeface="Times New Roman" panose="02020603050405020304" pitchFamily="18" charset="0"/>
              </a:rPr>
              <a:t>İşgücü Planlaması Yaklaşımları</a:t>
            </a:r>
          </a:p>
          <a:p>
            <a:pPr algn="just">
              <a:spcBef>
                <a:spcPts val="0"/>
              </a:spcBef>
              <a:buNone/>
            </a:pPr>
            <a:r>
              <a:rPr lang="tr-TR" sz="2000" b="1" dirty="0" smtClean="0">
                <a:solidFill>
                  <a:srgbClr val="FF0000"/>
                </a:solidFill>
                <a:latin typeface="Times New Roman" panose="02020603050405020304" pitchFamily="18" charset="0"/>
                <a:cs typeface="Times New Roman" panose="02020603050405020304" pitchFamily="18" charset="0"/>
              </a:rPr>
              <a:t>    </a:t>
            </a:r>
          </a:p>
          <a:p>
            <a:pPr algn="just">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 </a:t>
            </a:r>
            <a:r>
              <a:rPr lang="tr-TR" sz="2000" b="1" dirty="0" smtClean="0">
                <a:solidFill>
                  <a:srgbClr val="FF0000"/>
                </a:solidFill>
                <a:latin typeface="Times New Roman" panose="02020603050405020304" pitchFamily="18" charset="0"/>
                <a:cs typeface="Times New Roman" panose="02020603050405020304" pitchFamily="18" charset="0"/>
              </a:rPr>
              <a:t>   Arz </a:t>
            </a:r>
            <a:r>
              <a:rPr lang="tr-TR" sz="2000" b="1" dirty="0">
                <a:solidFill>
                  <a:srgbClr val="FF0000"/>
                </a:solidFill>
                <a:latin typeface="Times New Roman" panose="02020603050405020304" pitchFamily="18" charset="0"/>
                <a:cs typeface="Times New Roman" panose="02020603050405020304" pitchFamily="18" charset="0"/>
              </a:rPr>
              <a:t>Yönlü </a:t>
            </a:r>
            <a:r>
              <a:rPr lang="tr-TR" sz="2000" b="1" dirty="0" smtClean="0">
                <a:solidFill>
                  <a:srgbClr val="FF0000"/>
                </a:solidFill>
                <a:latin typeface="Times New Roman" panose="02020603050405020304" pitchFamily="18" charset="0"/>
                <a:cs typeface="Times New Roman" panose="02020603050405020304" pitchFamily="18" charset="0"/>
              </a:rPr>
              <a:t>Yaklaşımlar: </a:t>
            </a:r>
            <a:r>
              <a:rPr lang="tr-TR" sz="2000" dirty="0" smtClean="0">
                <a:latin typeface="Times New Roman" panose="02020603050405020304" pitchFamily="18" charset="0"/>
                <a:cs typeface="Times New Roman" panose="02020603050405020304" pitchFamily="18" charset="0"/>
              </a:rPr>
              <a:t>Bu </a:t>
            </a:r>
            <a:r>
              <a:rPr lang="tr-TR" sz="2000" dirty="0">
                <a:latin typeface="Times New Roman" panose="02020603050405020304" pitchFamily="18" charset="0"/>
                <a:cs typeface="Times New Roman" panose="02020603050405020304" pitchFamily="18" charset="0"/>
              </a:rPr>
              <a:t>yaklaşımlarda ‘ekonominin </a:t>
            </a:r>
            <a:r>
              <a:rPr lang="tr-TR" sz="2000" dirty="0" err="1">
                <a:latin typeface="Times New Roman" panose="02020603050405020304" pitchFamily="18" charset="0"/>
                <a:cs typeface="Times New Roman" panose="02020603050405020304" pitchFamily="18" charset="0"/>
              </a:rPr>
              <a:t>gerekleri’ne</a:t>
            </a:r>
            <a:r>
              <a:rPr lang="tr-TR" sz="2000" dirty="0">
                <a:latin typeface="Times New Roman" panose="02020603050405020304" pitchFamily="18" charset="0"/>
                <a:cs typeface="Times New Roman" panose="02020603050405020304" pitchFamily="18" charset="0"/>
              </a:rPr>
              <a:t> uygun işgücü sayısını ve yeterliklerini, bir başka ifade ile nicelik ve nitelik olarak işgücünü, sağlamak üzere planlama yapılması gerektiği savunulur</a:t>
            </a:r>
            <a:r>
              <a:rPr lang="tr-TR" sz="2000" dirty="0" smtClean="0">
                <a:latin typeface="Times New Roman" panose="02020603050405020304" pitchFamily="18" charset="0"/>
                <a:cs typeface="Times New Roman" panose="02020603050405020304" pitchFamily="18" charset="0"/>
              </a:rPr>
              <a:t>.</a:t>
            </a:r>
          </a:p>
          <a:p>
            <a:pPr algn="just">
              <a:spcBef>
                <a:spcPts val="0"/>
              </a:spcBef>
              <a:buNone/>
            </a:pPr>
            <a:endParaRPr lang="tr-TR" sz="2000" dirty="0" smtClean="0">
              <a:solidFill>
                <a:srgbClr val="FF0000"/>
              </a:solidFill>
              <a:latin typeface="Times New Roman" panose="02020603050405020304" pitchFamily="18" charset="0"/>
              <a:cs typeface="Times New Roman" panose="02020603050405020304" pitchFamily="18" charset="0"/>
            </a:endParaRPr>
          </a:p>
          <a:p>
            <a:pPr algn="just">
              <a:spcBef>
                <a:spcPts val="0"/>
              </a:spcBef>
              <a:buNone/>
            </a:pPr>
            <a:r>
              <a:rPr lang="tr-TR" sz="2000" b="1" dirty="0" smtClean="0">
                <a:solidFill>
                  <a:srgbClr val="FF0000"/>
                </a:solidFill>
                <a:latin typeface="Times New Roman" panose="02020603050405020304" pitchFamily="18" charset="0"/>
                <a:cs typeface="Times New Roman" panose="02020603050405020304" pitchFamily="18" charset="0"/>
              </a:rPr>
              <a:t>     Talep </a:t>
            </a:r>
            <a:r>
              <a:rPr lang="tr-TR" sz="2000" b="1" dirty="0">
                <a:solidFill>
                  <a:srgbClr val="FF0000"/>
                </a:solidFill>
                <a:latin typeface="Times New Roman" panose="02020603050405020304" pitchFamily="18" charset="0"/>
                <a:cs typeface="Times New Roman" panose="02020603050405020304" pitchFamily="18" charset="0"/>
              </a:rPr>
              <a:t>Yönlü </a:t>
            </a:r>
            <a:r>
              <a:rPr lang="tr-TR" sz="2000" b="1" dirty="0" smtClean="0">
                <a:solidFill>
                  <a:srgbClr val="FF0000"/>
                </a:solidFill>
                <a:latin typeface="Times New Roman" panose="02020603050405020304" pitchFamily="18" charset="0"/>
                <a:cs typeface="Times New Roman" panose="02020603050405020304" pitchFamily="18" charset="0"/>
              </a:rPr>
              <a:t>Yaklaşımlar: </a:t>
            </a:r>
            <a:r>
              <a:rPr lang="tr-TR" sz="2000" dirty="0" smtClean="0">
                <a:latin typeface="Times New Roman" panose="02020603050405020304" pitchFamily="18" charset="0"/>
                <a:cs typeface="Times New Roman" panose="02020603050405020304" pitchFamily="18" charset="0"/>
              </a:rPr>
              <a:t>Bu </a:t>
            </a:r>
            <a:r>
              <a:rPr lang="tr-TR" sz="2000" dirty="0">
                <a:latin typeface="Times New Roman" panose="02020603050405020304" pitchFamily="18" charset="0"/>
                <a:cs typeface="Times New Roman" panose="02020603050405020304" pitchFamily="18" charset="0"/>
              </a:rPr>
              <a:t>yaklaşımlarda, işgücü planlaması yapılırken ‘ekonominin </a:t>
            </a:r>
            <a:r>
              <a:rPr lang="tr-TR" sz="2000" dirty="0" err="1">
                <a:latin typeface="Times New Roman" panose="02020603050405020304" pitchFamily="18" charset="0"/>
                <a:cs typeface="Times New Roman" panose="02020603050405020304" pitchFamily="18" charset="0"/>
              </a:rPr>
              <a:t>gerekleri’nden</a:t>
            </a:r>
            <a:r>
              <a:rPr lang="tr-TR" sz="2000" dirty="0">
                <a:latin typeface="Times New Roman" panose="02020603050405020304" pitchFamily="18" charset="0"/>
                <a:cs typeface="Times New Roman" panose="02020603050405020304" pitchFamily="18" charset="0"/>
              </a:rPr>
              <a:t> ziyade “toplumun beklentileri” </a:t>
            </a:r>
            <a:r>
              <a:rPr lang="tr-TR" sz="2000" dirty="0" err="1">
                <a:latin typeface="Times New Roman" panose="02020603050405020304" pitchFamily="18" charset="0"/>
                <a:cs typeface="Times New Roman" panose="02020603050405020304" pitchFamily="18" charset="0"/>
              </a:rPr>
              <a:t>önplanda</a:t>
            </a:r>
            <a:r>
              <a:rPr lang="tr-TR" sz="2000" dirty="0">
                <a:latin typeface="Times New Roman" panose="02020603050405020304" pitchFamily="18" charset="0"/>
                <a:cs typeface="Times New Roman" panose="02020603050405020304" pitchFamily="18" charset="0"/>
              </a:rPr>
              <a:t> tutulur. </a:t>
            </a:r>
          </a:p>
          <a:p>
            <a:endParaRPr lang="tr-TR" dirty="0"/>
          </a:p>
        </p:txBody>
      </p:sp>
    </p:spTree>
    <p:extLst>
      <p:ext uri="{BB962C8B-B14F-4D97-AF65-F5344CB8AC3E}">
        <p14:creationId xmlns:p14="http://schemas.microsoft.com/office/powerpoint/2010/main" val="925035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a:xfrm>
            <a:off x="914400" y="1434459"/>
            <a:ext cx="7772400" cy="4572000"/>
          </a:xfrm>
        </p:spPr>
        <p:txBody>
          <a:bodyPr>
            <a:normAutofit/>
          </a:bodyPr>
          <a:lstStyle/>
          <a:p>
            <a:pPr marL="0" indent="0">
              <a:buNone/>
            </a:pPr>
            <a:endParaRPr lang="tr-TR" sz="1800" dirty="0" smtClean="0">
              <a:solidFill>
                <a:srgbClr val="FF0000"/>
              </a:solidFill>
              <a:latin typeface="Times New Roman" panose="02020603050405020304" pitchFamily="18" charset="0"/>
              <a:cs typeface="Times New Roman" panose="02020603050405020304" pitchFamily="18" charset="0"/>
            </a:endParaRPr>
          </a:p>
          <a:p>
            <a:pPr marL="0" indent="0">
              <a:buNone/>
            </a:pPr>
            <a:r>
              <a:rPr lang="tr-TR" sz="1800" b="1" dirty="0" smtClean="0">
                <a:solidFill>
                  <a:srgbClr val="FF0000"/>
                </a:solidFill>
                <a:latin typeface="Times New Roman" panose="02020603050405020304" pitchFamily="18" charset="0"/>
                <a:cs typeface="Times New Roman" panose="02020603050405020304" pitchFamily="18" charset="0"/>
              </a:rPr>
              <a:t>İş Analizi:</a:t>
            </a:r>
          </a:p>
          <a:p>
            <a:pPr marL="0" indent="0" algn="just">
              <a:buNone/>
            </a:pPr>
            <a:r>
              <a:rPr lang="tr-TR" sz="1800" dirty="0" smtClean="0">
                <a:latin typeface="Times New Roman" panose="02020603050405020304" pitchFamily="18" charset="0"/>
                <a:cs typeface="Times New Roman" panose="02020603050405020304" pitchFamily="18" charset="0"/>
              </a:rPr>
              <a:t>Personel seçim sürecinin temel aşamalarından biri olan iş analizi, işe uygun bireylerin seçilmesi için yapılır. İşe uygun bireylerin seçilmesi için,  işlerin özellikleri ve işi yapacak personelde bulunacak yetenek ve diğer özellikler saptanmalıdır. </a:t>
            </a:r>
          </a:p>
          <a:p>
            <a:pPr marL="0" indent="0" algn="just">
              <a:buNone/>
            </a:pPr>
            <a:r>
              <a:rPr lang="tr-TR" sz="1800" dirty="0" smtClean="0">
                <a:latin typeface="Times New Roman" panose="02020603050405020304" pitchFamily="18" charset="0"/>
                <a:cs typeface="Times New Roman" panose="02020603050405020304" pitchFamily="18" charset="0"/>
              </a:rPr>
              <a:t>Analiz </a:t>
            </a:r>
            <a:r>
              <a:rPr lang="tr-TR" sz="1800" dirty="0">
                <a:latin typeface="Times New Roman" panose="02020603050405020304" pitchFamily="18" charset="0"/>
                <a:cs typeface="Times New Roman" panose="02020603050405020304" pitchFamily="18" charset="0"/>
              </a:rPr>
              <a:t>çalışması sonucunda, işin </a:t>
            </a:r>
            <a:r>
              <a:rPr lang="tr-TR" sz="1800" dirty="0" err="1" smtClean="0">
                <a:latin typeface="Times New Roman" panose="02020603050405020304" pitchFamily="18" charset="0"/>
                <a:cs typeface="Times New Roman" panose="02020603050405020304" pitchFamily="18" charset="0"/>
              </a:rPr>
              <a:t>ünvanı</a:t>
            </a:r>
            <a:r>
              <a:rPr lang="tr-TR" sz="1800" dirty="0" smtClean="0">
                <a:latin typeface="Times New Roman" panose="02020603050405020304" pitchFamily="18" charset="0"/>
                <a:cs typeface="Times New Roman" panose="02020603050405020304" pitchFamily="18" charset="0"/>
              </a:rPr>
              <a:t> ve personelin </a:t>
            </a:r>
            <a:r>
              <a:rPr lang="tr-TR" sz="1800" dirty="0" err="1">
                <a:latin typeface="Times New Roman" panose="02020603050405020304" pitchFamily="18" charset="0"/>
                <a:cs typeface="Times New Roman" panose="02020603050405020304" pitchFamily="18" charset="0"/>
              </a:rPr>
              <a:t>sözkonusu</a:t>
            </a:r>
            <a:r>
              <a:rPr lang="tr-TR" sz="1800" dirty="0">
                <a:latin typeface="Times New Roman" panose="02020603050405020304" pitchFamily="18" charset="0"/>
                <a:cs typeface="Times New Roman" panose="02020603050405020304" pitchFamily="18" charset="0"/>
              </a:rPr>
              <a:t> işte asıl olarak sorumlu olduğu yönler </a:t>
            </a:r>
            <a:r>
              <a:rPr lang="tr-TR" sz="1800" dirty="0" smtClean="0">
                <a:latin typeface="Times New Roman" panose="02020603050405020304" pitchFamily="18" charset="0"/>
                <a:cs typeface="Times New Roman" panose="02020603050405020304" pitchFamily="18" charset="0"/>
              </a:rPr>
              <a:t>belirlenir. Ayrıca </a:t>
            </a:r>
            <a:r>
              <a:rPr lang="tr-TR" sz="1800" dirty="0">
                <a:latin typeface="Times New Roman" panose="02020603050405020304" pitchFamily="18" charset="0"/>
                <a:cs typeface="Times New Roman" panose="02020603050405020304" pitchFamily="18" charset="0"/>
              </a:rPr>
              <a:t>personelde </a:t>
            </a:r>
            <a:r>
              <a:rPr lang="tr-TR" sz="1800" dirty="0" smtClean="0">
                <a:latin typeface="Times New Roman" panose="02020603050405020304" pitchFamily="18" charset="0"/>
                <a:cs typeface="Times New Roman" panose="02020603050405020304" pitchFamily="18" charset="0"/>
              </a:rPr>
              <a:t>aranacak yeterlikler (bilgi, beceri, kişilik özellikleri gibi) saptanır</a:t>
            </a:r>
            <a:r>
              <a:rPr lang="tr-TR" sz="1800" dirty="0">
                <a:latin typeface="Times New Roman" panose="02020603050405020304" pitchFamily="18" charset="0"/>
                <a:cs typeface="Times New Roman" panose="02020603050405020304" pitchFamily="18" charset="0"/>
              </a:rPr>
              <a:t>. Yine bu çalışmalar sonucunda personelden beklenen performans (iş başarımı) standartları oluşturulur.</a:t>
            </a:r>
          </a:p>
          <a:p>
            <a:endParaRPr lang="tr-TR" dirty="0"/>
          </a:p>
        </p:txBody>
      </p:sp>
    </p:spTree>
    <p:extLst>
      <p:ext uri="{BB962C8B-B14F-4D97-AF65-F5344CB8AC3E}">
        <p14:creationId xmlns:p14="http://schemas.microsoft.com/office/powerpoint/2010/main" val="2128137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sz="quarter" idx="1"/>
          </p:nvPr>
        </p:nvSpPr>
        <p:spPr/>
        <p:txBody>
          <a:bodyPr>
            <a:normAutofit/>
          </a:bodyPr>
          <a:lstStyle/>
          <a:p>
            <a:pPr marL="0" indent="0">
              <a:buNone/>
            </a:pPr>
            <a:endParaRPr lang="tr-TR" sz="1800" b="1" dirty="0" smtClean="0">
              <a:solidFill>
                <a:srgbClr val="0070C0"/>
              </a:solidFill>
              <a:latin typeface="Times New Roman" panose="02020603050405020304" pitchFamily="18" charset="0"/>
              <a:cs typeface="Times New Roman" panose="02020603050405020304" pitchFamily="18" charset="0"/>
            </a:endParaRPr>
          </a:p>
          <a:p>
            <a:pPr marL="0" indent="0">
              <a:buNone/>
            </a:pPr>
            <a:r>
              <a:rPr lang="tr-TR" sz="1800" b="1" dirty="0" smtClean="0">
                <a:solidFill>
                  <a:srgbClr val="0070C0"/>
                </a:solidFill>
                <a:latin typeface="Times New Roman" panose="02020603050405020304" pitchFamily="18" charset="0"/>
                <a:cs typeface="Times New Roman" panose="02020603050405020304" pitchFamily="18" charset="0"/>
              </a:rPr>
              <a:t>Amaç ve Hedefler</a:t>
            </a:r>
            <a:endParaRPr lang="tr-TR" sz="1800" dirty="0">
              <a:solidFill>
                <a:srgbClr val="FF0000"/>
              </a:solidFill>
              <a:latin typeface="Times New Roman" panose="02020603050405020304" pitchFamily="18" charset="0"/>
              <a:cs typeface="Times New Roman" panose="02020603050405020304" pitchFamily="18" charset="0"/>
            </a:endParaRPr>
          </a:p>
          <a:p>
            <a:r>
              <a:rPr lang="tr-TR" sz="1800" dirty="0" smtClean="0">
                <a:latin typeface="Times New Roman" panose="02020603050405020304" pitchFamily="18" charset="0"/>
                <a:cs typeface="Times New Roman" panose="02020603050405020304" pitchFamily="18" charset="0"/>
              </a:rPr>
              <a:t>Neden bir işgücü planlaması modeli geliştiriyoruz?</a:t>
            </a:r>
          </a:p>
          <a:p>
            <a:r>
              <a:rPr lang="tr-TR" sz="1800" dirty="0" smtClean="0">
                <a:latin typeface="Times New Roman" panose="02020603050405020304" pitchFamily="18" charset="0"/>
                <a:cs typeface="Times New Roman" panose="02020603050405020304" pitchFamily="18" charset="0"/>
              </a:rPr>
              <a:t>Bu modeli geliştirmekle hangi hedeflere ulaşmış olacağız?</a:t>
            </a:r>
            <a:endParaRPr lang="tr-TR" sz="1800" dirty="0">
              <a:latin typeface="Times New Roman" panose="02020603050405020304" pitchFamily="18" charset="0"/>
              <a:cs typeface="Times New Roman" panose="02020603050405020304" pitchFamily="18" charset="0"/>
            </a:endParaRPr>
          </a:p>
          <a:p>
            <a:pPr marL="0" indent="0">
              <a:buNone/>
            </a:pPr>
            <a:r>
              <a:rPr lang="tr-TR" sz="1800" b="1" dirty="0" smtClean="0">
                <a:solidFill>
                  <a:srgbClr val="0070C0"/>
                </a:solidFill>
                <a:latin typeface="Times New Roman" panose="02020603050405020304" pitchFamily="18" charset="0"/>
                <a:cs typeface="Times New Roman" panose="02020603050405020304" pitchFamily="18" charset="0"/>
              </a:rPr>
              <a:t>Zaman ve Mekan</a:t>
            </a:r>
          </a:p>
          <a:p>
            <a:r>
              <a:rPr lang="tr-TR" sz="1800" dirty="0" smtClean="0">
                <a:latin typeface="Times New Roman" panose="02020603050405020304" pitchFamily="18" charset="0"/>
                <a:cs typeface="Times New Roman" panose="02020603050405020304" pitchFamily="18" charset="0"/>
              </a:rPr>
              <a:t>Hangi mekan için planlama yapıyoruz?</a:t>
            </a:r>
          </a:p>
          <a:p>
            <a:r>
              <a:rPr lang="tr-TR" sz="1800" dirty="0" smtClean="0">
                <a:latin typeface="Times New Roman" panose="02020603050405020304" pitchFamily="18" charset="0"/>
                <a:cs typeface="Times New Roman" panose="02020603050405020304" pitchFamily="18" charset="0"/>
              </a:rPr>
              <a:t>Hangi zaman aralığı için planlama yapıyoruz?</a:t>
            </a:r>
          </a:p>
          <a:p>
            <a:pPr marL="0" indent="0">
              <a:buNone/>
            </a:pPr>
            <a:r>
              <a:rPr lang="tr-TR" sz="1800" b="1" dirty="0" smtClean="0">
                <a:solidFill>
                  <a:srgbClr val="0070C0"/>
                </a:solidFill>
                <a:latin typeface="Times New Roman" panose="02020603050405020304" pitchFamily="18" charset="0"/>
                <a:cs typeface="Times New Roman" panose="02020603050405020304" pitchFamily="18" charset="0"/>
              </a:rPr>
              <a:t>Kişiler</a:t>
            </a:r>
            <a:endParaRPr lang="tr-TR" sz="1800" b="1" dirty="0">
              <a:solidFill>
                <a:srgbClr val="0070C0"/>
              </a:solidFill>
              <a:latin typeface="Times New Roman" panose="02020603050405020304" pitchFamily="18" charset="0"/>
              <a:cs typeface="Times New Roman" panose="02020603050405020304" pitchFamily="18" charset="0"/>
            </a:endParaRPr>
          </a:p>
          <a:p>
            <a:r>
              <a:rPr lang="tr-TR" sz="1800" dirty="0" smtClean="0">
                <a:latin typeface="Times New Roman" panose="02020603050405020304" pitchFamily="18" charset="0"/>
                <a:cs typeface="Times New Roman" panose="02020603050405020304" pitchFamily="18" charset="0"/>
              </a:rPr>
              <a:t>Kim(</a:t>
            </a:r>
            <a:r>
              <a:rPr lang="tr-TR" sz="1800" dirty="0" err="1" smtClean="0">
                <a:latin typeface="Times New Roman" panose="02020603050405020304" pitchFamily="18" charset="0"/>
                <a:cs typeface="Times New Roman" panose="02020603050405020304" pitchFamily="18" charset="0"/>
              </a:rPr>
              <a:t>ler</a:t>
            </a:r>
            <a:r>
              <a:rPr lang="tr-TR" sz="1800" dirty="0" smtClean="0">
                <a:latin typeface="Times New Roman" panose="02020603050405020304" pitchFamily="18" charset="0"/>
                <a:cs typeface="Times New Roman" panose="02020603050405020304" pitchFamily="18" charset="0"/>
              </a:rPr>
              <a:t>) için planlama yapıyoruz?</a:t>
            </a:r>
            <a:endParaRPr lang="tr-TR" sz="1800" dirty="0">
              <a:latin typeface="Times New Roman" panose="02020603050405020304" pitchFamily="18" charset="0"/>
              <a:cs typeface="Times New Roman" panose="02020603050405020304" pitchFamily="18" charset="0"/>
            </a:endParaRPr>
          </a:p>
          <a:p>
            <a:pPr marL="0" indent="0">
              <a:buNone/>
            </a:pPr>
            <a:r>
              <a:rPr lang="tr-TR" sz="1800" b="1" dirty="0" smtClean="0">
                <a:solidFill>
                  <a:srgbClr val="0070C0"/>
                </a:solidFill>
                <a:latin typeface="Times New Roman" panose="02020603050405020304" pitchFamily="18" charset="0"/>
                <a:cs typeface="Times New Roman" panose="02020603050405020304" pitchFamily="18" charset="0"/>
              </a:rPr>
              <a:t>Kaynak</a:t>
            </a:r>
          </a:p>
          <a:p>
            <a:r>
              <a:rPr lang="tr-TR" sz="1800" dirty="0" smtClean="0">
                <a:latin typeface="Times New Roman" panose="02020603050405020304" pitchFamily="18" charset="0"/>
                <a:cs typeface="Times New Roman" panose="02020603050405020304" pitchFamily="18" charset="0"/>
              </a:rPr>
              <a:t>Hangi kaynakları kullanarak planlama yapıyoruz?</a:t>
            </a:r>
          </a:p>
          <a:p>
            <a:r>
              <a:rPr lang="tr-TR" sz="1800" dirty="0" smtClean="0">
                <a:latin typeface="Times New Roman" panose="02020603050405020304" pitchFamily="18" charset="0"/>
                <a:cs typeface="Times New Roman" panose="02020603050405020304" pitchFamily="18" charset="0"/>
              </a:rPr>
              <a:t>Planlamasını yaptığımız alanın finansman gereksinmeleri neler?</a:t>
            </a:r>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4418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000" dirty="0" smtClean="0">
                <a:solidFill>
                  <a:srgbClr val="FF0000"/>
                </a:solidFill>
              </a:rPr>
              <a:t>Stratejik Planlama Yaklaşımı Üzerinden Mesele Nasıl Ele Alınabilir?</a:t>
            </a:r>
            <a:endParaRPr lang="tr-TR" sz="2000" dirty="0">
              <a:solidFill>
                <a:srgbClr val="FF0000"/>
              </a:solidFill>
            </a:endParaRPr>
          </a:p>
        </p:txBody>
      </p:sp>
      <p:sp>
        <p:nvSpPr>
          <p:cNvPr id="3" name="İçerik Yer Tutucusu 2"/>
          <p:cNvSpPr>
            <a:spLocks noGrp="1"/>
          </p:cNvSpPr>
          <p:nvPr>
            <p:ph sz="quarter" idx="1"/>
          </p:nvPr>
        </p:nvSpPr>
        <p:spPr/>
        <p:txBody>
          <a:bodyPr>
            <a:normAutofit/>
          </a:bodyPr>
          <a:lstStyle/>
          <a:p>
            <a:pPr marL="0" indent="0">
              <a:buNone/>
            </a:pPr>
            <a:r>
              <a:rPr lang="tr-TR" dirty="0" smtClean="0">
                <a:solidFill>
                  <a:srgbClr val="0070C0"/>
                </a:solidFill>
              </a:rPr>
              <a:t>  </a:t>
            </a:r>
            <a:r>
              <a:rPr lang="tr-TR" sz="1800" dirty="0" smtClean="0">
                <a:solidFill>
                  <a:srgbClr val="0070C0"/>
                </a:solidFill>
                <a:latin typeface="Times New Roman" panose="02020603050405020304" pitchFamily="18" charset="0"/>
                <a:cs typeface="Times New Roman" panose="02020603050405020304" pitchFamily="18" charset="0"/>
              </a:rPr>
              <a:t>1. Hazırlık Çalışmaları</a:t>
            </a:r>
            <a:endParaRPr lang="tr-TR" sz="1800" dirty="0">
              <a:solidFill>
                <a:srgbClr val="0070C0"/>
              </a:solidFill>
              <a:latin typeface="Times New Roman" panose="02020603050405020304" pitchFamily="18" charset="0"/>
              <a:cs typeface="Times New Roman" panose="02020603050405020304" pitchFamily="18" charset="0"/>
            </a:endParaRPr>
          </a:p>
          <a:p>
            <a:r>
              <a:rPr lang="tr-TR" sz="1800" dirty="0" smtClean="0">
                <a:latin typeface="Times New Roman" panose="02020603050405020304" pitchFamily="18" charset="0"/>
                <a:cs typeface="Times New Roman" panose="02020603050405020304" pitchFamily="18" charset="0"/>
              </a:rPr>
              <a:t>Tarihi </a:t>
            </a:r>
            <a:r>
              <a:rPr lang="tr-TR" sz="1800" dirty="0">
                <a:latin typeface="Times New Roman" panose="02020603050405020304" pitchFamily="18" charset="0"/>
                <a:cs typeface="Times New Roman" panose="02020603050405020304" pitchFamily="18" charset="0"/>
              </a:rPr>
              <a:t>gelişim</a:t>
            </a:r>
          </a:p>
          <a:p>
            <a:r>
              <a:rPr lang="tr-TR" sz="1800" dirty="0" smtClean="0">
                <a:latin typeface="Times New Roman" panose="02020603050405020304" pitchFamily="18" charset="0"/>
                <a:cs typeface="Times New Roman" panose="02020603050405020304" pitchFamily="18" charset="0"/>
              </a:rPr>
              <a:t>Yasal </a:t>
            </a:r>
            <a:r>
              <a:rPr lang="tr-TR" sz="1800" dirty="0">
                <a:latin typeface="Times New Roman" panose="02020603050405020304" pitchFamily="18" charset="0"/>
                <a:cs typeface="Times New Roman" panose="02020603050405020304" pitchFamily="18" charset="0"/>
              </a:rPr>
              <a:t>yükümlülükler ve </a:t>
            </a:r>
            <a:r>
              <a:rPr lang="tr-TR" sz="1800" dirty="0" smtClean="0">
                <a:latin typeface="Times New Roman" panose="02020603050405020304" pitchFamily="18" charset="0"/>
                <a:cs typeface="Times New Roman" panose="02020603050405020304" pitchFamily="18" charset="0"/>
              </a:rPr>
              <a:t>mevzuat</a:t>
            </a:r>
            <a:endParaRPr lang="tr-TR" sz="1800" dirty="0">
              <a:latin typeface="Times New Roman" panose="02020603050405020304" pitchFamily="18" charset="0"/>
              <a:cs typeface="Times New Roman" panose="02020603050405020304" pitchFamily="18" charset="0"/>
            </a:endParaRPr>
          </a:p>
          <a:p>
            <a:r>
              <a:rPr lang="tr-TR" sz="1800" dirty="0" smtClean="0">
                <a:latin typeface="Times New Roman" panose="02020603050405020304" pitchFamily="18" charset="0"/>
                <a:cs typeface="Times New Roman" panose="02020603050405020304" pitchFamily="18" charset="0"/>
              </a:rPr>
              <a:t>Faaliyet </a:t>
            </a:r>
            <a:r>
              <a:rPr lang="tr-TR" sz="1800" dirty="0">
                <a:latin typeface="Times New Roman" panose="02020603050405020304" pitchFamily="18" charset="0"/>
                <a:cs typeface="Times New Roman" panose="02020603050405020304" pitchFamily="18" charset="0"/>
              </a:rPr>
              <a:t>alanları ve sunulan </a:t>
            </a:r>
            <a:r>
              <a:rPr lang="tr-TR" sz="1800" dirty="0" smtClean="0">
                <a:latin typeface="Times New Roman" panose="02020603050405020304" pitchFamily="18" charset="0"/>
                <a:cs typeface="Times New Roman" panose="02020603050405020304" pitchFamily="18" charset="0"/>
              </a:rPr>
              <a:t>hizmetler</a:t>
            </a:r>
          </a:p>
          <a:p>
            <a:pPr marL="0" indent="0">
              <a:buNone/>
            </a:pPr>
            <a:r>
              <a:rPr lang="tr-TR" sz="1800" dirty="0" smtClean="0">
                <a:solidFill>
                  <a:srgbClr val="0070C0"/>
                </a:solidFill>
                <a:latin typeface="Times New Roman" panose="02020603050405020304" pitchFamily="18" charset="0"/>
                <a:cs typeface="Times New Roman" panose="02020603050405020304" pitchFamily="18" charset="0"/>
              </a:rPr>
              <a:t>2. Misyon</a:t>
            </a:r>
            <a:r>
              <a:rPr lang="tr-TR" sz="1800" dirty="0">
                <a:solidFill>
                  <a:srgbClr val="0070C0"/>
                </a:solidFill>
                <a:latin typeface="Times New Roman" panose="02020603050405020304" pitchFamily="18" charset="0"/>
                <a:cs typeface="Times New Roman" panose="02020603050405020304" pitchFamily="18" charset="0"/>
              </a:rPr>
              <a:t>, Vizyon ve Temel </a:t>
            </a:r>
            <a:r>
              <a:rPr lang="tr-TR" sz="1800" dirty="0" smtClean="0">
                <a:solidFill>
                  <a:srgbClr val="0070C0"/>
                </a:solidFill>
                <a:latin typeface="Times New Roman" panose="02020603050405020304" pitchFamily="18" charset="0"/>
                <a:cs typeface="Times New Roman" panose="02020603050405020304" pitchFamily="18" charset="0"/>
              </a:rPr>
              <a:t>Değerler</a:t>
            </a:r>
          </a:p>
          <a:p>
            <a:pPr marL="0" indent="0">
              <a:buNone/>
            </a:pPr>
            <a:r>
              <a:rPr lang="tr-TR" sz="1800" dirty="0" smtClean="0">
                <a:solidFill>
                  <a:srgbClr val="0070C0"/>
                </a:solidFill>
                <a:latin typeface="Times New Roman" panose="02020603050405020304" pitchFamily="18" charset="0"/>
                <a:cs typeface="Times New Roman" panose="02020603050405020304" pitchFamily="18" charset="0"/>
              </a:rPr>
              <a:t>3. Stratejik Amaç ve Hedefler</a:t>
            </a:r>
          </a:p>
          <a:p>
            <a:pPr marL="0" indent="0">
              <a:buNone/>
            </a:pPr>
            <a:r>
              <a:rPr lang="tr-TR" sz="1800" dirty="0" smtClean="0">
                <a:solidFill>
                  <a:srgbClr val="0070C0"/>
                </a:solidFill>
                <a:latin typeface="Times New Roman" panose="02020603050405020304" pitchFamily="18" charset="0"/>
                <a:cs typeface="Times New Roman" panose="02020603050405020304" pitchFamily="18" charset="0"/>
              </a:rPr>
              <a:t>4. Başarım (Performans) Standartları</a:t>
            </a:r>
          </a:p>
          <a:p>
            <a:pPr marL="0" indent="0">
              <a:buNone/>
            </a:pPr>
            <a:r>
              <a:rPr lang="tr-TR" sz="1800" dirty="0" smtClean="0">
                <a:solidFill>
                  <a:srgbClr val="0070C0"/>
                </a:solidFill>
                <a:latin typeface="Times New Roman" panose="02020603050405020304" pitchFamily="18" charset="0"/>
                <a:cs typeface="Times New Roman" panose="02020603050405020304" pitchFamily="18" charset="0"/>
              </a:rPr>
              <a:t>5. </a:t>
            </a:r>
            <a:r>
              <a:rPr lang="tr-TR" sz="1800" dirty="0" err="1" smtClean="0">
                <a:solidFill>
                  <a:srgbClr val="0070C0"/>
                </a:solidFill>
                <a:latin typeface="Times New Roman" panose="02020603050405020304" pitchFamily="18" charset="0"/>
                <a:cs typeface="Times New Roman" panose="02020603050405020304" pitchFamily="18" charset="0"/>
              </a:rPr>
              <a:t>Maliyetlendirme</a:t>
            </a:r>
            <a:endParaRPr lang="tr-TR" sz="1800" dirty="0" smtClean="0">
              <a:solidFill>
                <a:srgbClr val="0070C0"/>
              </a:solidFill>
              <a:latin typeface="Times New Roman" panose="02020603050405020304" pitchFamily="18" charset="0"/>
              <a:cs typeface="Times New Roman" panose="02020603050405020304" pitchFamily="18" charset="0"/>
            </a:endParaRPr>
          </a:p>
          <a:p>
            <a:pPr marL="0" indent="0">
              <a:buNone/>
            </a:pPr>
            <a:r>
              <a:rPr lang="tr-TR" sz="1800" dirty="0" smtClean="0">
                <a:solidFill>
                  <a:srgbClr val="0070C0"/>
                </a:solidFill>
                <a:latin typeface="Times New Roman" panose="02020603050405020304" pitchFamily="18" charset="0"/>
                <a:cs typeface="Times New Roman" panose="02020603050405020304" pitchFamily="18" charset="0"/>
              </a:rPr>
              <a:t>6. İzleme ve Değerlendirme</a:t>
            </a:r>
          </a:p>
          <a:p>
            <a:pPr marL="0" indent="0">
              <a:buNone/>
            </a:pPr>
            <a:endParaRPr lang="tr-TR" dirty="0" smtClean="0">
              <a:solidFill>
                <a:srgbClr val="0070C0"/>
              </a:solidFill>
            </a:endParaRPr>
          </a:p>
          <a:p>
            <a:pPr marL="0" indent="0">
              <a:buNone/>
            </a:pPr>
            <a:endParaRPr lang="tr-TR" dirty="0">
              <a:solidFill>
                <a:srgbClr val="0070C0"/>
              </a:solidFill>
            </a:endParaRPr>
          </a:p>
          <a:p>
            <a:endParaRPr lang="tr-TR" dirty="0" smtClean="0"/>
          </a:p>
          <a:p>
            <a:endParaRPr lang="tr-TR" dirty="0"/>
          </a:p>
          <a:p>
            <a:pPr marL="0" indent="0" algn="ctr">
              <a:buNone/>
            </a:pPr>
            <a:endParaRPr lang="tr-TR" dirty="0" smtClean="0">
              <a:solidFill>
                <a:srgbClr val="0070C0"/>
              </a:solidFill>
            </a:endParaRPr>
          </a:p>
        </p:txBody>
      </p:sp>
    </p:spTree>
    <p:extLst>
      <p:ext uri="{BB962C8B-B14F-4D97-AF65-F5344CB8AC3E}">
        <p14:creationId xmlns:p14="http://schemas.microsoft.com/office/powerpoint/2010/main" val="31672877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900</TotalTime>
  <Words>698</Words>
  <Application>Microsoft Office PowerPoint</Application>
  <PresentationFormat>Ekran Gösterisi (4:3)</PresentationFormat>
  <Paragraphs>74</Paragraphs>
  <Slides>10</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10</vt:i4>
      </vt:variant>
    </vt:vector>
  </HeadingPairs>
  <TitlesOfParts>
    <vt:vector size="18" baseType="lpstr">
      <vt:lpstr>Arial</vt:lpstr>
      <vt:lpstr>Franklin Gothic Book</vt:lpstr>
      <vt:lpstr>Perpetua</vt:lpstr>
      <vt:lpstr>Tahoma</vt:lpstr>
      <vt:lpstr>Times New Roman</vt:lpstr>
      <vt:lpstr>Verdana</vt:lpstr>
      <vt:lpstr>Wingdings 2</vt:lpstr>
      <vt:lpstr>Hisse Senedi</vt:lpstr>
      <vt:lpstr>Eğitimde İşgücü Planlaması - 12</vt:lpstr>
      <vt:lpstr>Milli Eğitim Bakanlığı İçin İşgücü Planlaması Modeli Önerisi</vt:lpstr>
      <vt:lpstr>PowerPoint Sunusu</vt:lpstr>
      <vt:lpstr>PowerPoint Sunusu</vt:lpstr>
      <vt:lpstr>PowerPoint Sunusu</vt:lpstr>
      <vt:lpstr>PowerPoint Sunusu</vt:lpstr>
      <vt:lpstr>PowerPoint Sunusu</vt:lpstr>
      <vt:lpstr>PowerPoint Sunusu</vt:lpstr>
      <vt:lpstr>Stratejik Planlama Yaklaşımı Üzerinden Mesele Nasıl Ele Alınabilir?</vt:lpstr>
      <vt:lpstr>Planlama Modeli İçin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258</cp:revision>
  <dcterms:created xsi:type="dcterms:W3CDTF">2014-05-05T08:01:07Z</dcterms:created>
  <dcterms:modified xsi:type="dcterms:W3CDTF">2019-11-20T12:01:54Z</dcterms:modified>
</cp:coreProperties>
</file>