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8" r:id="rId30"/>
    <p:sldId id="28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>
                <a:sym typeface="+mn-ea"/>
              </a:rPr>
              <a:t>KLİNİK BİLİMLERE GİRİŞ</a:t>
            </a:r>
            <a:br>
              <a:rPr lang="tr-TR" alt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Kristal Atropatiler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ASEMPTOMATİK HİPERÜRİSEMİ - TEDAVİ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Hiperürisemik hastada kontrol altında tutulması gereken faktörler </a:t>
            </a:r>
            <a:endParaRPr lang="en-US"/>
          </a:p>
          <a:p>
            <a:r>
              <a:rPr lang="en-US"/>
              <a:t>Obezite </a:t>
            </a:r>
            <a:endParaRPr lang="en-US"/>
          </a:p>
          <a:p>
            <a:r>
              <a:rPr lang="en-US"/>
              <a:t>Hipertrigliseridemi</a:t>
            </a:r>
            <a:endParaRPr lang="en-US"/>
          </a:p>
          <a:p>
            <a:r>
              <a:rPr lang="en-US"/>
              <a:t>Alkol kullanımı </a:t>
            </a:r>
            <a:endParaRPr lang="en-US"/>
          </a:p>
          <a:p>
            <a:r>
              <a:rPr lang="en-US"/>
              <a:t>Diüretik tedavi </a:t>
            </a:r>
            <a:endParaRPr lang="en-US"/>
          </a:p>
          <a:p>
            <a:r>
              <a:rPr lang="en-US"/>
              <a:t>Kontrolsüz hipertansiyon </a:t>
            </a:r>
            <a:endParaRPr lang="en-US"/>
          </a:p>
          <a:p>
            <a:r>
              <a:rPr lang="en-US"/>
              <a:t>Diyet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ASEMPTOMATİK HİPERÜRİSEMİ-TEDAVİ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644255" cy="4953000"/>
          </a:xfrm>
        </p:spPr>
        <p:txBody>
          <a:bodyPr/>
          <a:p>
            <a:r>
              <a:rPr lang="en-US"/>
              <a:t>Diyet</a:t>
            </a:r>
            <a:endParaRPr lang="en-US"/>
          </a:p>
          <a:p>
            <a:r>
              <a:rPr lang="en-US"/>
              <a:t>Pürinden fakir diyet yeterli değil. </a:t>
            </a:r>
            <a:endParaRPr lang="en-US"/>
          </a:p>
          <a:p>
            <a:r>
              <a:rPr lang="en-US"/>
              <a:t>Kırmızı et gibi hayvansal kaynaklı proteinler, alkol ve baklagiller-ıspanak gibi sebzelerden uzak durulmalıdır.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ASEMPTOMATİK HİPERÜRİSEMİ-TEDAVİ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5709920" cy="4953000"/>
          </a:xfrm>
        </p:spPr>
        <p:txBody>
          <a:bodyPr/>
          <a:p>
            <a:r>
              <a:rPr lang="en-US"/>
              <a:t>Ürik asit düzeyini azaltan ilaçlar (Antihiperürisemik ilaçlar)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AKUT GUT ARTRİTİ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6694805" cy="4953000"/>
          </a:xfrm>
        </p:spPr>
        <p:txBody>
          <a:bodyPr/>
          <a:p>
            <a:r>
              <a:rPr lang="en-US"/>
              <a:t>İlk akut gut artriti atağı erkeklerde 40-60 yaş arası, kadınlarda 60 yaşından sonra görülür. 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AKUT GUT ARTRİTİ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77375" cy="4953000"/>
          </a:xfrm>
        </p:spPr>
        <p:txBody>
          <a:bodyPr/>
          <a:p>
            <a:r>
              <a:rPr lang="en-US"/>
              <a:t>İlk atak %85-90 oranında monoartikülerdir ve en sık 1.metotarsofalengeal eklem tutulur. </a:t>
            </a:r>
            <a:endParaRPr lang="en-US"/>
          </a:p>
          <a:p>
            <a:r>
              <a:rPr lang="en-US"/>
              <a:t>Daha az sıklıkla ayak bilekleri, dizler, el bilekleri, el parmakları ve dirsekleri tutabilir. </a:t>
            </a:r>
            <a:endParaRPr lang="en-US"/>
          </a:p>
          <a:p>
            <a:r>
              <a:rPr lang="en-US"/>
              <a:t>Gut artriti daha önce bozulmuş olan bir eklemde, örneğin yaşlı kadınların Haberden nodüllerinde görülebilir. (Gut hasarlı eklemde daha kolay gelişir.) 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AKUT GUT ARTRİTİ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367645" cy="4953000"/>
          </a:xfrm>
        </p:spPr>
        <p:txBody>
          <a:bodyPr/>
          <a:p>
            <a:r>
              <a:rPr lang="en-US"/>
              <a:t>Çoğu kez artrit atağı çok ani olup gece yattıktan sonra, bazen de sabah ayağa kalkıp üstüne bastığında ortaya çıkar. </a:t>
            </a:r>
            <a:endParaRPr lang="en-US"/>
          </a:p>
          <a:p>
            <a:r>
              <a:rPr lang="en-US"/>
              <a:t>Birkaç saat içinde tutulan eklemde ısı artışı, kırmızı morumsu renk değişimi, şişlik ve hassasiyet oluşur. </a:t>
            </a:r>
            <a:endParaRPr lang="en-US"/>
          </a:p>
          <a:p>
            <a:r>
              <a:rPr lang="en-US"/>
              <a:t>İnflamasyon bulguları sellüliti taklit edebilir.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AKUT GUT ARTRİTİ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704070" cy="4953000"/>
          </a:xfrm>
        </p:spPr>
        <p:txBody>
          <a:bodyPr/>
          <a:p>
            <a:r>
              <a:rPr lang="en-US"/>
              <a:t>İnflamasyonun sistematik bulguları olarak lökositoz, ateş ve sedimantasyon artışı meydana gelir. </a:t>
            </a:r>
            <a:endParaRPr lang="en-US"/>
          </a:p>
          <a:p>
            <a:r>
              <a:rPr lang="en-US"/>
              <a:t>Tedavi edilmeyen akut atağın seyri değişkendir. Hafif atak bir iki gün içinde kendiliğinden yatışır ancak şiddetli ataklar günlerce, haftalarca sürebilir. </a:t>
            </a:r>
            <a:endParaRPr lang="en-US"/>
          </a:p>
          <a:p>
            <a:r>
              <a:rPr lang="en-US"/>
              <a:t>Ataklar hafifleyince eklem üzerindeki deri deskuame olur, hasta semptomsuz hale gelir ve interkritikal gut dönemine girer. 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9550"/>
            <a:ext cx="10972800" cy="582613"/>
          </a:xfrm>
        </p:spPr>
        <p:txBody>
          <a:bodyPr/>
          <a:p>
            <a:r>
              <a:rPr lang="en-US"/>
              <a:t>AKUT GUT ARTRİTİ-TEDAVİ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55700"/>
            <a:ext cx="8248015" cy="4953000"/>
          </a:xfrm>
        </p:spPr>
        <p:txBody>
          <a:bodyPr/>
          <a:p>
            <a:r>
              <a:rPr lang="en-US"/>
              <a:t>Akut gut artriti tedavisinde kullanılan ilaç tedavisi </a:t>
            </a:r>
            <a:endParaRPr lang="en-US"/>
          </a:p>
          <a:p>
            <a:r>
              <a:rPr lang="en-US"/>
              <a:t>Diyet </a:t>
            </a:r>
            <a:endParaRPr lang="en-US"/>
          </a:p>
          <a:p>
            <a:r>
              <a:rPr lang="en-US"/>
              <a:t>FTR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KRONİK TOFÜSLÜ GUT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İnterkritikal dönemden sonra girilen fazdır. </a:t>
            </a:r>
            <a:endParaRPr lang="en-US"/>
          </a:p>
          <a:p>
            <a:r>
              <a:rPr lang="en-US"/>
              <a:t>İki önemli özelliği vardır</a:t>
            </a:r>
            <a:endParaRPr lang="en-US"/>
          </a:p>
          <a:p>
            <a:r>
              <a:rPr lang="en-US"/>
              <a:t>Poliartiküler artrit </a:t>
            </a:r>
            <a:endParaRPr lang="en-US"/>
          </a:p>
          <a:p>
            <a:r>
              <a:rPr lang="en-US"/>
              <a:t>Tofus oluşumu</a:t>
            </a:r>
            <a:endParaRPr lang="en-US"/>
          </a:p>
          <a:p>
            <a:endParaRPr lang="en-US"/>
          </a:p>
          <a:p>
            <a:r>
              <a:rPr lang="en-US"/>
              <a:t>Tofaköz birikimlerinin oluşum hızı</a:t>
            </a:r>
            <a:endParaRPr lang="en-US"/>
          </a:p>
          <a:p>
            <a:r>
              <a:rPr lang="en-US"/>
              <a:t>Serum ürat seviyesi (esas belirleyici) </a:t>
            </a:r>
            <a:endParaRPr lang="en-US"/>
          </a:p>
          <a:p>
            <a:r>
              <a:rPr lang="en-US"/>
              <a:t>Hiperüriseminin süresiyle </a:t>
            </a:r>
            <a:endParaRPr lang="en-US"/>
          </a:p>
          <a:p>
            <a:r>
              <a:rPr lang="en-US"/>
              <a:t>Renal hastalık şiddetiyle ilişkilidir.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KRONİK TOFAKÜZ GUT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Tofus</a:t>
            </a:r>
            <a:endParaRPr lang="en-US"/>
          </a:p>
          <a:p>
            <a:r>
              <a:rPr lang="en-US"/>
              <a:t>Tofuslar, meydana gelen üratı süratle elimine edememekten oluşmaktadır. </a:t>
            </a:r>
            <a:endParaRPr lang="en-US"/>
          </a:p>
          <a:p>
            <a:r>
              <a:rPr lang="en-US"/>
              <a:t>Klasik tofüs yerleşim yeri kulakta heliks ve daha az sıklıkla antihelikstir. </a:t>
            </a:r>
            <a:endParaRPr lang="en-US"/>
          </a:p>
          <a:p>
            <a:r>
              <a:rPr lang="en-US"/>
              <a:t>Parmaklarda, deri kıvrımlarının üzerinde, eller, dizler ve ayaklarda oluşurlar. 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/>
              <a:t>Kristal artropati nedir?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İnflamasyona yol açan kristallerin, eklemde birikimi nedeniyle oluşan tekrarlayan atarlarla seyreden monoartritlerdir. 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 b="1"/>
              <a:t>Gut:</a:t>
            </a:r>
            <a:r>
              <a:rPr lang="en-US"/>
              <a:t>Monosodyum Ürat Monohidrat(MSUM) kristallerinin birikimidir. 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 b="1"/>
              <a:t>Kalsiyum Pirofosfat Artropatisi(pseudogut):</a:t>
            </a:r>
            <a:r>
              <a:rPr lang="en-US"/>
              <a:t>Kalsiyum Pirofosfat dihidrat(CPPD) kristallerinin birikimidir.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165" y="2538095"/>
            <a:ext cx="10972800" cy="582613"/>
          </a:xfrm>
        </p:spPr>
        <p:txBody>
          <a:bodyPr/>
          <a:p>
            <a:r>
              <a:rPr lang="en-US" sz="5400" b="1"/>
              <a:t>PSEUDOGUT</a:t>
            </a:r>
            <a:endParaRPr lang="en-US" sz="54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TANIM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234930" cy="4953000"/>
          </a:xfrm>
        </p:spPr>
        <p:txBody>
          <a:bodyPr/>
          <a:p>
            <a:r>
              <a:rPr lang="en-US"/>
              <a:t>Gut benzeri monoartrit atakları ile seyreden ancak ürat kristalleri yerine kıkırdak ve sinoviyal sıvıda kalsiyum prifosfat dihidrat(CPPD) kristallerinin birikimlerinin saptandığı depo hastalığıdır. </a:t>
            </a:r>
            <a:endParaRPr lang="en-US"/>
          </a:p>
          <a:p>
            <a:r>
              <a:rPr lang="en-US"/>
              <a:t>CPPD kristalleri ile ilişkili klinik tablolar CPPD depozisyon hastalığı olarak tanımlanmaktadır. (Pseudogut) </a:t>
            </a:r>
            <a:endParaRPr lang="en-US"/>
          </a:p>
          <a:p>
            <a:r>
              <a:rPr lang="en-US"/>
              <a:t>Kondrokalsinosis:Kartilajda intraartiküler lineer kalsikikasyonlar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Epidemiyoloji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01175" cy="4953000"/>
          </a:xfrm>
        </p:spPr>
        <p:txBody>
          <a:bodyPr/>
          <a:p>
            <a:r>
              <a:rPr lang="en-US"/>
              <a:t>CPPD kristal depozisyon hastalığı 1000'de 1 sıklıkta oluşur. </a:t>
            </a:r>
            <a:endParaRPr lang="en-US"/>
          </a:p>
          <a:p>
            <a:r>
              <a:rPr lang="en-US"/>
              <a:t>İleri yaşlarda özellikle 65 yaşından sonra görülür. 80 yaş ve üzerinde %50'ye ulaşır. </a:t>
            </a:r>
            <a:endParaRPr lang="en-US"/>
          </a:p>
          <a:p>
            <a:r>
              <a:rPr lang="en-US"/>
              <a:t>Kadınlarda daha sıktır. 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Patogenez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04300" cy="4953000"/>
          </a:xfrm>
        </p:spPr>
        <p:txBody>
          <a:bodyPr/>
          <a:p>
            <a:r>
              <a:rPr lang="en-US"/>
              <a:t>Monosodyum Ürat Monohidrat kristalleri ve Kalsiyum Pirofisfat dihidrat kristalleri osteoartritin ağır formlarına eşlik etmekte ve hem de normal eklemlere göre osteoartritik veya inflamatuar hastalıktan etkilenmiş eklemlerde daha sık rastlanmaktadır. 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KLİNİK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Pseudogut</a:t>
            </a:r>
            <a:endParaRPr lang="en-US"/>
          </a:p>
          <a:p>
            <a:r>
              <a:rPr lang="en-US"/>
              <a:t>Akut mono- veya poliartrit atakları şeklindedir. </a:t>
            </a:r>
            <a:endParaRPr lang="en-US"/>
          </a:p>
          <a:p>
            <a:r>
              <a:rPr lang="en-US"/>
              <a:t>Aprı, eritem, hassasiyet nedeniyle gut veya septik artrit ile karıştırılabilir. </a:t>
            </a:r>
            <a:endParaRPr lang="en-US"/>
          </a:p>
          <a:p>
            <a:r>
              <a:rPr lang="en-US"/>
              <a:t>Ataklar birgün veya haftalar içindeki bir süreçte kendiliğinden düzelir. </a:t>
            </a:r>
            <a:endParaRPr lang="en-US"/>
          </a:p>
          <a:p>
            <a:r>
              <a:rPr lang="en-US"/>
              <a:t>Guttan daha az ağrılıdır. </a:t>
            </a:r>
            <a:endParaRPr lang="en-US"/>
          </a:p>
          <a:p>
            <a:r>
              <a:rPr lang="en-US"/>
              <a:t>En sık dizler tutulur. </a:t>
            </a:r>
            <a:endParaRPr lang="en-US"/>
          </a:p>
          <a:p>
            <a:r>
              <a:rPr lang="en-US"/>
              <a:t>Ateş ve sedimantasyon hızı atak esnasında yükselebilir.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KLİNİK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PseudoRA</a:t>
            </a:r>
            <a:endParaRPr lang="en-US"/>
          </a:p>
          <a:p>
            <a:r>
              <a:rPr lang="en-US"/>
              <a:t>Diz, dirsek ve el bilekleri gibi büyük eklemler tutulur. </a:t>
            </a:r>
            <a:endParaRPr lang="en-US"/>
          </a:p>
          <a:p>
            <a:r>
              <a:rPr lang="en-US"/>
              <a:t>Sabah tutukluğu bulunabilir. 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KLİNİK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PseudoOA</a:t>
            </a:r>
            <a:endParaRPr lang="en-US"/>
          </a:p>
          <a:p>
            <a:r>
              <a:rPr lang="en-US"/>
              <a:t>Bilateral ve simetrik, diz, kalça, metakarpofalangeal, dirsek, ayak bileği, el bileği ve glenohumeral eklemleri tutabilen bir tablodur. </a:t>
            </a:r>
            <a:endParaRPr lang="en-US"/>
          </a:p>
          <a:p>
            <a:r>
              <a:rPr lang="en-US"/>
              <a:t>Özellikle diz ve dirseklerde fleksiyon kontraktürleri sıktır. </a:t>
            </a:r>
            <a:endParaRPr lang="en-US"/>
          </a:p>
          <a:p>
            <a:r>
              <a:rPr lang="en-US"/>
              <a:t>Aralıklı akut artrit atakları vardır. </a:t>
            </a:r>
            <a:endParaRPr lang="en-US"/>
          </a:p>
          <a:p>
            <a:r>
              <a:rPr lang="en-US"/>
              <a:t>Ya da kronik seyreder. </a:t>
            </a:r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TANI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530590" cy="4953000"/>
          </a:xfrm>
        </p:spPr>
        <p:txBody>
          <a:bodyPr/>
          <a:p>
            <a:r>
              <a:rPr lang="en-US"/>
              <a:t>Dizlerde bilateral menisküs(lineer) kalsifikasyonu veya el bileğinde radioulnar eklemde triangular ligamanda kalsifikasyon karakteristiktir. </a:t>
            </a:r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TEDAVİ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401175" cy="4953000"/>
          </a:xfrm>
        </p:spPr>
        <p:txBody>
          <a:bodyPr/>
          <a:p>
            <a:r>
              <a:rPr lang="en-US"/>
              <a:t>CPPD kristal artropatisinin tedavisi direkt olarak semptomların rahatlamasına yöneliktir. </a:t>
            </a:r>
            <a:endParaRPr lang="en-US"/>
          </a:p>
          <a:p>
            <a:r>
              <a:rPr lang="en-US"/>
              <a:t>Eklemin tam olarak aspirasyonu çoğu kez ağrıyı ve rahatsızlığı gidermek için yeterlidir.</a:t>
            </a:r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550" y="2102485"/>
            <a:ext cx="10972800" cy="582613"/>
          </a:xfrm>
        </p:spPr>
        <p:txBody>
          <a:bodyPr/>
          <a:p>
            <a:r>
              <a:rPr lang="en-US" sz="7200" b="1"/>
              <a:t>GUT</a:t>
            </a:r>
            <a:endParaRPr lang="en-US" sz="72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Ürik Asit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357745" cy="4953000"/>
          </a:xfrm>
        </p:spPr>
        <p:txBody>
          <a:bodyPr/>
          <a:p>
            <a:r>
              <a:rPr lang="en-US"/>
              <a:t>Ürik asit pürin metabolizmasının son ürünüdür. 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Ürik asit ürat şeklinde ekstrasellüler sıvıda çözünmüş olarak bulunur. 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HİPERÜRİSEMİ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57920" cy="4953000"/>
          </a:xfrm>
        </p:spPr>
        <p:txBody>
          <a:bodyPr/>
          <a:p>
            <a:r>
              <a:rPr lang="en-US"/>
              <a:t>Serumda ürik asit düzeyinin 37 derecede erkeklerde 7mgr/dl, kadınlarda 6mgr/dl üzerinde olmasıdır. 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Serumda ürik asit düzeyinin 7mgr/dl üzerinde olması gut ve renal taş oluşumunu arttırır. 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HİPERÜRİSEMİ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972800" cy="5274310"/>
          </a:xfrm>
        </p:spPr>
        <p:txBody>
          <a:bodyPr/>
          <a:p>
            <a:r>
              <a:rPr lang="en-US"/>
              <a:t>Hiperürisemi nedenleri</a:t>
            </a:r>
            <a:endParaRPr lang="en-US"/>
          </a:p>
          <a:p>
            <a:r>
              <a:rPr lang="en-US"/>
              <a:t>Sentezde artma</a:t>
            </a:r>
            <a:endParaRPr lang="en-US"/>
          </a:p>
          <a:p>
            <a:pPr marL="0" indent="0">
              <a:buNone/>
            </a:pPr>
            <a:r>
              <a:rPr lang="en-US"/>
              <a:t>Enzim anomallikleri</a:t>
            </a:r>
            <a:endParaRPr lang="en-US"/>
          </a:p>
          <a:p>
            <a:pPr marL="0" indent="0">
              <a:buNone/>
            </a:pPr>
            <a:r>
              <a:rPr lang="en-US"/>
              <a:t>Yıkımında artış(Örneğin psöriasis) </a:t>
            </a:r>
            <a:endParaRPr lang="en-US"/>
          </a:p>
          <a:p>
            <a:pPr marL="0" indent="0">
              <a:buNone/>
            </a:pPr>
            <a:r>
              <a:rPr lang="en-US"/>
              <a:t>Pürinli gıdadan zengin diyet</a:t>
            </a:r>
            <a:endParaRPr lang="en-US"/>
          </a:p>
          <a:p>
            <a:r>
              <a:rPr lang="en-US"/>
              <a:t>Atılımında azalma </a:t>
            </a:r>
            <a:endParaRPr lang="en-US"/>
          </a:p>
          <a:p>
            <a:pPr marL="0" indent="0">
              <a:buNone/>
            </a:pPr>
            <a:r>
              <a:rPr lang="en-US"/>
              <a:t>Renal patolojiler</a:t>
            </a:r>
            <a:endParaRPr lang="en-US"/>
          </a:p>
          <a:p>
            <a:pPr marL="0" indent="0">
              <a:buNone/>
            </a:pPr>
            <a:r>
              <a:rPr lang="en-US"/>
              <a:t>Diüretik, aspirin kullanımı</a:t>
            </a:r>
            <a:endParaRPr lang="en-US"/>
          </a:p>
          <a:p>
            <a:pPr marL="0" indent="0">
              <a:buNone/>
            </a:pPr>
            <a:r>
              <a:rPr lang="en-US"/>
              <a:t>Ketoasidoz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Epidemiyoloji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265795" cy="4953000"/>
          </a:xfrm>
        </p:spPr>
        <p:txBody>
          <a:bodyPr/>
          <a:p>
            <a:r>
              <a:rPr lang="en-US"/>
              <a:t>Gut, daha çok erkek hastalığı olarak bilinir. </a:t>
            </a:r>
            <a:endParaRPr lang="en-US"/>
          </a:p>
          <a:p>
            <a:r>
              <a:rPr lang="en-US"/>
              <a:t>Hastalık tipik olarak orta yaşlarda(40-60) gözlenir ve 30 yaşın altında oldukça nadirdir. </a:t>
            </a:r>
            <a:endParaRPr lang="en-US"/>
          </a:p>
          <a:p>
            <a:r>
              <a:rPr lang="en-US"/>
              <a:t>Kadınlarda ise menopoz öncesi gut artrit atağı çok nadirdir(postmenopozal kadın). 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/>
              <a:t>Klinik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Gut'un gelişmesi 4 evreyi kapsar</a:t>
            </a:r>
            <a:endParaRPr lang="en-US"/>
          </a:p>
          <a:p>
            <a:r>
              <a:rPr lang="en-US"/>
              <a:t>Asemptomatik hiperürisemi</a:t>
            </a:r>
            <a:endParaRPr lang="en-US"/>
          </a:p>
          <a:p>
            <a:r>
              <a:rPr lang="en-US"/>
              <a:t>Akut gut artriti</a:t>
            </a:r>
            <a:endParaRPr lang="en-US"/>
          </a:p>
          <a:p>
            <a:r>
              <a:rPr lang="en-US"/>
              <a:t>İnterkritikal gut</a:t>
            </a:r>
            <a:endParaRPr lang="en-US"/>
          </a:p>
          <a:p>
            <a:r>
              <a:rPr lang="en-US"/>
              <a:t>Kronik tofüslü gut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ASEMPTOMATİK HİPERÜRİSEMİ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648190" cy="4953000"/>
          </a:xfrm>
        </p:spPr>
        <p:txBody>
          <a:bodyPr/>
          <a:p>
            <a:r>
              <a:rPr lang="en-US" b="1"/>
              <a:t>Sadece serum ürik asit düzeyinin yüksek olduğu durumdur. </a:t>
            </a:r>
            <a:endParaRPr lang="en-US" b="1"/>
          </a:p>
          <a:p>
            <a:r>
              <a:rPr lang="en-US" b="1"/>
              <a:t>Artrit, tofus yada ürat böbrek taşları yoktur</a:t>
            </a:r>
            <a:endParaRPr lang="en-US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5419</Words>
  <Application>WPS Presentation</Application>
  <PresentationFormat>Widescreen</PresentationFormat>
  <Paragraphs>176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5" baseType="lpstr">
      <vt:lpstr>Arial</vt:lpstr>
      <vt:lpstr>SimSun</vt:lpstr>
      <vt:lpstr>Wingdings</vt:lpstr>
      <vt:lpstr>Microsoft YaHei</vt:lpstr>
      <vt:lpstr>Calibri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qws</cp:lastModifiedBy>
  <cp:revision>2</cp:revision>
  <dcterms:created xsi:type="dcterms:W3CDTF">2017-07-23T18:32:00Z</dcterms:created>
  <dcterms:modified xsi:type="dcterms:W3CDTF">2017-07-24T19:09:38Z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