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08" r:id="rId2"/>
    <p:sldId id="256" r:id="rId3"/>
    <p:sldId id="258" r:id="rId4"/>
    <p:sldId id="309" r:id="rId5"/>
    <p:sldId id="259" r:id="rId6"/>
    <p:sldId id="333" r:id="rId7"/>
    <p:sldId id="260" r:id="rId8"/>
    <p:sldId id="334" r:id="rId9"/>
    <p:sldId id="261" r:id="rId10"/>
    <p:sldId id="332" r:id="rId11"/>
    <p:sldId id="262" r:id="rId12"/>
    <p:sldId id="316" r:id="rId13"/>
    <p:sldId id="318" r:id="rId14"/>
    <p:sldId id="317" r:id="rId15"/>
    <p:sldId id="263" r:id="rId16"/>
    <p:sldId id="264" r:id="rId17"/>
    <p:sldId id="336" r:id="rId18"/>
    <p:sldId id="335" r:id="rId19"/>
    <p:sldId id="319" r:id="rId20"/>
    <p:sldId id="265" r:id="rId21"/>
    <p:sldId id="266" r:id="rId22"/>
    <p:sldId id="303" r:id="rId23"/>
    <p:sldId id="267" r:id="rId24"/>
    <p:sldId id="312" r:id="rId25"/>
    <p:sldId id="300" r:id="rId26"/>
    <p:sldId id="315" r:id="rId27"/>
    <p:sldId id="313" r:id="rId28"/>
    <p:sldId id="321" r:id="rId29"/>
    <p:sldId id="320" r:id="rId30"/>
    <p:sldId id="323" r:id="rId31"/>
    <p:sldId id="325" r:id="rId32"/>
    <p:sldId id="268" r:id="rId33"/>
    <p:sldId id="324" r:id="rId34"/>
    <p:sldId id="269" r:id="rId35"/>
    <p:sldId id="327" r:id="rId36"/>
    <p:sldId id="328" r:id="rId37"/>
    <p:sldId id="329" r:id="rId38"/>
    <p:sldId id="330" r:id="rId39"/>
    <p:sldId id="301" r:id="rId40"/>
    <p:sldId id="270" r:id="rId41"/>
    <p:sldId id="304" r:id="rId42"/>
    <p:sldId id="305" r:id="rId43"/>
    <p:sldId id="271" r:id="rId44"/>
    <p:sldId id="326" r:id="rId45"/>
    <p:sldId id="272" r:id="rId46"/>
    <p:sldId id="306" r:id="rId47"/>
    <p:sldId id="331" r:id="rId48"/>
    <p:sldId id="307" r:id="rId49"/>
    <p:sldId id="274" r:id="rId50"/>
    <p:sldId id="298" r:id="rId5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C5615-62E4-4AE1-88C4-31F59565A15D}" type="datetimeFigureOut">
              <a:rPr lang="tr-TR" smtClean="0"/>
              <a:pPr/>
              <a:t>03.12.2013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3479C-F53B-4C4F-8F4B-83F78E7E299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68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3479C-F53B-4C4F-8F4B-83F78E7E2990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085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3479C-F53B-4C4F-8F4B-83F78E7E2990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323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3479C-F53B-4C4F-8F4B-83F78E7E2990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44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0570A-D1DD-43B4-A82B-A2DF6DDB44FF}" type="datetimeFigureOut">
              <a:rPr lang="tr-TR"/>
              <a:pPr>
                <a:defRPr/>
              </a:pPr>
              <a:t>03.12.2013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7BAA9-D03E-424B-BEA1-7ADCB9F457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3B15-7ECC-4D2E-9177-70A716B1A6B1}" type="datetimeFigureOut">
              <a:rPr lang="tr-TR"/>
              <a:pPr>
                <a:defRPr/>
              </a:pPr>
              <a:t>03.12.2013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4FE74-9468-45DF-A3CD-FFD968F189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960D-6B6C-4D15-AB9E-BAA4EE851706}" type="datetimeFigureOut">
              <a:rPr lang="tr-TR"/>
              <a:pPr>
                <a:defRPr/>
              </a:pPr>
              <a:t>03.12.2013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239D-5DC7-450D-AE2C-1FDF6DC9C2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486E-1E91-4587-AA9D-4D1F16A5FB22}" type="datetimeFigureOut">
              <a:rPr lang="tr-TR"/>
              <a:pPr>
                <a:defRPr/>
              </a:pPr>
              <a:t>03.12.2013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C169-B49B-45BE-BEE9-14833D7C83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5A3A-23BE-44BA-BAD0-93DD94C49401}" type="datetimeFigureOut">
              <a:rPr lang="tr-TR"/>
              <a:pPr>
                <a:defRPr/>
              </a:pPr>
              <a:t>03.12.2013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61AC-BF15-4610-8435-102C5D9EBEB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A915E-8866-4B30-A62C-50AE52905716}" type="datetimeFigureOut">
              <a:rPr lang="tr-TR"/>
              <a:pPr>
                <a:defRPr/>
              </a:pPr>
              <a:t>03.12.2013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E6E5-46F7-4F1A-AE2D-4E1FC607E7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C4947-ACB8-42CB-A6B2-808A4270B9E2}" type="datetimeFigureOut">
              <a:rPr lang="tr-TR"/>
              <a:pPr>
                <a:defRPr/>
              </a:pPr>
              <a:t>03.12.2013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4C81E-E6CC-4671-A220-8800F192DB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0C86C-EF0C-417E-892A-763B065B1EF6}" type="datetimeFigureOut">
              <a:rPr lang="tr-TR"/>
              <a:pPr>
                <a:defRPr/>
              </a:pPr>
              <a:t>03.12.2013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1882-E4E0-4008-A70E-F4AE7A9F5F1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B23F-9744-4E49-8325-8C2C8D1BAF08}" type="datetimeFigureOut">
              <a:rPr lang="tr-TR"/>
              <a:pPr>
                <a:defRPr/>
              </a:pPr>
              <a:t>03.12.2013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E5B3-5346-4C30-86D0-3125CA4670B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7F019-1C94-4555-8585-EC1F141324B8}" type="datetimeFigureOut">
              <a:rPr lang="tr-TR"/>
              <a:pPr>
                <a:defRPr/>
              </a:pPr>
              <a:t>03.12.2013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493F-B84C-4CA8-8B91-1B8F9B1C56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5DBF-AEC7-4AE2-BDE4-11E981EA1E64}" type="datetimeFigureOut">
              <a:rPr lang="tr-TR"/>
              <a:pPr>
                <a:defRPr/>
              </a:pPr>
              <a:t>03.12.2013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6DA15-BF89-4E56-8C1B-623FA5825F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0D0B22-DDB2-4F62-8FE0-453144FE33A4}" type="datetimeFigureOut">
              <a:rPr lang="tr-TR"/>
              <a:pPr>
                <a:defRPr/>
              </a:pPr>
              <a:t>03.12.2013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C0AE26-8263-469A-80C0-494067B669D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vanherbaryum.yyu.edu.tr/yembitkileri/images/Dactylis%20glomerata%20L_jp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hyperlink" Target="http://vanherbaryum.yyu.edu.tr/yembitkileri/images/Phleum%20pratense%20L_jpg.jp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2.jpe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anherbaryum.yyu.edu.tr/yembitkileri/images/Dactylis%20glomerata%20L_jpg.jpg" TargetMode="External"/><Relationship Id="rId5" Type="http://schemas.openxmlformats.org/officeDocument/2006/relationships/image" Target="../media/image56.jpeg"/><Relationship Id="rId4" Type="http://schemas.openxmlformats.org/officeDocument/2006/relationships/hyperlink" Target="http://vanherbaryum.yyu.edu.tr/yembitkileri/images/Phleum%20pratense%20L_jpg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discoverlife.org/mp/20p?act=zoom&amp;img=/home/IM/I_SB/0240/640/Coronilla_varia,Whole_plant,I_SB2404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Resim" descr="LAX%20Turf%20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14313"/>
            <a:ext cx="51847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5 Metin kutusu"/>
          <p:cNvSpPr txBox="1">
            <a:spLocks noChangeArrowheads="1"/>
          </p:cNvSpPr>
          <p:nvPr/>
        </p:nvSpPr>
        <p:spPr bwMode="auto">
          <a:xfrm>
            <a:off x="3357554" y="6215082"/>
            <a:ext cx="2847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Prof. </a:t>
            </a:r>
            <a:r>
              <a:rPr lang="tr-TR" sz="2000" b="1" dirty="0">
                <a:solidFill>
                  <a:schemeClr val="bg1"/>
                </a:solidFill>
              </a:rPr>
              <a:t>Dr. Mevlüt TÜRK</a:t>
            </a:r>
          </a:p>
        </p:txBody>
      </p:sp>
      <p:pic>
        <p:nvPicPr>
          <p:cNvPr id="2052" name="6 Resim" descr="resim_2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142875"/>
            <a:ext cx="35052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4 Metin kutusu"/>
          <p:cNvSpPr txBox="1">
            <a:spLocks noChangeArrowheads="1"/>
          </p:cNvSpPr>
          <p:nvPr/>
        </p:nvSpPr>
        <p:spPr bwMode="auto">
          <a:xfrm>
            <a:off x="776177" y="4143380"/>
            <a:ext cx="7367723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6000" dirty="0" smtClean="0">
                <a:solidFill>
                  <a:schemeClr val="tx1"/>
                </a:solidFill>
                <a:latin typeface="Algerian" pitchFamily="82" charset="0"/>
              </a:rPr>
              <a:t>ÇİM </a:t>
            </a:r>
            <a:r>
              <a:rPr lang="tr-TR" sz="6000" dirty="0" err="1" smtClean="0">
                <a:solidFill>
                  <a:schemeClr val="tx1"/>
                </a:solidFill>
                <a:latin typeface="Algerian" pitchFamily="82" charset="0"/>
              </a:rPr>
              <a:t>bİtkİlerİ</a:t>
            </a:r>
            <a:r>
              <a:rPr lang="tr-TR" sz="6000" dirty="0" smtClean="0">
                <a:solidFill>
                  <a:schemeClr val="tx1"/>
                </a:solidFill>
                <a:latin typeface="Algerian" pitchFamily="82" charset="0"/>
              </a:rPr>
              <a:t> ve </a:t>
            </a:r>
          </a:p>
          <a:p>
            <a:pPr algn="ctr"/>
            <a:r>
              <a:rPr lang="tr-TR" sz="6000" dirty="0" err="1" smtClean="0">
                <a:solidFill>
                  <a:schemeClr val="tx1"/>
                </a:solidFill>
                <a:latin typeface="Algerian" pitchFamily="82" charset="0"/>
              </a:rPr>
              <a:t>yeŞİl</a:t>
            </a:r>
            <a:r>
              <a:rPr lang="tr-TR" sz="6000" dirty="0" smtClean="0">
                <a:solidFill>
                  <a:schemeClr val="tx1"/>
                </a:solidFill>
                <a:latin typeface="Algerian" pitchFamily="82" charset="0"/>
              </a:rPr>
              <a:t>  </a:t>
            </a:r>
            <a:r>
              <a:rPr lang="tr-TR" sz="6000" dirty="0">
                <a:solidFill>
                  <a:schemeClr val="tx1"/>
                </a:solidFill>
                <a:latin typeface="Algerian" pitchFamily="82" charset="0"/>
              </a:rPr>
              <a:t>ALAN  TESİSİ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etin kutusu"/>
          <p:cNvSpPr txBox="1">
            <a:spLocks noChangeArrowheads="1"/>
          </p:cNvSpPr>
          <p:nvPr/>
        </p:nvSpPr>
        <p:spPr bwMode="auto">
          <a:xfrm>
            <a:off x="357158" y="785794"/>
            <a:ext cx="8358188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tr-TR" sz="2000" dirty="0" smtClean="0"/>
              <a:t>Buğdaygillerde 2 tip dallanma görülür.</a:t>
            </a:r>
          </a:p>
          <a:p>
            <a:pPr marL="342900" indent="-342900">
              <a:buAutoNum type="arabicPeriod"/>
            </a:pPr>
            <a:r>
              <a:rPr lang="tr-TR" sz="2000" dirty="0" smtClean="0"/>
              <a:t>Kın içi dallanma (</a:t>
            </a:r>
            <a:r>
              <a:rPr lang="tr-TR" sz="2000" dirty="0" err="1" smtClean="0"/>
              <a:t>intravaginal</a:t>
            </a:r>
            <a:r>
              <a:rPr lang="tr-TR" sz="2000" dirty="0" smtClean="0"/>
              <a:t>)</a:t>
            </a:r>
          </a:p>
          <a:p>
            <a:pPr marL="342900" indent="-342900">
              <a:buAutoNum type="arabicPeriod"/>
            </a:pPr>
            <a:r>
              <a:rPr lang="tr-TR" sz="2000" dirty="0" smtClean="0"/>
              <a:t>Kın dışı dallanma (</a:t>
            </a:r>
            <a:r>
              <a:rPr lang="tr-TR" sz="2000" dirty="0" err="1" smtClean="0"/>
              <a:t>extravaginal</a:t>
            </a:r>
            <a:r>
              <a:rPr lang="tr-TR" sz="2000" dirty="0" smtClean="0"/>
              <a:t>) </a:t>
            </a:r>
          </a:p>
          <a:p>
            <a:endParaRPr lang="tr-TR" sz="2000" dirty="0"/>
          </a:p>
          <a:p>
            <a:r>
              <a:rPr lang="tr-TR" sz="2000" dirty="0" smtClean="0"/>
              <a:t>Kın </a:t>
            </a:r>
            <a:r>
              <a:rPr lang="tr-TR" sz="2000" dirty="0"/>
              <a:t>içi dallanmada yeni sürgün yaprak kını içinden sürer ve yumak formu oluşur.</a:t>
            </a:r>
          </a:p>
          <a:p>
            <a:endParaRPr lang="tr-TR" sz="2000" dirty="0" smtClean="0"/>
          </a:p>
          <a:p>
            <a:r>
              <a:rPr lang="tr-TR" sz="2000" dirty="0" smtClean="0"/>
              <a:t>Kın </a:t>
            </a:r>
            <a:r>
              <a:rPr lang="tr-TR" sz="2000" dirty="0"/>
              <a:t>dışı dallanmada ise yeni sürgün, yaprak kınını delerek yana doğru gelişir ve </a:t>
            </a:r>
            <a:r>
              <a:rPr lang="tr-TR" sz="2000" dirty="0" err="1"/>
              <a:t>rizom</a:t>
            </a:r>
            <a:r>
              <a:rPr lang="tr-TR" sz="2000" dirty="0"/>
              <a:t> yada </a:t>
            </a:r>
            <a:r>
              <a:rPr lang="tr-TR" sz="2000" dirty="0" err="1"/>
              <a:t>stolonlu</a:t>
            </a:r>
            <a:r>
              <a:rPr lang="tr-TR" sz="2000" dirty="0"/>
              <a:t> yaşam formları oluşur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4" name="3 Resim" descr="DSCN319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643314"/>
            <a:ext cx="8333101" cy="22023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http://www.ksuturf.com/NCR-192/turf_midwest/images/grass%20plant%20id/stolon.gif"/>
          <p:cNvPicPr>
            <a:picLocks noChangeAspect="1" noChangeArrowheads="1"/>
          </p:cNvPicPr>
          <p:nvPr/>
        </p:nvPicPr>
        <p:blipFill>
          <a:blip r:embed="rId2"/>
          <a:srcRect l="4724" t="9129" r="2835" b="9129"/>
          <a:stretch>
            <a:fillRect/>
          </a:stretch>
        </p:blipFill>
        <p:spPr bwMode="auto">
          <a:xfrm>
            <a:off x="285720" y="3571876"/>
            <a:ext cx="3429024" cy="31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 descr="http://img121.imageshack.us/img121/9697/rhizome1xy1.gif"/>
          <p:cNvPicPr>
            <a:picLocks noChangeAspect="1" noChangeArrowheads="1"/>
          </p:cNvPicPr>
          <p:nvPr/>
        </p:nvPicPr>
        <p:blipFill>
          <a:blip r:embed="rId3"/>
          <a:srcRect b="8474"/>
          <a:stretch>
            <a:fillRect/>
          </a:stretch>
        </p:blipFill>
        <p:spPr bwMode="auto">
          <a:xfrm>
            <a:off x="4357686" y="2982632"/>
            <a:ext cx="4000528" cy="373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1 Dikdörtgen"/>
          <p:cNvSpPr>
            <a:spLocks noChangeArrowheads="1"/>
          </p:cNvSpPr>
          <p:nvPr/>
        </p:nvSpPr>
        <p:spPr bwMode="auto">
          <a:xfrm>
            <a:off x="500064" y="357166"/>
            <a:ext cx="7858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dirty="0">
                <a:cs typeface="Arial" charset="0"/>
              </a:rPr>
              <a:t>Çeşitli dallanma şekilleri sonucunda buğdaygillerde üç sap tipi görülür</a:t>
            </a:r>
            <a:r>
              <a:rPr lang="tr-TR" dirty="0" smtClean="0">
                <a:cs typeface="Arial" charset="0"/>
              </a:rPr>
              <a:t>.</a:t>
            </a:r>
            <a:endParaRPr lang="tr-TR" dirty="0">
              <a:cs typeface="Arial" charset="0"/>
            </a:endParaRPr>
          </a:p>
        </p:txBody>
      </p:sp>
      <p:pic>
        <p:nvPicPr>
          <p:cNvPr id="9221" name="Picture 7" descr="Sheep Fescue"/>
          <p:cNvPicPr>
            <a:picLocks noChangeAspect="1" noChangeArrowheads="1"/>
          </p:cNvPicPr>
          <p:nvPr/>
        </p:nvPicPr>
        <p:blipFill>
          <a:blip r:embed="rId4"/>
          <a:srcRect t="23489"/>
          <a:stretch>
            <a:fillRect/>
          </a:stretch>
        </p:blipFill>
        <p:spPr bwMode="auto">
          <a:xfrm>
            <a:off x="3428992" y="1000108"/>
            <a:ext cx="1643074" cy="297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5 Dikdörtgen"/>
          <p:cNvSpPr>
            <a:spLocks noChangeArrowheads="1"/>
          </p:cNvSpPr>
          <p:nvPr/>
        </p:nvSpPr>
        <p:spPr bwMode="auto">
          <a:xfrm>
            <a:off x="3857620" y="3929066"/>
            <a:ext cx="722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 dirty="0">
                <a:cs typeface="Arial" charset="0"/>
              </a:rPr>
              <a:t>Yumak </a:t>
            </a:r>
            <a:endParaRPr lang="tr-TR" sz="12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85720" y="1071546"/>
            <a:ext cx="835824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000" b="1" u="sng" dirty="0" smtClean="0">
                <a:solidFill>
                  <a:srgbClr val="C00000"/>
                </a:solidFill>
                <a:cs typeface="Arial" charset="0"/>
              </a:rPr>
              <a:t>Yumak</a:t>
            </a:r>
            <a:r>
              <a:rPr lang="tr-TR" sz="2000" u="sng" dirty="0" smtClean="0">
                <a:cs typeface="Arial" charset="0"/>
              </a:rPr>
              <a:t> </a:t>
            </a:r>
            <a:r>
              <a:rPr lang="tr-TR" sz="2000" dirty="0" smtClean="0">
                <a:cs typeface="Arial" charset="0"/>
              </a:rPr>
              <a:t>tipi, kardeşlenme yoluyla ortaya çıkan sürgünlerin bir demet halinde gelişmeleriyle meydana gelir. Bitki genel olarak yumak görünüşünü alır. </a:t>
            </a:r>
            <a:endParaRPr lang="tr-TR" sz="2000" dirty="0">
              <a:cs typeface="Arial" charset="0"/>
            </a:endParaRPr>
          </a:p>
        </p:txBody>
      </p:sp>
      <p:pic>
        <p:nvPicPr>
          <p:cNvPr id="4" name="3 Resim" descr="Festuca_rubra_var__commut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571744"/>
            <a:ext cx="3706182" cy="3286148"/>
          </a:xfrm>
          <a:prstGeom prst="rect">
            <a:avLst/>
          </a:prstGeom>
        </p:spPr>
      </p:pic>
      <p:pic>
        <p:nvPicPr>
          <p:cNvPr id="5" name="4 Resim" descr="F.RUBRA commutat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357430"/>
            <a:ext cx="4864991" cy="364333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Hstolon4-paspalum notatum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71736" y="285728"/>
            <a:ext cx="4572000" cy="2737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3 Dikdörtgen"/>
          <p:cNvSpPr/>
          <p:nvPr/>
        </p:nvSpPr>
        <p:spPr>
          <a:xfrm>
            <a:off x="142876" y="5000636"/>
            <a:ext cx="885828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000" b="1" u="sng" dirty="0" smtClean="0">
                <a:solidFill>
                  <a:srgbClr val="C00000"/>
                </a:solidFill>
                <a:cs typeface="Arial" charset="0"/>
              </a:rPr>
              <a:t>Sülük (</a:t>
            </a:r>
            <a:r>
              <a:rPr lang="tr-TR" sz="2000" b="1" u="sng" dirty="0" err="1" smtClean="0">
                <a:solidFill>
                  <a:srgbClr val="C00000"/>
                </a:solidFill>
                <a:cs typeface="Arial" charset="0"/>
              </a:rPr>
              <a:t>Stolon</a:t>
            </a:r>
            <a:r>
              <a:rPr lang="tr-TR" sz="2000" b="1" u="sng" dirty="0" smtClean="0">
                <a:solidFill>
                  <a:srgbClr val="C00000"/>
                </a:solidFill>
                <a:cs typeface="Arial" charset="0"/>
              </a:rPr>
              <a:t>) </a:t>
            </a:r>
            <a:r>
              <a:rPr lang="tr-TR" sz="2000" dirty="0" smtClean="0">
                <a:solidFill>
                  <a:schemeClr val="tx1"/>
                </a:solidFill>
                <a:cs typeface="Arial" charset="0"/>
              </a:rPr>
              <a:t>kök tacının alt boğumlarından çıkan sürgünlerin toprak üzerinden uzanmalarıyla meydana gelir. Sürgünler üzerinde bulunan boğumların toprağa dokunduğu yerlerde aşağıya doğru kök, yukarıya doğru gövde meydana gelir. </a:t>
            </a:r>
            <a:endParaRPr lang="tr-TR" sz="20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8914" name="Picture 2" descr="http://www.ipm.ucdavis.edu/TOOLS/TURF/IMAGES/SITEPREPIM/stol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65156"/>
            <a:ext cx="3848017" cy="23782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8916" name="Picture 4" descr="http://courses.nres.uiuc.edu/hort100/tutorials/stems_roots/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3116"/>
            <a:ext cx="3857652" cy="2601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Resim" descr="bermudagrass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7620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500034" y="4286256"/>
            <a:ext cx="478631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000" b="1" u="sng" dirty="0">
                <a:solidFill>
                  <a:srgbClr val="C00000"/>
                </a:solidFill>
                <a:cs typeface="Arial" charset="0"/>
              </a:rPr>
              <a:t>Köksap (</a:t>
            </a:r>
            <a:r>
              <a:rPr lang="tr-TR" sz="2000" b="1" u="sng" dirty="0" err="1">
                <a:solidFill>
                  <a:srgbClr val="C00000"/>
                </a:solidFill>
                <a:cs typeface="Arial" charset="0"/>
              </a:rPr>
              <a:t>Rhizome</a:t>
            </a:r>
            <a:r>
              <a:rPr lang="tr-TR" sz="2000" b="1" u="sng" dirty="0">
                <a:solidFill>
                  <a:srgbClr val="C00000"/>
                </a:solidFill>
                <a:cs typeface="Arial" charset="0"/>
              </a:rPr>
              <a:t>) </a:t>
            </a:r>
            <a:r>
              <a:rPr lang="tr-TR" sz="2000" dirty="0">
                <a:cs typeface="Arial" charset="0"/>
              </a:rPr>
              <a:t>ise </a:t>
            </a:r>
            <a:r>
              <a:rPr lang="tr-TR" sz="2000" dirty="0" err="1">
                <a:cs typeface="Arial" charset="0"/>
              </a:rPr>
              <a:t>stolona</a:t>
            </a:r>
            <a:r>
              <a:rPr lang="tr-TR" sz="2000" dirty="0">
                <a:cs typeface="Arial" charset="0"/>
              </a:rPr>
              <a:t> benzer, </a:t>
            </a:r>
            <a:endParaRPr lang="tr-TR" sz="2000" dirty="0" smtClean="0">
              <a:cs typeface="Arial" charset="0"/>
            </a:endParaRPr>
          </a:p>
          <a:p>
            <a:pPr algn="just">
              <a:defRPr/>
            </a:pPr>
            <a:r>
              <a:rPr lang="tr-TR" sz="2000" dirty="0" smtClean="0">
                <a:cs typeface="Arial" charset="0"/>
              </a:rPr>
              <a:t>farkı </a:t>
            </a:r>
            <a:r>
              <a:rPr lang="tr-TR" sz="2000" dirty="0">
                <a:cs typeface="Arial" charset="0"/>
              </a:rPr>
              <a:t>çıkan sürgünlerin toprak üzerinde değil, altında ilerleyerek gelişmesidir. </a:t>
            </a:r>
          </a:p>
        </p:txBody>
      </p:sp>
      <p:pic>
        <p:nvPicPr>
          <p:cNvPr id="10" name="Picture 6" descr="http://www.turfgrass.ncsu.edu/images/Plants/bermudagrass/Web/rhizom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428604"/>
            <a:ext cx="4531628" cy="32147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2 Resim" descr="Cynodon%20dactylon%20_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95" y="-24"/>
            <a:ext cx="4071937" cy="61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1 Dikdörtgen"/>
          <p:cNvSpPr>
            <a:spLocks noChangeArrowheads="1"/>
          </p:cNvSpPr>
          <p:nvPr/>
        </p:nvSpPr>
        <p:spPr bwMode="auto">
          <a:xfrm>
            <a:off x="142844" y="4655304"/>
            <a:ext cx="6357982" cy="16312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000" dirty="0">
                <a:solidFill>
                  <a:srgbClr val="FFFF00"/>
                </a:solidFill>
                <a:cs typeface="Arial" charset="0"/>
              </a:rPr>
              <a:t>Serin iklim çim bitkilerinde kardeşlenme gibi köksap ve sülüklerin gelişimi de ilkbahar ve sonbahar aylarında hızlıdır.</a:t>
            </a:r>
          </a:p>
          <a:p>
            <a:pPr algn="just"/>
            <a:endParaRPr lang="tr-TR" sz="2000" dirty="0">
              <a:solidFill>
                <a:srgbClr val="FFFF00"/>
              </a:solidFill>
              <a:cs typeface="Arial" charset="0"/>
            </a:endParaRPr>
          </a:p>
          <a:p>
            <a:pPr algn="just"/>
            <a:r>
              <a:rPr lang="tr-TR" sz="20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tr-TR" sz="2000" i="1" dirty="0">
                <a:solidFill>
                  <a:srgbClr val="FFFF00"/>
                </a:solidFill>
                <a:cs typeface="Arial" charset="0"/>
              </a:rPr>
              <a:t>Cynodon</a:t>
            </a:r>
            <a:r>
              <a:rPr lang="tr-TR" sz="2000" dirty="0">
                <a:solidFill>
                  <a:srgbClr val="FFFF00"/>
                </a:solidFill>
                <a:cs typeface="Arial" charset="0"/>
              </a:rPr>
              <a:t> gibi sıcak mevsim türlerinde ise bu gelişme yaz başlangıcında daha belirgindir.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urfgrass.ncsu.edu/images/Plants/bermudagrass/web/stolon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444" y="3899158"/>
            <a:ext cx="3654608" cy="2772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266" name="Picture 4" descr="http://waynesword.palomar.edu/images/stol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14554"/>
            <a:ext cx="3714776" cy="130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1 Dikdörtgen"/>
          <p:cNvSpPr>
            <a:spLocks noChangeArrowheads="1"/>
          </p:cNvSpPr>
          <p:nvPr/>
        </p:nvSpPr>
        <p:spPr bwMode="auto">
          <a:xfrm>
            <a:off x="500034" y="1071546"/>
            <a:ext cx="80010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tr-TR" sz="20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Köksaplı ve sülüklü türler başlangıçta yavaş </a:t>
            </a:r>
            <a:r>
              <a:rPr lang="tr-TR" sz="20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gelişir, sonra </a:t>
            </a:r>
            <a:r>
              <a:rPr lang="tr-TR" sz="20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hızla yayılırlar. </a:t>
            </a:r>
            <a:endParaRPr lang="tr-TR" sz="2000" dirty="0" smtClean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  <a:p>
            <a:pPr algn="just">
              <a:defRPr/>
            </a:pPr>
            <a:r>
              <a:rPr lang="tr-TR" sz="20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Çevre </a:t>
            </a:r>
            <a:r>
              <a:rPr lang="tr-TR" sz="20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koşullarına, basılma ve çiğnemeye karşı daha dayanıklıdır. </a:t>
            </a:r>
            <a:endParaRPr lang="tr-TR" sz="2000" dirty="0" smtClean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  <a:p>
            <a:pPr algn="just">
              <a:defRPr/>
            </a:pPr>
            <a:r>
              <a:rPr lang="tr-TR" sz="20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Çim </a:t>
            </a:r>
            <a:r>
              <a:rPr lang="tr-TR" sz="20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alanlarının yıpranan ve bozulan kısımlarını </a:t>
            </a:r>
            <a:r>
              <a:rPr lang="tr-TR" sz="20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hızla </a:t>
            </a:r>
            <a:r>
              <a:rPr lang="tr-TR" sz="20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kapatırlar. </a:t>
            </a:r>
          </a:p>
        </p:txBody>
      </p:sp>
      <p:pic>
        <p:nvPicPr>
          <p:cNvPr id="7" name="6 Resim" descr="bermudagra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500438"/>
            <a:ext cx="3429024" cy="31775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4 Dikdörtgen"/>
          <p:cNvSpPr/>
          <p:nvPr/>
        </p:nvSpPr>
        <p:spPr>
          <a:xfrm>
            <a:off x="500064" y="214290"/>
            <a:ext cx="8001026" cy="7080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sz="2000" dirty="0">
                <a:cs typeface="Arial" charset="0"/>
              </a:rPr>
              <a:t>Köksaplar toprak altında bulunduğu için genellikle beyaz veya sarı renktedir. </a:t>
            </a:r>
          </a:p>
          <a:p>
            <a:pPr>
              <a:defRPr/>
            </a:pPr>
            <a:r>
              <a:rPr lang="tr-TR" sz="2000" dirty="0">
                <a:cs typeface="Arial" charset="0"/>
              </a:rPr>
              <a:t>Buna karşılık sülükler yeşil veya morumsu bir renk alırlar. </a:t>
            </a:r>
            <a:endParaRPr lang="tr-TR" sz="2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2948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59012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-1"/>
            <a:ext cx="4572000" cy="34290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429000"/>
            <a:ext cx="4571999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1" y="3429000"/>
            <a:ext cx="4572000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6 Metin kutusu"/>
          <p:cNvSpPr txBox="1"/>
          <p:nvPr/>
        </p:nvSpPr>
        <p:spPr>
          <a:xfrm>
            <a:off x="1928794" y="3049785"/>
            <a:ext cx="62068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400" b="1" dirty="0" smtClean="0"/>
              <a:t>Dikim</a:t>
            </a:r>
            <a:endParaRPr lang="tr-TR" sz="1400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6665961" y="3049785"/>
            <a:ext cx="115743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400" b="1" dirty="0" smtClean="0"/>
              <a:t>2 hafta sonra</a:t>
            </a:r>
            <a:endParaRPr lang="tr-TR" sz="14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1500166" y="6500834"/>
            <a:ext cx="115743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400" b="1" dirty="0" smtClean="0"/>
              <a:t>4 hafta sonra</a:t>
            </a:r>
            <a:endParaRPr lang="tr-TR" sz="14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6629277" y="6500834"/>
            <a:ext cx="115743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400" b="1" dirty="0" smtClean="0"/>
              <a:t>5 hafta sonra</a:t>
            </a:r>
            <a:endParaRPr lang="tr-TR" sz="1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infojardin.com/fichas/foto-perennes-anuales/festuca-glauca.jpg"/>
          <p:cNvPicPr>
            <a:picLocks noChangeAspect="1" noChangeArrowheads="1"/>
          </p:cNvPicPr>
          <p:nvPr/>
        </p:nvPicPr>
        <p:blipFill>
          <a:blip r:embed="rId2"/>
          <a:srcRect l="15118"/>
          <a:stretch>
            <a:fillRect/>
          </a:stretch>
        </p:blipFill>
        <p:spPr bwMode="auto">
          <a:xfrm>
            <a:off x="508583" y="1916660"/>
            <a:ext cx="392054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571472" y="413073"/>
            <a:ext cx="821537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000" dirty="0">
                <a:solidFill>
                  <a:schemeClr val="tx1"/>
                </a:solidFill>
                <a:cs typeface="Arial" charset="0"/>
              </a:rPr>
              <a:t>Yumaklı çim bitkilerinde bu hızlı yayılma görülmez. </a:t>
            </a:r>
            <a:endParaRPr lang="tr-TR" sz="2000" dirty="0" smtClean="0">
              <a:solidFill>
                <a:schemeClr val="tx1"/>
              </a:solidFill>
              <a:cs typeface="Arial" charset="0"/>
            </a:endParaRPr>
          </a:p>
          <a:p>
            <a:pPr algn="just">
              <a:defRPr/>
            </a:pPr>
            <a:r>
              <a:rPr lang="tr-TR" sz="2000" dirty="0" smtClean="0">
                <a:solidFill>
                  <a:schemeClr val="tx1"/>
                </a:solidFill>
                <a:cs typeface="Arial" charset="0"/>
              </a:rPr>
              <a:t>Bitkiler </a:t>
            </a:r>
            <a:r>
              <a:rPr lang="tr-TR" sz="2000" dirty="0">
                <a:solidFill>
                  <a:schemeClr val="tx1"/>
                </a:solidFill>
                <a:cs typeface="Arial" charset="0"/>
              </a:rPr>
              <a:t>sadece kardeşlenerek yayılırlar. </a:t>
            </a:r>
            <a:endParaRPr lang="tr-TR" sz="2000" dirty="0" smtClean="0">
              <a:solidFill>
                <a:schemeClr val="tx1"/>
              </a:solidFill>
              <a:cs typeface="Arial" charset="0"/>
            </a:endParaRPr>
          </a:p>
          <a:p>
            <a:pPr algn="just">
              <a:defRPr/>
            </a:pPr>
            <a:r>
              <a:rPr lang="tr-TR" sz="2000" dirty="0" smtClean="0">
                <a:solidFill>
                  <a:schemeClr val="tx1"/>
                </a:solidFill>
                <a:cs typeface="Arial" charset="0"/>
              </a:rPr>
              <a:t>Kardeşlenme </a:t>
            </a:r>
            <a:r>
              <a:rPr lang="tr-TR" sz="2000" dirty="0">
                <a:solidFill>
                  <a:schemeClr val="tx1"/>
                </a:solidFill>
                <a:cs typeface="Arial" charset="0"/>
              </a:rPr>
              <a:t>miktarını çevre şartları etkilerse de bazı türler çok kardeşlenir. </a:t>
            </a:r>
          </a:p>
        </p:txBody>
      </p:sp>
      <p:pic>
        <p:nvPicPr>
          <p:cNvPr id="7" name="6 Resim" descr="Festuca_rubra_var__trichophyl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916660"/>
            <a:ext cx="4071966" cy="3865791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500034" y="5917188"/>
            <a:ext cx="629415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b="1" dirty="0" smtClean="0">
                <a:cs typeface="Arial" charset="0"/>
              </a:rPr>
              <a:t>Çok kardeşlenen türler daha kaliteli çim örtüsü oluşturur. </a:t>
            </a:r>
            <a:endParaRPr lang="tr-TR" sz="20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14348" y="1643050"/>
            <a:ext cx="7500938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7200" algn="just" eaLnBrk="0" hangingPunct="0">
              <a:defRPr/>
            </a:pP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Buğdaygiller </a:t>
            </a:r>
            <a:r>
              <a:rPr lang="tr-TR" sz="2000" dirty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tr-TR" sz="2000" i="1" dirty="0" err="1">
                <a:solidFill>
                  <a:schemeClr val="tx1"/>
                </a:solidFill>
                <a:cs typeface="Times New Roman" pitchFamily="18" charset="0"/>
              </a:rPr>
              <a:t>Gramineae</a:t>
            </a:r>
            <a:r>
              <a:rPr lang="tr-TR" sz="2000" dirty="0">
                <a:solidFill>
                  <a:schemeClr val="tx1"/>
                </a:solidFill>
                <a:cs typeface="Times New Roman" pitchFamily="18" charset="0"/>
              </a:rPr>
              <a:t>) familyası 620 cins ve 10.000 kadar tür ile bitkiler evreninin en büyük familyalarından birisini oluşturur. </a:t>
            </a:r>
          </a:p>
          <a:p>
            <a:pPr indent="457200" algn="just" eaLnBrk="0" hangingPunct="0">
              <a:defRPr/>
            </a:pPr>
            <a:endParaRPr lang="tr-TR" sz="2000" dirty="0">
              <a:solidFill>
                <a:schemeClr val="tx1"/>
              </a:solidFill>
              <a:cs typeface="Times New Roman" pitchFamily="18" charset="0"/>
            </a:endParaRPr>
          </a:p>
          <a:p>
            <a:pPr indent="457200" algn="just" eaLnBrk="0" hangingPunct="0">
              <a:defRPr/>
            </a:pPr>
            <a:r>
              <a:rPr lang="tr-TR" sz="2000" dirty="0">
                <a:solidFill>
                  <a:schemeClr val="tx1"/>
                </a:solidFill>
                <a:cs typeface="Times New Roman" pitchFamily="18" charset="0"/>
              </a:rPr>
              <a:t>Bugün çim alanların yapımında kullanılan bitkilerin hemen tümü buğdaygiller familyasına bağlıdır. Çok değişik toprak ve iklim şartlarında kurulan alanlarda </a:t>
            </a:r>
            <a:r>
              <a:rPr lang="tr-TR" sz="2000" dirty="0" err="1">
                <a:solidFill>
                  <a:schemeClr val="tx1"/>
                </a:solidFill>
                <a:cs typeface="Times New Roman" pitchFamily="18" charset="0"/>
              </a:rPr>
              <a:t>buğdaygil</a:t>
            </a:r>
            <a:r>
              <a:rPr lang="tr-TR" sz="2000" dirty="0">
                <a:solidFill>
                  <a:schemeClr val="tx1"/>
                </a:solidFill>
                <a:cs typeface="Times New Roman" pitchFamily="18" charset="0"/>
              </a:rPr>
              <a:t> çim bitkileri başarılı sonuçlar vermektedir. 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3075" name="1 Dikdörtgen"/>
          <p:cNvSpPr>
            <a:spLocks noChangeArrowheads="1"/>
          </p:cNvSpPr>
          <p:nvPr/>
        </p:nvSpPr>
        <p:spPr bwMode="auto">
          <a:xfrm>
            <a:off x="714375" y="4357688"/>
            <a:ext cx="7500938" cy="101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tr-TR" sz="2000" dirty="0">
                <a:solidFill>
                  <a:schemeClr val="tx1"/>
                </a:solidFill>
                <a:cs typeface="Arial" charset="0"/>
              </a:rPr>
              <a:t>       Baklagiller (</a:t>
            </a:r>
            <a:r>
              <a:rPr lang="tr-TR" sz="2000" i="1" dirty="0" err="1">
                <a:solidFill>
                  <a:schemeClr val="tx1"/>
                </a:solidFill>
                <a:cs typeface="Arial" charset="0"/>
              </a:rPr>
              <a:t>Leguminoseae</a:t>
            </a:r>
            <a:r>
              <a:rPr lang="tr-TR" sz="2000" dirty="0">
                <a:solidFill>
                  <a:schemeClr val="tx1"/>
                </a:solidFill>
                <a:cs typeface="Arial" charset="0"/>
              </a:rPr>
              <a:t>) familyasına bağlı 500 cins ve 11.000 kadar tür bulunur. Bu tür zenginliğine karşılık ancak birkaç tür kısıtlı ölçülerde çim alanların yapımında kullanılır.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1714480" y="214290"/>
            <a:ext cx="500066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ctr">
              <a:defRPr/>
            </a:pPr>
            <a:r>
              <a:rPr lang="tr-TR" sz="2400" b="1" dirty="0" smtClean="0">
                <a:solidFill>
                  <a:schemeClr val="tx1"/>
                </a:solidFill>
                <a:cs typeface="Times New Roman" pitchFamily="18" charset="0"/>
              </a:rPr>
              <a:t>ÇİM  BİTKİLERİNİN  </a:t>
            </a:r>
          </a:p>
          <a:p>
            <a:pPr lvl="0" indent="457200" algn="ctr">
              <a:defRPr/>
            </a:pPr>
            <a:r>
              <a:rPr lang="tr-TR" sz="2400" b="1" dirty="0" smtClean="0">
                <a:solidFill>
                  <a:schemeClr val="tx1"/>
                </a:solidFill>
                <a:cs typeface="Times New Roman" pitchFamily="18" charset="0"/>
              </a:rPr>
              <a:t>MORFOLOJİK  ÖZELLİKLERİ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ww.plantcare.com/oldSite/httpdocs/images/namedImages/Lolium.peren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184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1 Dikdörtgen"/>
          <p:cNvSpPr>
            <a:spLocks noChangeArrowheads="1"/>
          </p:cNvSpPr>
          <p:nvPr/>
        </p:nvSpPr>
        <p:spPr bwMode="auto">
          <a:xfrm>
            <a:off x="142844" y="71414"/>
            <a:ext cx="8358246" cy="1631216"/>
          </a:xfrm>
          <a:prstGeom prst="rect">
            <a:avLst/>
          </a:prstGeom>
          <a:solidFill>
            <a:schemeClr val="accent2">
              <a:alpha val="54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000" dirty="0">
                <a:solidFill>
                  <a:schemeClr val="bg1"/>
                </a:solidFill>
                <a:cs typeface="Arial" charset="0"/>
              </a:rPr>
              <a:t>Düzenli biçilen çim alanlarda sapa kalkma veya sap gelişimi fazla görülmez. Bitkiler vejetatif olarak gelişirler. </a:t>
            </a:r>
            <a:endParaRPr lang="tr-TR" sz="2000" dirty="0" smtClean="0">
              <a:solidFill>
                <a:schemeClr val="bg1"/>
              </a:solidFill>
              <a:cs typeface="Arial" charset="0"/>
            </a:endParaRPr>
          </a:p>
          <a:p>
            <a:pPr algn="just"/>
            <a:endParaRPr lang="tr-TR" sz="2000" dirty="0" smtClean="0">
              <a:solidFill>
                <a:schemeClr val="bg1"/>
              </a:solidFill>
              <a:cs typeface="Arial" charset="0"/>
            </a:endParaRPr>
          </a:p>
          <a:p>
            <a:pPr algn="just"/>
            <a:r>
              <a:rPr lang="tr-TR" sz="2000" dirty="0" smtClean="0">
                <a:solidFill>
                  <a:schemeClr val="bg1"/>
                </a:solidFill>
                <a:cs typeface="Arial" charset="0"/>
              </a:rPr>
              <a:t>Ancak </a:t>
            </a:r>
            <a:r>
              <a:rPr lang="tr-TR" sz="2000" dirty="0">
                <a:solidFill>
                  <a:schemeClr val="bg1"/>
                </a:solidFill>
                <a:cs typeface="Arial" charset="0"/>
              </a:rPr>
              <a:t>biçimi geciktirilen alanlarda </a:t>
            </a:r>
            <a:r>
              <a:rPr lang="tr-TR" sz="2000" i="1" dirty="0">
                <a:solidFill>
                  <a:schemeClr val="bg1"/>
                </a:solidFill>
                <a:cs typeface="Arial" charset="0"/>
              </a:rPr>
              <a:t>Lolium</a:t>
            </a:r>
            <a:r>
              <a:rPr lang="tr-TR" sz="2000" dirty="0">
                <a:solidFill>
                  <a:schemeClr val="bg1"/>
                </a:solidFill>
                <a:cs typeface="Arial" charset="0"/>
              </a:rPr>
              <a:t> ve </a:t>
            </a:r>
            <a:r>
              <a:rPr lang="tr-TR" sz="2000" i="1" dirty="0">
                <a:solidFill>
                  <a:schemeClr val="bg1"/>
                </a:solidFill>
                <a:cs typeface="Arial" charset="0"/>
              </a:rPr>
              <a:t>Poa</a:t>
            </a:r>
            <a:r>
              <a:rPr lang="tr-TR" sz="2000" dirty="0">
                <a:solidFill>
                  <a:schemeClr val="bg1"/>
                </a:solidFill>
                <a:cs typeface="Arial" charset="0"/>
              </a:rPr>
              <a:t> gibi bazı türler hızla sapa kalkar, çim kalitesi bozulur.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285720" y="714356"/>
          <a:ext cx="8286807" cy="5857916"/>
        </p:xfrm>
        <a:graphic>
          <a:graphicData uri="http://schemas.openxmlformats.org/drawingml/2006/table">
            <a:tbl>
              <a:tblPr/>
              <a:tblGrid>
                <a:gridCol w="2761969"/>
                <a:gridCol w="2761969"/>
                <a:gridCol w="2762869"/>
              </a:tblGrid>
              <a:tr h="390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Yumaklı Türler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Köksaplı Türler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Sülüklü Türler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673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Agropyron</a:t>
                      </a:r>
                      <a:r>
                        <a:rPr lang="tr-TR" sz="18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8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cristatum</a:t>
                      </a:r>
                      <a:r>
                        <a:rPr lang="tr-TR" sz="18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F.</a:t>
                      </a:r>
                      <a:r>
                        <a:rPr lang="tr-TR" sz="1800" i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rubra</a:t>
                      </a:r>
                      <a:r>
                        <a:rPr lang="tr-TR" sz="180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8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var. </a:t>
                      </a:r>
                      <a:r>
                        <a:rPr lang="tr-TR" sz="18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commutata</a:t>
                      </a:r>
                      <a:r>
                        <a:rPr lang="tr-TR" sz="18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F.</a:t>
                      </a:r>
                      <a:r>
                        <a:rPr lang="tr-TR" sz="18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ovina</a:t>
                      </a:r>
                      <a:r>
                        <a:rPr lang="tr-TR" sz="18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F. </a:t>
                      </a:r>
                      <a:r>
                        <a:rPr lang="tr-TR" sz="18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tenuifolia</a:t>
                      </a:r>
                      <a:r>
                        <a:rPr lang="tr-TR" sz="18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F. </a:t>
                      </a:r>
                      <a:r>
                        <a:rPr lang="tr-TR" sz="18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longifolia</a:t>
                      </a:r>
                      <a:r>
                        <a:rPr lang="tr-TR" sz="18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</a:t>
                      </a:r>
                      <a:r>
                        <a:rPr lang="tr-TR" sz="18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arundi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ace</a:t>
                      </a:r>
                      <a:r>
                        <a:rPr lang="tr-TR" sz="1800" i="1" dirty="0" err="1">
                          <a:solidFill>
                            <a:srgbClr val="42403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tr-TR" sz="1800" i="1" dirty="0">
                          <a:solidFill>
                            <a:srgbClr val="42403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tr-TR" sz="18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</a:t>
                      </a:r>
                      <a:r>
                        <a:rPr lang="tr-TR" sz="18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pra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sis</a:t>
                      </a:r>
                      <a:r>
                        <a:rPr lang="tr-TR" sz="1800" i="1" dirty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tr-TR" sz="18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lium</a:t>
                      </a:r>
                      <a:r>
                        <a:rPr lang="tr-TR" sz="1800" i="1" dirty="0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peren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</a:t>
                      </a:r>
                      <a:r>
                        <a:rPr lang="tr-TR" sz="1800" i="1" dirty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tr-TR" sz="18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</a:t>
                      </a:r>
                      <a:r>
                        <a:rPr lang="tr-TR" sz="18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tr-TR" sz="1800" i="1" dirty="0" err="1" smtClean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tr-TR" sz="1800" i="1" dirty="0" err="1" smtClean="0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</a:t>
                      </a:r>
                      <a:r>
                        <a:rPr lang="tr-TR" sz="1800" i="1" dirty="0" err="1" smtClean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lt</a:t>
                      </a:r>
                      <a:r>
                        <a:rPr lang="tr-TR" sz="1800" i="1" dirty="0" err="1" smtClean="0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ifl</a:t>
                      </a:r>
                      <a:r>
                        <a:rPr lang="tr-TR" sz="1800" i="1" dirty="0" err="1" smtClean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orum</a:t>
                      </a:r>
                      <a:r>
                        <a:rPr lang="tr-TR" sz="1800" i="1" dirty="0" smtClean="0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tr-TR" sz="18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Phl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um</a:t>
                      </a:r>
                      <a:r>
                        <a:rPr lang="tr-TR" sz="1800" i="1" dirty="0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</a:t>
                      </a:r>
                      <a:r>
                        <a:rPr lang="tr-TR" sz="1800" i="1" dirty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tr-TR" sz="18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 smtClean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Poa 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is</a:t>
                      </a:r>
                      <a:r>
                        <a:rPr lang="tr-TR" sz="1800" i="1" dirty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tr-TR" sz="18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Agrostis </a:t>
                      </a:r>
                      <a:r>
                        <a:rPr lang="tr-TR" sz="1800" i="1" dirty="0" err="1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tenuis</a:t>
                      </a:r>
                      <a:r>
                        <a:rPr lang="tr-TR" sz="1800" i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A. </a:t>
                      </a:r>
                      <a:r>
                        <a:rPr lang="tr-TR" sz="1800" i="1" dirty="0" err="1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alba</a:t>
                      </a:r>
                      <a:r>
                        <a:rPr lang="tr-TR" sz="1800" i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 err="1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Bromus</a:t>
                      </a:r>
                      <a:r>
                        <a:rPr lang="tr-TR" sz="1800" i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800" i="1" dirty="0" err="1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inermis</a:t>
                      </a:r>
                      <a:r>
                        <a:rPr lang="tr-TR" sz="1800" i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F.</a:t>
                      </a:r>
                      <a:r>
                        <a:rPr lang="tr-TR" sz="1800" i="1" dirty="0" err="1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rubra</a:t>
                      </a:r>
                      <a:r>
                        <a:rPr lang="tr-TR" sz="1800" i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var. </a:t>
                      </a:r>
                      <a:r>
                        <a:rPr lang="tr-TR" sz="1800" i="1" dirty="0" err="1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rubra</a:t>
                      </a:r>
                      <a:r>
                        <a:rPr lang="tr-TR" sz="1800" i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 err="1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Paspalum</a:t>
                      </a:r>
                      <a:r>
                        <a:rPr lang="tr-TR" sz="1800" i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800" i="1" dirty="0" err="1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notatum</a:t>
                      </a:r>
                      <a:r>
                        <a:rPr lang="tr-TR" sz="1800" i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 err="1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Poa</a:t>
                      </a:r>
                      <a:r>
                        <a:rPr lang="tr-TR" sz="1800" i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800" i="1" dirty="0" err="1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pratensis</a:t>
                      </a:r>
                      <a:r>
                        <a:rPr lang="tr-TR" sz="1800" i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 err="1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Poa</a:t>
                      </a:r>
                      <a:r>
                        <a:rPr lang="tr-TR" sz="1800" i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800" i="1" dirty="0" err="1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compressa</a:t>
                      </a:r>
                      <a:r>
                        <a:rPr lang="tr-TR" sz="1800" i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 err="1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Zoysia</a:t>
                      </a:r>
                      <a:r>
                        <a:rPr lang="tr-TR" sz="1800" i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800" i="1" dirty="0" err="1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</a:t>
                      </a:r>
                      <a:r>
                        <a:rPr lang="tr-TR" sz="1800" i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.*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Ag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ost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r>
                        <a:rPr lang="tr-TR" sz="1800" i="1" dirty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can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</a:t>
                      </a:r>
                      <a:r>
                        <a:rPr lang="tr-TR" sz="1800" i="1" dirty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tr-TR" sz="18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tr-TR" sz="1800" i="1" dirty="0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nif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tr-TR" sz="1800" i="1" dirty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tr-TR" sz="18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 smtClean="0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tr-TR" sz="1800" i="1" dirty="0" smtClean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</a:t>
                      </a:r>
                      <a:r>
                        <a:rPr lang="tr-TR" sz="1800" i="1" dirty="0" smtClean="0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tr-TR" sz="1800" i="1" dirty="0" smtClean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odo</a:t>
                      </a:r>
                      <a:r>
                        <a:rPr lang="tr-TR" sz="1800" i="1" dirty="0" smtClean="0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</a:t>
                      </a:r>
                      <a:r>
                        <a:rPr lang="tr-TR" sz="1800" i="1" dirty="0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dact</a:t>
                      </a:r>
                      <a:r>
                        <a:rPr lang="tr-TR" sz="1800" i="1" dirty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</a:t>
                      </a:r>
                      <a:r>
                        <a:rPr lang="tr-TR" sz="1800" i="1" dirty="0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</a:t>
                      </a:r>
                      <a:r>
                        <a:rPr lang="tr-TR" sz="1800" i="1" dirty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r>
                        <a:rPr lang="tr-TR" sz="1800" i="1" dirty="0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</a:t>
                      </a:r>
                      <a:endParaRPr lang="tr-TR" sz="18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tr-TR" sz="1800" i="1" dirty="0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tr-TR" sz="1800" i="1" dirty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endParaRPr lang="tr-TR" sz="18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i="1" dirty="0" smtClean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Poa 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</a:t>
                      </a:r>
                      <a:r>
                        <a:rPr lang="tr-TR" sz="1800" i="1" dirty="0" err="1">
                          <a:solidFill>
                            <a:srgbClr val="42403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tr-TR" sz="1800" i="1" dirty="0" err="1">
                          <a:solidFill>
                            <a:srgbClr val="080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</a:t>
                      </a:r>
                      <a:r>
                        <a:rPr lang="tr-TR" sz="1800" i="1" dirty="0" err="1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is</a:t>
                      </a:r>
                      <a:r>
                        <a:rPr lang="tr-TR" sz="1800" i="1" dirty="0">
                          <a:solidFill>
                            <a:srgbClr val="201D0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tr-TR" sz="18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328" name="Rectangle 1"/>
          <p:cNvSpPr>
            <a:spLocks noChangeArrowheads="1"/>
          </p:cNvSpPr>
          <p:nvPr/>
        </p:nvSpPr>
        <p:spPr bwMode="auto">
          <a:xfrm>
            <a:off x="642938" y="109815"/>
            <a:ext cx="628651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tr-TR" sz="2400" b="1" dirty="0">
                <a:ea typeface="Times New Roman" pitchFamily="18" charset="0"/>
                <a:cs typeface="Arial" charset="0"/>
              </a:rPr>
              <a:t>Sap tiplerine göre buğdaygil çim bitkileri</a:t>
            </a:r>
          </a:p>
        </p:txBody>
      </p:sp>
      <p:pic>
        <p:nvPicPr>
          <p:cNvPr id="4" name="Picture 7" descr="http://www.ksuturf.com/NCR-192/turf_midwest/images/grass%20plant%20id/stolon.gif"/>
          <p:cNvPicPr>
            <a:picLocks noChangeAspect="1" noChangeArrowheads="1"/>
          </p:cNvPicPr>
          <p:nvPr/>
        </p:nvPicPr>
        <p:blipFill>
          <a:blip r:embed="rId2"/>
          <a:srcRect l="4724" t="9129" r="2835" b="9129"/>
          <a:stretch>
            <a:fillRect/>
          </a:stretch>
        </p:blipFill>
        <p:spPr bwMode="auto">
          <a:xfrm>
            <a:off x="5929322" y="4200498"/>
            <a:ext cx="2513574" cy="23003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6" descr="http://img121.imageshack.us/img121/9697/rhizome1xy1.gif"/>
          <p:cNvPicPr>
            <a:picLocks noChangeAspect="1" noChangeArrowheads="1"/>
          </p:cNvPicPr>
          <p:nvPr/>
        </p:nvPicPr>
        <p:blipFill>
          <a:blip r:embed="rId3"/>
          <a:srcRect b="8474"/>
          <a:stretch>
            <a:fillRect/>
          </a:stretch>
        </p:blipFill>
        <p:spPr bwMode="auto">
          <a:xfrm>
            <a:off x="3143239" y="4143380"/>
            <a:ext cx="2526731" cy="23574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7" descr="Sheep Fescue"/>
          <p:cNvPicPr>
            <a:picLocks noChangeAspect="1" noChangeArrowheads="1"/>
          </p:cNvPicPr>
          <p:nvPr/>
        </p:nvPicPr>
        <p:blipFill>
          <a:blip r:embed="rId4"/>
          <a:srcRect t="23489"/>
          <a:stretch>
            <a:fillRect/>
          </a:stretch>
        </p:blipFill>
        <p:spPr bwMode="auto">
          <a:xfrm>
            <a:off x="857224" y="4143380"/>
            <a:ext cx="1643074" cy="23606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dia-2.web.britannica.com/eb-media/56/120956-004-2EF095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500313"/>
            <a:ext cx="40909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571472" y="785813"/>
            <a:ext cx="8143903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7200" algn="just">
              <a:defRPr/>
            </a:pPr>
            <a:r>
              <a:rPr lang="tr-TR" sz="2000" b="1" dirty="0">
                <a:solidFill>
                  <a:srgbClr val="C00000"/>
                </a:solidFill>
                <a:cs typeface="Times New Roman" pitchFamily="18" charset="0"/>
              </a:rPr>
              <a:t>Yaprak</a:t>
            </a:r>
          </a:p>
          <a:p>
            <a:pPr indent="457200" algn="just">
              <a:defRPr/>
            </a:pPr>
            <a:endParaRPr lang="tr-TR" sz="2000" dirty="0">
              <a:solidFill>
                <a:schemeClr val="tx1"/>
              </a:solidFill>
            </a:endParaRPr>
          </a:p>
          <a:p>
            <a:pPr indent="457200" algn="just" eaLnBrk="0" hangingPunct="0">
              <a:defRPr/>
            </a:pPr>
            <a:r>
              <a:rPr lang="tr-TR" sz="2000" dirty="0">
                <a:solidFill>
                  <a:schemeClr val="tx1"/>
                </a:solidFill>
                <a:cs typeface="Times New Roman" pitchFamily="18" charset="0"/>
              </a:rPr>
              <a:t>Buğdaygil çim bitkilerinde yaprak, boğum arasına alternatif şekilde dizilmiş ve gövdeye sapsız bağlanmıştır. </a:t>
            </a: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4 </a:t>
            </a:r>
            <a:r>
              <a:rPr lang="tr-TR" sz="2000" dirty="0">
                <a:solidFill>
                  <a:schemeClr val="tx1"/>
                </a:solidFill>
                <a:cs typeface="Times New Roman" pitchFamily="18" charset="0"/>
              </a:rPr>
              <a:t>kısımdan oluşur. </a:t>
            </a:r>
          </a:p>
        </p:txBody>
      </p:sp>
      <p:pic>
        <p:nvPicPr>
          <p:cNvPr id="14340" name="Picture 4" descr="http://thebegavalley.org.au/uploads/tx_steverplantgallery/Lolium_perenne_02_perennial%20ryegr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500313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B.inermi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pic>
        <p:nvPicPr>
          <p:cNvPr id="15363" name="Picture 4" descr="http://www.ksuturf.com/NCR-192/turf_midwest/images/grass%20plant%20id/collar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83113"/>
            <a:ext cx="278606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-24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 eaLnBrk="0" hangingPunct="0"/>
            <a:r>
              <a:rPr lang="tr-TR" b="1" dirty="0">
                <a:solidFill>
                  <a:srgbClr val="C00000"/>
                </a:solidFill>
                <a:cs typeface="Times New Roman" pitchFamily="18" charset="0"/>
              </a:rPr>
              <a:t>Yaprak ayası </a:t>
            </a:r>
            <a:r>
              <a:rPr lang="tr-TR" b="1" i="1" dirty="0">
                <a:solidFill>
                  <a:srgbClr val="C00000"/>
                </a:solidFill>
                <a:cs typeface="Times New Roman" pitchFamily="18" charset="0"/>
              </a:rPr>
              <a:t>(</a:t>
            </a:r>
            <a:r>
              <a:rPr lang="tr-TR" b="1" i="1" dirty="0" err="1">
                <a:solidFill>
                  <a:srgbClr val="C00000"/>
                </a:solidFill>
                <a:cs typeface="Times New Roman" pitchFamily="18" charset="0"/>
              </a:rPr>
              <a:t>Lamina</a:t>
            </a:r>
            <a:r>
              <a:rPr lang="tr-TR" b="1" dirty="0">
                <a:solidFill>
                  <a:srgbClr val="C00000"/>
                </a:solidFill>
                <a:cs typeface="Times New Roman" pitchFamily="18" charset="0"/>
              </a:rPr>
              <a:t>)</a:t>
            </a:r>
            <a:r>
              <a:rPr lang="tr-TR" dirty="0">
                <a:solidFill>
                  <a:srgbClr val="424032"/>
                </a:solidFill>
                <a:cs typeface="Times New Roman" pitchFamily="18" charset="0"/>
              </a:rPr>
              <a:t>, 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y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apr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ağ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ın 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gö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vded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e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n 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ya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n t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a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r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a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f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a aç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ılmı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ş 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uzun</a:t>
            </a:r>
            <a:r>
              <a:rPr lang="tr-TR" dirty="0">
                <a:solidFill>
                  <a:srgbClr val="424032"/>
                </a:solidFill>
                <a:cs typeface="Times New Roman" pitchFamily="18" charset="0"/>
              </a:rPr>
              <a:t>, 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dar 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bir 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pa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r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ças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ı 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o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lup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, 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ti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p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ik p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ara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l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e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l d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a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m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a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rlıdır</a:t>
            </a:r>
            <a:r>
              <a:rPr lang="tr-TR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Y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a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pr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ak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l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a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rın u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ç k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ı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s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mı 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s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i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v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r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i, 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k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üt veya kayık şe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klind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e ola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bilir</a:t>
            </a:r>
            <a:r>
              <a:rPr lang="tr-TR" dirty="0">
                <a:solidFill>
                  <a:srgbClr val="424032"/>
                </a:solidFill>
                <a:cs typeface="Times New Roman" pitchFamily="18" charset="0"/>
              </a:rPr>
              <a:t>. 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Bir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çok 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bitkid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e ya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pr</a:t>
            </a:r>
            <a:r>
              <a:rPr lang="tr-TR" dirty="0">
                <a:solidFill>
                  <a:srgbClr val="424032"/>
                </a:solidFill>
                <a:cs typeface="Times New Roman" pitchFamily="18" charset="0"/>
              </a:rPr>
              <a:t>a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k ayas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ı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n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ın 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kes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it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i o b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it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kiye 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h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as öze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l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l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ikl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e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r 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gös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t</a:t>
            </a:r>
            <a:r>
              <a:rPr lang="tr-TR" dirty="0">
                <a:solidFill>
                  <a:srgbClr val="201D0E"/>
                </a:solidFill>
                <a:cs typeface="Times New Roman" pitchFamily="18" charset="0"/>
              </a:rPr>
              <a:t>er</a:t>
            </a:r>
            <a:r>
              <a:rPr lang="tr-TR" dirty="0">
                <a:solidFill>
                  <a:srgbClr val="080300"/>
                </a:solidFill>
                <a:cs typeface="Times New Roman" pitchFamily="18" charset="0"/>
              </a:rPr>
              <a:t>ir</a:t>
            </a:r>
            <a:r>
              <a:rPr lang="tr-TR" dirty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AnnualRyegrass_DSC_10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6" descr="http://www.ksuturf.com/NCR-192/turf_midwest/images/grass%20plant%20id/vern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876"/>
            <a:ext cx="2809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>
            <a:spLocks noChangeArrowheads="1"/>
          </p:cNvSpPr>
          <p:nvPr/>
        </p:nvSpPr>
        <p:spPr bwMode="auto">
          <a:xfrm>
            <a:off x="142844" y="5572140"/>
            <a:ext cx="707236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2075" algn="just" eaLnBrk="0" hangingPunct="0"/>
            <a:r>
              <a:rPr lang="tr-TR" b="1" dirty="0" smtClean="0">
                <a:solidFill>
                  <a:srgbClr val="C00000"/>
                </a:solidFill>
                <a:cs typeface="Times New Roman" pitchFamily="18" charset="0"/>
              </a:rPr>
              <a:t>Kın </a:t>
            </a:r>
            <a:r>
              <a:rPr lang="tr-TR" b="1" i="1" dirty="0">
                <a:solidFill>
                  <a:srgbClr val="C00000"/>
                </a:solidFill>
                <a:cs typeface="Times New Roman" pitchFamily="18" charset="0"/>
              </a:rPr>
              <a:t>(</a:t>
            </a:r>
            <a:r>
              <a:rPr lang="tr-TR" b="1" i="1" dirty="0" err="1">
                <a:solidFill>
                  <a:srgbClr val="C00000"/>
                </a:solidFill>
                <a:cs typeface="Times New Roman" pitchFamily="18" charset="0"/>
              </a:rPr>
              <a:t>Vagina</a:t>
            </a:r>
            <a:r>
              <a:rPr lang="tr-TR" b="1" i="1" dirty="0">
                <a:solidFill>
                  <a:srgbClr val="C00000"/>
                </a:solidFill>
                <a:cs typeface="Times New Roman" pitchFamily="18" charset="0"/>
              </a:rPr>
              <a:t>)</a:t>
            </a:r>
            <a:r>
              <a:rPr lang="tr-TR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tr-TR" i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indent="92075" algn="just" eaLnBrk="0" hangingPunct="0"/>
            <a:r>
              <a:rPr lang="tr-TR" dirty="0" smtClean="0">
                <a:solidFill>
                  <a:srgbClr val="201D0E"/>
                </a:solidFill>
                <a:cs typeface="Times New Roman" pitchFamily="18" charset="0"/>
              </a:rPr>
              <a:t>Yap</a:t>
            </a:r>
            <a:r>
              <a:rPr lang="tr-TR" dirty="0" smtClean="0">
                <a:solidFill>
                  <a:srgbClr val="100C00"/>
                </a:solidFill>
                <a:cs typeface="Times New Roman" pitchFamily="18" charset="0"/>
              </a:rPr>
              <a:t>r</a:t>
            </a:r>
            <a:r>
              <a:rPr lang="tr-TR" dirty="0" smtClean="0">
                <a:solidFill>
                  <a:srgbClr val="2C2A1B"/>
                </a:solidFill>
                <a:cs typeface="Times New Roman" pitchFamily="18" charset="0"/>
              </a:rPr>
              <a:t>ağ</a:t>
            </a:r>
            <a:r>
              <a:rPr lang="tr-TR" dirty="0" smtClean="0">
                <a:solidFill>
                  <a:srgbClr val="100C00"/>
                </a:solidFill>
                <a:cs typeface="Times New Roman" pitchFamily="18" charset="0"/>
              </a:rPr>
              <a:t>ın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gövdeyi sardığ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ı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boru şek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l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i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n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de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ki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k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ı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smıdır</a:t>
            </a:r>
            <a:r>
              <a:rPr lang="tr-TR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92075" algn="just" eaLnBrk="0" hangingPunct="0"/>
            <a:r>
              <a:rPr lang="tr-TR" dirty="0" smtClean="0">
                <a:solidFill>
                  <a:srgbClr val="2C2A1B"/>
                </a:solidFill>
                <a:cs typeface="Times New Roman" pitchFamily="18" charset="0"/>
              </a:rPr>
              <a:t>Genel</a:t>
            </a:r>
            <a:r>
              <a:rPr lang="tr-TR" dirty="0" smtClean="0">
                <a:solidFill>
                  <a:srgbClr val="100C00"/>
                </a:solidFill>
                <a:cs typeface="Times New Roman" pitchFamily="18" charset="0"/>
              </a:rPr>
              <a:t>l</a:t>
            </a:r>
            <a:r>
              <a:rPr lang="tr-TR" dirty="0" smtClean="0">
                <a:solidFill>
                  <a:srgbClr val="2C2A1B"/>
                </a:solidFill>
                <a:cs typeface="Times New Roman" pitchFamily="18" charset="0"/>
              </a:rPr>
              <a:t>ikle</a:t>
            </a:r>
            <a:r>
              <a:rPr lang="tr-TR" dirty="0">
                <a:solidFill>
                  <a:srgbClr val="58554A"/>
                </a:solidFill>
                <a:cs typeface="Times New Roman" pitchFamily="18" charset="0"/>
              </a:rPr>
              <a:t>, 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b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oğu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m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a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r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ası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n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ı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n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büyük 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b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ir kısmın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ı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sara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r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ak aya 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il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e birleşir. </a:t>
            </a:r>
            <a:endParaRPr lang="tr-TR" dirty="0" smtClean="0">
              <a:solidFill>
                <a:srgbClr val="2C2A1B"/>
              </a:solidFill>
              <a:cs typeface="Times New Roman" pitchFamily="18" charset="0"/>
            </a:endParaRPr>
          </a:p>
          <a:p>
            <a:pPr indent="92075" algn="just" eaLnBrk="0" hangingPunct="0"/>
            <a:r>
              <a:rPr lang="tr-TR" dirty="0" smtClean="0">
                <a:solidFill>
                  <a:srgbClr val="2C2A1B"/>
                </a:solidFill>
                <a:cs typeface="Times New Roman" pitchFamily="18" charset="0"/>
              </a:rPr>
              <a:t>Kın</a:t>
            </a:r>
            <a:r>
              <a:rPr lang="tr-TR" dirty="0">
                <a:solidFill>
                  <a:srgbClr val="58554A"/>
                </a:solidFill>
                <a:cs typeface="Times New Roman" pitchFamily="18" charset="0"/>
              </a:rPr>
              <a:t>,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yaprak ayas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ınd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an da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h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a aç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ı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k 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b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i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r r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e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n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k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l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i ve 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b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aze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n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üze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r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i 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tü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y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l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e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rl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e kapl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ı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dı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r.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Ligule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142844" y="6000768"/>
            <a:ext cx="87154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 eaLnBrk="0" hangingPunct="0"/>
            <a:r>
              <a:rPr lang="tr-TR" b="1" dirty="0">
                <a:solidFill>
                  <a:srgbClr val="C00000"/>
                </a:solidFill>
                <a:cs typeface="Times New Roman" pitchFamily="18" charset="0"/>
              </a:rPr>
              <a:t>Yakacık </a:t>
            </a:r>
            <a:r>
              <a:rPr lang="tr-TR" b="1" i="1" dirty="0">
                <a:solidFill>
                  <a:srgbClr val="C00000"/>
                </a:solidFill>
                <a:cs typeface="Times New Roman" pitchFamily="18" charset="0"/>
              </a:rPr>
              <a:t>(</a:t>
            </a:r>
            <a:r>
              <a:rPr lang="tr-TR" b="1" i="1" dirty="0" err="1">
                <a:solidFill>
                  <a:srgbClr val="C00000"/>
                </a:solidFill>
                <a:cs typeface="Times New Roman" pitchFamily="18" charset="0"/>
              </a:rPr>
              <a:t>Ligula</a:t>
            </a:r>
            <a:r>
              <a:rPr lang="tr-TR" b="1" i="1" dirty="0">
                <a:solidFill>
                  <a:srgbClr val="C00000"/>
                </a:solidFill>
                <a:cs typeface="Times New Roman" pitchFamily="18" charset="0"/>
              </a:rPr>
              <a:t>)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yap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r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a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k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ayas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ı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i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l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e 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kın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ı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n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b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irl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eş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t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iğ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i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ye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rd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e, sa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p il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e aya a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r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ası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n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da 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bulunan zarım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s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ı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ya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pıd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a 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dil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şe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klind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e 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bir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ç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ık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ı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nt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ıd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ır.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agropyron-repens-quackgrass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072066" cy="6885157"/>
          </a:xfrm>
          <a:prstGeom prst="rect">
            <a:avLst/>
          </a:prstGeom>
        </p:spPr>
      </p:pic>
      <p:sp>
        <p:nvSpPr>
          <p:cNvPr id="3" name="1 Dikdörtgen"/>
          <p:cNvSpPr>
            <a:spLocks noChangeArrowheads="1"/>
          </p:cNvSpPr>
          <p:nvPr/>
        </p:nvSpPr>
        <p:spPr bwMode="auto">
          <a:xfrm>
            <a:off x="5143504" y="1643050"/>
            <a:ext cx="385762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 eaLnBrk="0" hangingPunct="0"/>
            <a:r>
              <a:rPr lang="tr-TR" b="1" dirty="0" smtClean="0">
                <a:solidFill>
                  <a:srgbClr val="C00000"/>
                </a:solidFill>
                <a:cs typeface="Times New Roman" pitchFamily="18" charset="0"/>
              </a:rPr>
              <a:t>Kulakçık </a:t>
            </a:r>
            <a:r>
              <a:rPr lang="tr-TR" b="1" i="1" dirty="0">
                <a:solidFill>
                  <a:srgbClr val="C00000"/>
                </a:solidFill>
                <a:cs typeface="Times New Roman" pitchFamily="18" charset="0"/>
              </a:rPr>
              <a:t>(</a:t>
            </a:r>
            <a:r>
              <a:rPr lang="tr-TR" b="1" i="1" dirty="0" err="1">
                <a:solidFill>
                  <a:srgbClr val="C00000"/>
                </a:solidFill>
                <a:cs typeface="Times New Roman" pitchFamily="18" charset="0"/>
              </a:rPr>
              <a:t>Auricula</a:t>
            </a:r>
            <a:r>
              <a:rPr lang="tr-TR" b="1" dirty="0">
                <a:solidFill>
                  <a:srgbClr val="C00000"/>
                </a:solidFill>
                <a:cs typeface="Times New Roman" pitchFamily="18" charset="0"/>
              </a:rPr>
              <a:t>)</a:t>
            </a:r>
            <a:r>
              <a:rPr lang="tr-TR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ya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pr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a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k a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yası 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tab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a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nının h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e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r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iki 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t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araf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ınd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a sa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pı 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sa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ra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cak şe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kild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e 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u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za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nmı</a:t>
            </a:r>
            <a:r>
              <a:rPr lang="tr-TR" dirty="0">
                <a:solidFill>
                  <a:srgbClr val="2C2A1B"/>
                </a:solidFill>
                <a:cs typeface="Times New Roman" pitchFamily="18" charset="0"/>
              </a:rPr>
              <a:t>ş </a:t>
            </a:r>
            <a:r>
              <a:rPr lang="tr-TR" dirty="0">
                <a:solidFill>
                  <a:srgbClr val="100C00"/>
                </a:solidFill>
                <a:cs typeface="Times New Roman" pitchFamily="18" charset="0"/>
              </a:rPr>
              <a:t>çıkıntılardır. </a:t>
            </a:r>
            <a:endParaRPr lang="tr-TR" dirty="0"/>
          </a:p>
        </p:txBody>
      </p:sp>
      <p:pic>
        <p:nvPicPr>
          <p:cNvPr id="4" name="Picture 2" descr="http://www.ksuturf.com/NCR-192/turf_midwest/images/grass%20plant%20id/auricles.gif"/>
          <p:cNvPicPr>
            <a:picLocks noChangeAspect="1" noChangeArrowheads="1"/>
          </p:cNvPicPr>
          <p:nvPr/>
        </p:nvPicPr>
        <p:blipFill>
          <a:blip r:embed="rId3"/>
          <a:srcRect t="16434" b="8963"/>
          <a:stretch>
            <a:fillRect/>
          </a:stretch>
        </p:blipFill>
        <p:spPr bwMode="auto">
          <a:xfrm>
            <a:off x="5500694" y="3214686"/>
            <a:ext cx="314325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l.perenn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7268068" y="6357958"/>
            <a:ext cx="1354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 smtClean="0">
                <a:solidFill>
                  <a:srgbClr val="92D050"/>
                </a:solidFill>
              </a:rPr>
              <a:t>F. </a:t>
            </a:r>
            <a:r>
              <a:rPr lang="tr-TR" sz="1400" i="1" dirty="0" err="1" smtClean="0">
                <a:solidFill>
                  <a:srgbClr val="92D050"/>
                </a:solidFill>
              </a:rPr>
              <a:t>arundinacea</a:t>
            </a:r>
            <a:endParaRPr lang="tr-TR" sz="1400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fes.arundinacea- tall_fescue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7268068" y="6357958"/>
            <a:ext cx="1354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 smtClean="0">
                <a:solidFill>
                  <a:srgbClr val="92D050"/>
                </a:solidFill>
              </a:rPr>
              <a:t>F. </a:t>
            </a:r>
            <a:r>
              <a:rPr lang="tr-TR" sz="1400" i="1" dirty="0" err="1" smtClean="0">
                <a:solidFill>
                  <a:srgbClr val="92D050"/>
                </a:solidFill>
              </a:rPr>
              <a:t>arundinacea</a:t>
            </a:r>
            <a:endParaRPr lang="tr-TR" sz="1400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fes.arundinacea- tall_fescue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7268068" y="6357958"/>
            <a:ext cx="1354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 smtClean="0">
                <a:solidFill>
                  <a:srgbClr val="92D050"/>
                </a:solidFill>
              </a:rPr>
              <a:t>F. </a:t>
            </a:r>
            <a:r>
              <a:rPr lang="tr-TR" sz="1400" i="1" dirty="0" err="1" smtClean="0">
                <a:solidFill>
                  <a:srgbClr val="92D050"/>
                </a:solidFill>
              </a:rPr>
              <a:t>arundinacea</a:t>
            </a:r>
            <a:endParaRPr lang="tr-TR" sz="1400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8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4352925"/>
            <a:ext cx="44815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357688"/>
            <a:ext cx="472598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285750" y="1354755"/>
            <a:ext cx="8286750" cy="24314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7200" algn="just" eaLnBrk="0" hangingPunct="0"/>
            <a:r>
              <a:rPr lang="tr-TR" sz="2400" b="1" dirty="0" smtClean="0">
                <a:solidFill>
                  <a:srgbClr val="002060"/>
                </a:solidFill>
                <a:cs typeface="Times New Roman" pitchFamily="18" charset="0"/>
              </a:rPr>
              <a:t>Kök </a:t>
            </a:r>
            <a:endParaRPr lang="tr-TR" sz="2400" b="1" dirty="0">
              <a:solidFill>
                <a:srgbClr val="002060"/>
              </a:solidFill>
              <a:cs typeface="Times New Roman" pitchFamily="18" charset="0"/>
            </a:endParaRPr>
          </a:p>
          <a:p>
            <a:pPr indent="457200" algn="just" eaLnBrk="0" hangingPunct="0"/>
            <a:endParaRPr lang="tr-TR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182563" algn="just" eaLnBrk="0" hangingPunct="0"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  <a:cs typeface="Times New Roman" pitchFamily="18" charset="0"/>
              </a:rPr>
              <a:t>Saçak köklüdür</a:t>
            </a:r>
          </a:p>
          <a:p>
            <a:pPr indent="182563" algn="just" eaLnBrk="0" hangingPunct="0"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  <a:cs typeface="Times New Roman" pitchFamily="18" charset="0"/>
              </a:rPr>
              <a:t>Ekimden </a:t>
            </a:r>
            <a:r>
              <a:rPr lang="tr-TR" dirty="0">
                <a:solidFill>
                  <a:srgbClr val="002060"/>
                </a:solidFill>
                <a:cs typeface="Times New Roman" pitchFamily="18" charset="0"/>
              </a:rPr>
              <a:t>sonra çim kökleri oluşur ve genel olarak 6-8 hafta görev yapar</a:t>
            </a:r>
            <a:r>
              <a:rPr lang="tr-TR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indent="182563" algn="just" eaLnBrk="0" hangingPunct="0"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  <a:cs typeface="Times New Roman" pitchFamily="18" charset="0"/>
              </a:rPr>
              <a:t>Çimlenmeden </a:t>
            </a:r>
            <a:r>
              <a:rPr lang="tr-TR" dirty="0">
                <a:solidFill>
                  <a:srgbClr val="002060"/>
                </a:solidFill>
                <a:cs typeface="Times New Roman" pitchFamily="18" charset="0"/>
              </a:rPr>
              <a:t>2-3 hafta sonra ilk kardeşlerin toprak altı </a:t>
            </a:r>
            <a:r>
              <a:rPr lang="tr-TR" dirty="0" smtClean="0">
                <a:solidFill>
                  <a:srgbClr val="002060"/>
                </a:solidFill>
                <a:cs typeface="Times New Roman" pitchFamily="18" charset="0"/>
              </a:rPr>
              <a:t>boğumlarından esas </a:t>
            </a:r>
            <a:r>
              <a:rPr lang="tr-TR" dirty="0">
                <a:solidFill>
                  <a:srgbClr val="002060"/>
                </a:solidFill>
                <a:cs typeface="Times New Roman" pitchFamily="18" charset="0"/>
              </a:rPr>
              <a:t>kökler çıkmaya başlar. </a:t>
            </a:r>
            <a:endParaRPr lang="tr-TR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182563" algn="just" eaLnBrk="0" hangingPunct="0"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  <a:cs typeface="Times New Roman" pitchFamily="18" charset="0"/>
              </a:rPr>
              <a:t>Kardeşlerin </a:t>
            </a:r>
            <a:r>
              <a:rPr lang="tr-TR" dirty="0">
                <a:solidFill>
                  <a:srgbClr val="002060"/>
                </a:solidFill>
                <a:cs typeface="Times New Roman" pitchFamily="18" charset="0"/>
              </a:rPr>
              <a:t>gelişmesi ile esas kökler çoğalır. </a:t>
            </a:r>
            <a:endParaRPr lang="tr-TR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182563" algn="just" eaLnBrk="0" hangingPunct="0"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  <a:cs typeface="Times New Roman" pitchFamily="18" charset="0"/>
              </a:rPr>
              <a:t>Bitkinin </a:t>
            </a:r>
            <a:r>
              <a:rPr lang="tr-TR" dirty="0">
                <a:solidFill>
                  <a:srgbClr val="002060"/>
                </a:solidFill>
                <a:cs typeface="Times New Roman" pitchFamily="18" charset="0"/>
              </a:rPr>
              <a:t>bu döneminden sonra esas kökler görev yaparlar.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1643042" y="97673"/>
            <a:ext cx="60007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ctr"/>
            <a:r>
              <a:rPr lang="tr-TR" sz="2400" b="1" dirty="0" smtClean="0">
                <a:solidFill>
                  <a:srgbClr val="002060"/>
                </a:solidFill>
                <a:cs typeface="Times New Roman" pitchFamily="18" charset="0"/>
              </a:rPr>
              <a:t>BUĞDAYGİL ÇİM BİTKİLERİNİN </a:t>
            </a:r>
          </a:p>
          <a:p>
            <a:pPr indent="457200" algn="ctr"/>
            <a:r>
              <a:rPr lang="tr-TR" sz="2400" b="1" dirty="0" smtClean="0">
                <a:solidFill>
                  <a:srgbClr val="002060"/>
                </a:solidFill>
                <a:cs typeface="Times New Roman" pitchFamily="18" charset="0"/>
              </a:rPr>
              <a:t>GENEL MORFOLOJİK ÖZELLİKLERİ</a:t>
            </a:r>
            <a:endParaRPr lang="tr-TR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Cynodon_dactylon_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festuca arundinece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7268068" y="6357958"/>
            <a:ext cx="1354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 smtClean="0"/>
              <a:t>F. </a:t>
            </a:r>
            <a:r>
              <a:rPr lang="tr-TR" sz="1400" i="1" dirty="0" err="1" smtClean="0"/>
              <a:t>arundinacea</a:t>
            </a:r>
            <a:endParaRPr lang="tr-TR" sz="1400" i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Agropyron repen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28992" y="2571744"/>
            <a:ext cx="5572164" cy="3714776"/>
          </a:xfrm>
          <a:prstGeom prst="rect">
            <a:avLst/>
          </a:prstGeom>
        </p:spPr>
      </p:pic>
      <p:pic>
        <p:nvPicPr>
          <p:cNvPr id="17410" name="2 Resim" descr="Lolium%20multiflorum%20Lam_jp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30408"/>
            <a:ext cx="3000396" cy="426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357188" y="428604"/>
            <a:ext cx="8501092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7200" algn="just">
              <a:defRPr/>
            </a:pPr>
            <a:r>
              <a:rPr lang="tr-TR" sz="24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Çiçek</a:t>
            </a:r>
          </a:p>
          <a:p>
            <a:pPr indent="457200" algn="just" eaLnBrk="0" hangingPunct="0">
              <a:defRPr/>
            </a:pPr>
            <a:r>
              <a:rPr lang="tr-TR" sz="2000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Buğdaygil </a:t>
            </a:r>
            <a:r>
              <a:rPr lang="tr-TR" sz="200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bitkilerinde en küçük </a:t>
            </a:r>
            <a:r>
              <a:rPr lang="tr-TR" sz="2000" dirty="0" err="1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generatif</a:t>
            </a:r>
            <a:r>
              <a:rPr lang="tr-TR" sz="200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 organ çiçektir. </a:t>
            </a:r>
            <a:r>
              <a:rPr lang="tr-TR" sz="2000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Çiçeklerin </a:t>
            </a:r>
            <a:r>
              <a:rPr lang="tr-TR" sz="200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bir eksen etrafında dizilmeleriyle başakçık ve de başak veya salkımlar oluşur. </a:t>
            </a:r>
            <a:endParaRPr lang="tr-TR" sz="2000" dirty="0" smtClean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indent="457200" algn="just" eaLnBrk="0" hangingPunct="0">
              <a:defRPr/>
            </a:pPr>
            <a:r>
              <a:rPr lang="tr-TR" sz="2000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Çim </a:t>
            </a:r>
            <a:r>
              <a:rPr lang="tr-TR" sz="200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alanlarda bitkilerin </a:t>
            </a:r>
            <a:r>
              <a:rPr lang="tr-TR" sz="2000" dirty="0" err="1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generatif</a:t>
            </a:r>
            <a:r>
              <a:rPr lang="tr-TR" sz="200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 gelişmesi istenmez.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www.plantcare.com/oldSite/httpdocs/images/namedImages/Lolium.peren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7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Dikdörtgen"/>
          <p:cNvSpPr/>
          <p:nvPr/>
        </p:nvSpPr>
        <p:spPr>
          <a:xfrm>
            <a:off x="142844" y="0"/>
            <a:ext cx="8501122" cy="1015663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 eaLnBrk="0" hangingPunct="0">
              <a:defRPr/>
            </a:pPr>
            <a:r>
              <a:rPr lang="tr-TR" sz="200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Normal bakım işlemleri yapılan çim alanları düzenli biçildiklerinden, bitkilerde sapa kalkma ve çiçeklenme görülmez. </a:t>
            </a:r>
            <a:endParaRPr lang="tr-TR" sz="2000" dirty="0" smtClean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indent="457200" algn="just" eaLnBrk="0" hangingPunct="0">
              <a:defRPr/>
            </a:pPr>
            <a:r>
              <a:rPr lang="tr-TR" sz="2000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Ancak </a:t>
            </a:r>
            <a:r>
              <a:rPr lang="tr-TR" sz="200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biçimin geciktirilmesi durumunda bitkiler sapa kalkar ve çiçek açarlar.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2 Resim" descr="Festuca%20arundinacea%20%20Schreb_%20%20%20%20%20_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7323000" cy="40005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785786" y="285728"/>
            <a:ext cx="7358114" cy="181588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 eaLnBrk="0" hangingPunct="0"/>
            <a:r>
              <a:rPr lang="tr-TR" sz="2000" b="1" dirty="0" smtClean="0">
                <a:solidFill>
                  <a:srgbClr val="C00000"/>
                </a:solidFill>
                <a:cs typeface="Times New Roman" pitchFamily="18" charset="0"/>
              </a:rPr>
              <a:t>Çiçek Durumu</a:t>
            </a:r>
          </a:p>
          <a:p>
            <a:pPr indent="457200" algn="just" eaLnBrk="0" hangingPunct="0">
              <a:buFont typeface="Wingdings" pitchFamily="2" charset="2"/>
              <a:buChar char="Ø"/>
            </a:pPr>
            <a:endParaRPr lang="tr-TR" sz="2000" dirty="0" smtClean="0">
              <a:cs typeface="Times New Roman" pitchFamily="18" charset="0"/>
            </a:endParaRPr>
          </a:p>
          <a:p>
            <a:pPr indent="457200" algn="just" eaLnBrk="0" hangingPunct="0">
              <a:buFont typeface="Wingdings" pitchFamily="2" charset="2"/>
              <a:buChar char="Ø"/>
            </a:pPr>
            <a:r>
              <a:rPr lang="tr-TR" sz="2000" dirty="0" smtClean="0">
                <a:cs typeface="Times New Roman" pitchFamily="18" charset="0"/>
              </a:rPr>
              <a:t>Başakçıklar eksen üzerine sapsız olarak bağlanırlarsa  </a:t>
            </a:r>
            <a:r>
              <a:rPr lang="tr-TR" sz="2400" b="1" u="sng" dirty="0" smtClean="0">
                <a:cs typeface="Times New Roman" pitchFamily="18" charset="0"/>
              </a:rPr>
              <a:t>başak</a:t>
            </a:r>
            <a:r>
              <a:rPr lang="tr-TR" sz="2000" dirty="0" smtClean="0">
                <a:cs typeface="Times New Roman" pitchFamily="18" charset="0"/>
              </a:rPr>
              <a:t>, </a:t>
            </a:r>
          </a:p>
          <a:p>
            <a:pPr indent="457200" algn="just" eaLnBrk="0" hangingPunct="0">
              <a:buFont typeface="Wingdings" pitchFamily="2" charset="2"/>
              <a:buChar char="Ø"/>
            </a:pPr>
            <a:r>
              <a:rPr lang="tr-TR" sz="2000" dirty="0" smtClean="0">
                <a:cs typeface="Times New Roman" pitchFamily="18" charset="0"/>
              </a:rPr>
              <a:t>çok kısa sapçıklarla bağlanırlarsa  </a:t>
            </a:r>
            <a:r>
              <a:rPr lang="tr-TR" sz="2400" b="1" u="sng" dirty="0" smtClean="0">
                <a:cs typeface="Times New Roman" pitchFamily="18" charset="0"/>
              </a:rPr>
              <a:t>başağımsı salkım</a:t>
            </a:r>
            <a:r>
              <a:rPr lang="tr-TR" sz="2000" dirty="0" smtClean="0">
                <a:cs typeface="Times New Roman" pitchFamily="18" charset="0"/>
              </a:rPr>
              <a:t>, </a:t>
            </a:r>
          </a:p>
          <a:p>
            <a:pPr indent="457200" algn="just" eaLnBrk="0" hangingPunct="0">
              <a:buFont typeface="Wingdings" pitchFamily="2" charset="2"/>
              <a:buChar char="Ø"/>
            </a:pPr>
            <a:r>
              <a:rPr lang="tr-TR" sz="2000" dirty="0" smtClean="0">
                <a:cs typeface="Times New Roman" pitchFamily="18" charset="0"/>
              </a:rPr>
              <a:t>uzun sapçıklarla bağlanırlarsa  </a:t>
            </a:r>
            <a:r>
              <a:rPr lang="tr-TR" sz="2400" b="1" u="sng" dirty="0" smtClean="0">
                <a:cs typeface="Times New Roman" pitchFamily="18" charset="0"/>
              </a:rPr>
              <a:t>salkım</a:t>
            </a:r>
            <a:endParaRPr lang="tr-TR" sz="2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Resim" descr="Lolium%20multiflorum%20%20Lam_jp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53722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Lolium%20multiflorum%20Lam_jp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3832207" y="6000768"/>
            <a:ext cx="979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i="1" dirty="0" smtClean="0">
                <a:solidFill>
                  <a:srgbClr val="FFFF00"/>
                </a:solidFill>
                <a:cs typeface="Times New Roman" pitchFamily="18" charset="0"/>
              </a:rPr>
              <a:t>Lolium </a:t>
            </a:r>
          </a:p>
          <a:p>
            <a:pPr algn="ctr"/>
            <a:r>
              <a:rPr lang="tr-TR" i="1" dirty="0" smtClean="0">
                <a:solidFill>
                  <a:srgbClr val="FFFF00"/>
                </a:solidFill>
                <a:cs typeface="Times New Roman" pitchFamily="18" charset="0"/>
              </a:rPr>
              <a:t>(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Başak)</a:t>
            </a:r>
            <a:endParaRPr lang="tr-T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ttp://vanherbaryum.yyu.edu.tr/yembitkileri/images/Dactylis%20glomerata%20L_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207" y="0"/>
            <a:ext cx="4314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http://vanherbaryum.yyu.edu.tr/yembitkileri/images/Phleum%20pratense%20L_jpg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6528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1 Dikdörtgen"/>
          <p:cNvSpPr>
            <a:spLocks noChangeArrowheads="1"/>
          </p:cNvSpPr>
          <p:nvPr/>
        </p:nvSpPr>
        <p:spPr bwMode="auto">
          <a:xfrm>
            <a:off x="2714612" y="6000768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i="1" dirty="0" err="1">
                <a:solidFill>
                  <a:srgbClr val="FFFF00"/>
                </a:solidFill>
                <a:cs typeface="Times New Roman" pitchFamily="18" charset="0"/>
              </a:rPr>
              <a:t>Phleum</a:t>
            </a:r>
            <a:r>
              <a:rPr lang="tr-TR" sz="1600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1600" dirty="0">
                <a:solidFill>
                  <a:srgbClr val="FFFF00"/>
                </a:solidFill>
                <a:cs typeface="Times New Roman" pitchFamily="18" charset="0"/>
              </a:rPr>
              <a:t>ve </a:t>
            </a:r>
            <a:r>
              <a:rPr lang="tr-TR" sz="1600" i="1" dirty="0" err="1">
                <a:solidFill>
                  <a:srgbClr val="FFFF00"/>
                </a:solidFill>
                <a:cs typeface="Times New Roman" pitchFamily="18" charset="0"/>
              </a:rPr>
              <a:t>Dactylis</a:t>
            </a:r>
            <a:r>
              <a:rPr lang="tr-TR" sz="1600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1600" dirty="0" smtClean="0">
                <a:solidFill>
                  <a:srgbClr val="FFFF00"/>
                </a:solidFill>
                <a:cs typeface="Times New Roman" pitchFamily="18" charset="0"/>
              </a:rPr>
              <a:t> (Başağımsı Salkım) </a:t>
            </a:r>
            <a:endParaRPr lang="tr-TR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pgen.unimaas.nl/~jlindsey/commanster/Plants/Grasses/SpGrasses/Poa.ann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0 Dikdörtgen"/>
          <p:cNvSpPr>
            <a:spLocks noChangeArrowheads="1"/>
          </p:cNvSpPr>
          <p:nvPr/>
        </p:nvSpPr>
        <p:spPr bwMode="auto">
          <a:xfrm>
            <a:off x="6286532" y="6059510"/>
            <a:ext cx="2786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i="1" dirty="0">
                <a:solidFill>
                  <a:srgbClr val="FFFF00"/>
                </a:solidFill>
                <a:cs typeface="Times New Roman" pitchFamily="18" charset="0"/>
              </a:rPr>
              <a:t>Festuca, Poa, Agrostis </a:t>
            </a:r>
            <a:r>
              <a:rPr lang="tr-TR" sz="1600" i="1" dirty="0" smtClean="0">
                <a:solidFill>
                  <a:srgbClr val="FFFF00"/>
                </a:solidFill>
                <a:cs typeface="Times New Roman" pitchFamily="18" charset="0"/>
              </a:rPr>
              <a:t>(</a:t>
            </a:r>
            <a:r>
              <a:rPr lang="tr-TR" sz="1600" dirty="0" smtClean="0">
                <a:solidFill>
                  <a:srgbClr val="FFFF00"/>
                </a:solidFill>
                <a:cs typeface="Times New Roman" pitchFamily="18" charset="0"/>
              </a:rPr>
              <a:t>Salkım)</a:t>
            </a:r>
            <a:endParaRPr lang="tr-TR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newfs.s3.amazonaws.com/taxon-images-1000s1000/Poaceae/cynodon-dactylon-ha-sdewey-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4046701"/>
            <a:ext cx="4214842" cy="2811300"/>
          </a:xfrm>
          <a:prstGeom prst="rect">
            <a:avLst/>
          </a:prstGeom>
          <a:noFill/>
        </p:spPr>
      </p:pic>
      <p:pic>
        <p:nvPicPr>
          <p:cNvPr id="14338" name="Picture 2" descr="http://luirig.altervista.org/cpm/albums/bot-units45/cynodon-dactylon19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58552" cy="4214818"/>
          </a:xfrm>
          <a:prstGeom prst="rect">
            <a:avLst/>
          </a:prstGeom>
          <a:noFill/>
        </p:spPr>
      </p:pic>
      <p:pic>
        <p:nvPicPr>
          <p:cNvPr id="14340" name="Picture 4" descr="http://luirig.altervista.org/cpm/albums/bot-units66/cynodon-dactylon19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69" y="-24"/>
            <a:ext cx="4683131" cy="4214818"/>
          </a:xfrm>
          <a:prstGeom prst="rect">
            <a:avLst/>
          </a:prstGeom>
          <a:noFill/>
        </p:spPr>
      </p:pic>
      <p:sp>
        <p:nvSpPr>
          <p:cNvPr id="4" name="12 Dikdörtgen"/>
          <p:cNvSpPr>
            <a:spLocks noChangeArrowheads="1"/>
          </p:cNvSpPr>
          <p:nvPr/>
        </p:nvSpPr>
        <p:spPr bwMode="auto">
          <a:xfrm>
            <a:off x="2857488" y="3286124"/>
            <a:ext cx="3286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 algn="ctr" eaLnBrk="0" hangingPunct="0"/>
            <a:r>
              <a:rPr lang="tr-TR" sz="1600" b="1" i="1" dirty="0">
                <a:cs typeface="Times New Roman" pitchFamily="18" charset="0"/>
              </a:rPr>
              <a:t>Cynodon </a:t>
            </a:r>
            <a:r>
              <a:rPr lang="tr-TR" sz="1600" b="1" dirty="0">
                <a:cs typeface="Times New Roman" pitchFamily="18" charset="0"/>
              </a:rPr>
              <a:t>türlerinde çiçekler      kazayağı şeklinde bir noktada birleşmişlerdir. </a:t>
            </a:r>
            <a:endParaRPr lang="tr-TR" sz="16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2 Resim" descr="Lolium%20multiflorum%20%20Lam_jpg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5" y="166331"/>
            <a:ext cx="1590694" cy="247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ttp://popgen.unimaas.nl/~jlindsey/commanster/Plants/Grasses/SpGrasses/Poa.annu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3" y="571500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9 Dikdörtgen"/>
          <p:cNvSpPr>
            <a:spLocks noChangeArrowheads="1"/>
          </p:cNvSpPr>
          <p:nvPr/>
        </p:nvSpPr>
        <p:spPr bwMode="auto">
          <a:xfrm>
            <a:off x="1571625" y="2643188"/>
            <a:ext cx="26019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i="1" dirty="0">
                <a:solidFill>
                  <a:srgbClr val="FFFF00"/>
                </a:solidFill>
                <a:cs typeface="Times New Roman" pitchFamily="18" charset="0"/>
              </a:rPr>
              <a:t>Lolium </a:t>
            </a:r>
            <a:r>
              <a:rPr lang="tr-TR" sz="1600" dirty="0">
                <a:solidFill>
                  <a:srgbClr val="FFFF00"/>
                </a:solidFill>
                <a:cs typeface="Times New Roman" pitchFamily="18" charset="0"/>
              </a:rPr>
              <a:t>türlerinde başak</a:t>
            </a:r>
            <a:endParaRPr lang="tr-TR" sz="1600" dirty="0">
              <a:solidFill>
                <a:srgbClr val="FFFF00"/>
              </a:solidFill>
            </a:endParaRPr>
          </a:p>
        </p:txBody>
      </p:sp>
      <p:sp>
        <p:nvSpPr>
          <p:cNvPr id="19462" name="10 Dikdörtgen"/>
          <p:cNvSpPr>
            <a:spLocks noChangeArrowheads="1"/>
          </p:cNvSpPr>
          <p:nvPr/>
        </p:nvSpPr>
        <p:spPr bwMode="auto">
          <a:xfrm>
            <a:off x="4500563" y="2130425"/>
            <a:ext cx="2786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i="1" dirty="0">
                <a:solidFill>
                  <a:srgbClr val="FFFF00"/>
                </a:solidFill>
                <a:cs typeface="Times New Roman" pitchFamily="18" charset="0"/>
              </a:rPr>
              <a:t>Festuca, Poa, Agrostis </a:t>
            </a:r>
            <a:r>
              <a:rPr lang="tr-TR" sz="1600" dirty="0">
                <a:solidFill>
                  <a:srgbClr val="FFFF00"/>
                </a:solidFill>
                <a:cs typeface="Times New Roman" pitchFamily="18" charset="0"/>
              </a:rPr>
              <a:t>türlerinde salkım</a:t>
            </a:r>
            <a:endParaRPr lang="tr-TR" sz="1600" dirty="0">
              <a:solidFill>
                <a:srgbClr val="FFFF00"/>
              </a:solidFill>
            </a:endParaRPr>
          </a:p>
        </p:txBody>
      </p:sp>
      <p:sp>
        <p:nvSpPr>
          <p:cNvPr id="19463" name="11 Dikdörtgen"/>
          <p:cNvSpPr>
            <a:spLocks noChangeArrowheads="1"/>
          </p:cNvSpPr>
          <p:nvPr/>
        </p:nvSpPr>
        <p:spPr bwMode="auto">
          <a:xfrm>
            <a:off x="1500188" y="5572125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i="1">
                <a:solidFill>
                  <a:srgbClr val="FFFF00"/>
                </a:solidFill>
                <a:cs typeface="Times New Roman" pitchFamily="18" charset="0"/>
              </a:rPr>
              <a:t>Phleum </a:t>
            </a:r>
            <a:r>
              <a:rPr lang="tr-TR" sz="1600">
                <a:solidFill>
                  <a:srgbClr val="FFFF00"/>
                </a:solidFill>
                <a:cs typeface="Times New Roman" pitchFamily="18" charset="0"/>
              </a:rPr>
              <a:t>ve </a:t>
            </a:r>
            <a:r>
              <a:rPr lang="tr-TR" sz="1600" i="1">
                <a:solidFill>
                  <a:srgbClr val="FFFF00"/>
                </a:solidFill>
                <a:cs typeface="Times New Roman" pitchFamily="18" charset="0"/>
              </a:rPr>
              <a:t>Dactylis </a:t>
            </a:r>
            <a:r>
              <a:rPr lang="tr-TR" sz="1600">
                <a:solidFill>
                  <a:srgbClr val="FFFF00"/>
                </a:solidFill>
                <a:cs typeface="Times New Roman" pitchFamily="18" charset="0"/>
              </a:rPr>
              <a:t>türlerinde ise başağımsı salkım </a:t>
            </a:r>
            <a:endParaRPr lang="tr-TR" sz="1600">
              <a:solidFill>
                <a:srgbClr val="FFFF00"/>
              </a:solidFill>
            </a:endParaRPr>
          </a:p>
        </p:txBody>
      </p:sp>
      <p:sp>
        <p:nvSpPr>
          <p:cNvPr id="19464" name="12 Dikdörtgen"/>
          <p:cNvSpPr>
            <a:spLocks noChangeArrowheads="1"/>
          </p:cNvSpPr>
          <p:nvPr/>
        </p:nvSpPr>
        <p:spPr bwMode="auto">
          <a:xfrm>
            <a:off x="4572000" y="5572125"/>
            <a:ext cx="3286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 algn="ctr" eaLnBrk="0" hangingPunct="0"/>
            <a:r>
              <a:rPr lang="tr-TR" sz="1600" i="1" dirty="0">
                <a:solidFill>
                  <a:srgbClr val="FFFF00"/>
                </a:solidFill>
                <a:cs typeface="Times New Roman" pitchFamily="18" charset="0"/>
              </a:rPr>
              <a:t>Cynodon </a:t>
            </a:r>
            <a:r>
              <a:rPr lang="tr-TR" sz="1600" dirty="0">
                <a:solidFill>
                  <a:srgbClr val="FFFF00"/>
                </a:solidFill>
                <a:cs typeface="Times New Roman" pitchFamily="18" charset="0"/>
              </a:rPr>
              <a:t>türlerinde çiçekler      kazayağı şeklinde bir noktada birleşmişlerdir. </a:t>
            </a:r>
            <a:endParaRPr lang="tr-TR" sz="1600" dirty="0">
              <a:solidFill>
                <a:srgbClr val="FFFF00"/>
              </a:solidFill>
            </a:endParaRPr>
          </a:p>
        </p:txBody>
      </p:sp>
      <p:pic>
        <p:nvPicPr>
          <p:cNvPr id="19465" name="Picture 11" descr="http://vanherbaryum.yyu.edu.tr/yembitkileri/images/Phleum%20pratense%20L_jpg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4138" y="3214688"/>
            <a:ext cx="12176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3" descr="http://vanherbaryum.yyu.edu.tr/yembitkileri/images/Dactylis%20glomerata%20L_jp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43188" y="3214688"/>
            <a:ext cx="1438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luirig.altervista.org/cpm/albums/bot-units45/cynodon-dactylon197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43504" y="3214685"/>
            <a:ext cx="2428892" cy="22961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Cynodon_dactylon_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2" y="3161"/>
            <a:ext cx="9144032" cy="6854863"/>
          </a:xfrm>
          <a:prstGeom prst="rect">
            <a:avLst/>
          </a:prstGeom>
        </p:spPr>
      </p:pic>
      <p:sp>
        <p:nvSpPr>
          <p:cNvPr id="2" name="1 Dikdörtgen"/>
          <p:cNvSpPr/>
          <p:nvPr/>
        </p:nvSpPr>
        <p:spPr>
          <a:xfrm>
            <a:off x="428596" y="285728"/>
            <a:ext cx="8072494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 eaLnBrk="0" hangingPunct="0"/>
            <a:r>
              <a:rPr lang="tr-TR" sz="2000" dirty="0" smtClean="0">
                <a:solidFill>
                  <a:srgbClr val="002060"/>
                </a:solidFill>
                <a:cs typeface="Times New Roman" pitchFamily="18" charset="0"/>
              </a:rPr>
              <a:t>Kurak şartlara uyum sağlamış çim türleri, toprak üstü organlarına göre daha kuvvetli bir kök sistemi meydana getirir. </a:t>
            </a:r>
          </a:p>
          <a:p>
            <a:pPr indent="457200" algn="just" eaLnBrk="0" hangingPunct="0"/>
            <a:endParaRPr lang="tr-TR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tr-TR" sz="2000" dirty="0" smtClean="0">
                <a:solidFill>
                  <a:srgbClr val="002060"/>
                </a:solidFill>
                <a:cs typeface="Times New Roman" pitchFamily="18" charset="0"/>
              </a:rPr>
              <a:t>Buna karşılık, kurağa dayanamayan ancak sulu şartlarda yetiştirilme olanağı bulunan bitkilerin kökleri daha </a:t>
            </a:r>
            <a:r>
              <a:rPr lang="tr-TR" sz="2000" dirty="0" err="1" smtClean="0">
                <a:solidFill>
                  <a:srgbClr val="002060"/>
                </a:solidFill>
                <a:cs typeface="Times New Roman" pitchFamily="18" charset="0"/>
              </a:rPr>
              <a:t>yüzlek</a:t>
            </a:r>
            <a:r>
              <a:rPr lang="tr-TR" sz="2000" dirty="0" smtClean="0">
                <a:solidFill>
                  <a:srgbClr val="002060"/>
                </a:solidFill>
                <a:cs typeface="Times New Roman" pitchFamily="18" charset="0"/>
              </a:rPr>
              <a:t> gelişir. </a:t>
            </a:r>
            <a:endParaRPr lang="tr-TR" sz="20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www.aucklandcity.govt.nz/council/documents/hgidecision/images/hgiFigA15.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8715375" cy="4073474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1785918" y="5929330"/>
            <a:ext cx="73334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 smtClean="0"/>
              <a:t>Kurak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6215074" y="5857892"/>
            <a:ext cx="59663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 smtClean="0"/>
              <a:t>Sulu</a:t>
            </a:r>
            <a:endParaRPr lang="tr-TR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42844" y="214290"/>
            <a:ext cx="5572164" cy="26161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7200" algn="just">
              <a:defRPr/>
            </a:pPr>
            <a:r>
              <a:rPr lang="tr-TR" sz="2400" b="1" dirty="0">
                <a:solidFill>
                  <a:srgbClr val="C00000"/>
                </a:solidFill>
                <a:cs typeface="Times New Roman" pitchFamily="18" charset="0"/>
              </a:rPr>
              <a:t>Tohum </a:t>
            </a:r>
          </a:p>
          <a:p>
            <a:pPr indent="457200" algn="just">
              <a:defRPr/>
            </a:pPr>
            <a:endParaRPr lang="tr-TR" sz="2000" dirty="0">
              <a:solidFill>
                <a:schemeClr val="tx1"/>
              </a:solidFill>
            </a:endParaRPr>
          </a:p>
          <a:p>
            <a:pPr indent="457200" algn="just" eaLnBrk="0" hangingPunct="0">
              <a:defRPr/>
            </a:pPr>
            <a:r>
              <a:rPr lang="tr-TR" sz="2000" dirty="0">
                <a:solidFill>
                  <a:schemeClr val="tx1"/>
                </a:solidFill>
                <a:cs typeface="Times New Roman" pitchFamily="18" charset="0"/>
              </a:rPr>
              <a:t>Buğdaygillerde tohum, iç kavuz ve kapçık tarafından tamamen sarılmış durumdadır. Bazı çim bitkisi tohumlarının üzerinde tüy, kılçık gibi organlar bulunabilir. </a:t>
            </a:r>
            <a:endParaRPr lang="tr-TR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indent="457200" algn="just" eaLnBrk="0" hangingPunct="0">
              <a:defRPr/>
            </a:pP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Ancak </a:t>
            </a:r>
            <a:r>
              <a:rPr lang="tr-TR" sz="2000" dirty="0">
                <a:solidFill>
                  <a:schemeClr val="tx1"/>
                </a:solidFill>
                <a:cs typeface="Times New Roman" pitchFamily="18" charset="0"/>
              </a:rPr>
              <a:t>kültürü yapılan çim bitkilerinin çoğunda bu organlar küçülmüş veya ortadan kalkmıştır. 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20483" name="Picture 4" descr="http://www.windgrove.com/ee/images/uploads/sally_home_a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290"/>
            <a:ext cx="27860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http://lancaster.unl.edu/hort/images/other/GrassSeedsinHand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643314"/>
            <a:ext cx="3071834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4 Resim" descr="Dactylis_glomerata_nsh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2928933"/>
            <a:ext cx="3113821" cy="207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www.parkgarden.net/upload/editor/data/%C3%87%C4%B0M_TOHUMU_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167192"/>
            <a:ext cx="2857520" cy="24765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www.agintheclassroom.org/060605/images/grass%20s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290"/>
            <a:ext cx="39116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2 Dikdörtgen"/>
          <p:cNvSpPr>
            <a:spLocks noChangeArrowheads="1"/>
          </p:cNvSpPr>
          <p:nvPr/>
        </p:nvSpPr>
        <p:spPr bwMode="auto">
          <a:xfrm>
            <a:off x="214282" y="4857760"/>
            <a:ext cx="8715436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 eaLnBrk="0" hangingPunct="0"/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Çim bitkilerinde tohum, büyüklük yönünden çok farklıdır. </a:t>
            </a:r>
          </a:p>
          <a:p>
            <a:pPr indent="457200" algn="just" eaLnBrk="0" hangingPunct="0"/>
            <a:endParaRPr lang="tr-TR" sz="2000" dirty="0">
              <a:solidFill>
                <a:srgbClr val="FFFF00"/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Çayır </a:t>
            </a:r>
            <a:r>
              <a:rPr lang="tr-TR" sz="2000" dirty="0" err="1">
                <a:solidFill>
                  <a:srgbClr val="FFFF00"/>
                </a:solidFill>
                <a:cs typeface="Times New Roman" pitchFamily="18" charset="0"/>
              </a:rPr>
              <a:t>kelpkuyruğu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 (</a:t>
            </a:r>
            <a:r>
              <a:rPr lang="tr-TR" sz="2000" i="1" dirty="0" err="1">
                <a:solidFill>
                  <a:srgbClr val="FFFF00"/>
                </a:solidFill>
                <a:cs typeface="Times New Roman" pitchFamily="18" charset="0"/>
              </a:rPr>
              <a:t>Phleum</a:t>
            </a:r>
            <a:r>
              <a:rPr lang="tr-TR" sz="2000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2000" i="1" dirty="0" err="1">
                <a:solidFill>
                  <a:srgbClr val="FFFF00"/>
                </a:solidFill>
                <a:cs typeface="Times New Roman" pitchFamily="18" charset="0"/>
              </a:rPr>
              <a:t>pratense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), ak </a:t>
            </a:r>
            <a:r>
              <a:rPr lang="tr-TR" sz="2000" dirty="0" err="1">
                <a:solidFill>
                  <a:srgbClr val="FFFF00"/>
                </a:solidFill>
                <a:cs typeface="Times New Roman" pitchFamily="18" charset="0"/>
              </a:rPr>
              <a:t>tavusotu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 (</a:t>
            </a:r>
            <a:r>
              <a:rPr lang="tr-TR" sz="2000" i="1" dirty="0">
                <a:solidFill>
                  <a:srgbClr val="FFFF00"/>
                </a:solidFill>
                <a:cs typeface="Times New Roman" pitchFamily="18" charset="0"/>
              </a:rPr>
              <a:t>Agrostis alba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) gibi bazı çim bitkilerinde tohumların büyüklükleri 1-2 </a:t>
            </a:r>
            <a:r>
              <a:rPr lang="tr-TR" sz="2000" dirty="0" err="1">
                <a:solidFill>
                  <a:srgbClr val="FFFF00"/>
                </a:solidFill>
                <a:cs typeface="Times New Roman" pitchFamily="18" charset="0"/>
              </a:rPr>
              <a:t>mm'yi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 geçmediği halde, </a:t>
            </a:r>
          </a:p>
          <a:p>
            <a:pPr indent="457200" algn="just" eaLnBrk="0" hangingPunct="0"/>
            <a:endParaRPr lang="tr-TR" sz="2000" dirty="0">
              <a:solidFill>
                <a:srgbClr val="FFFF00"/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Kamışsı yumak (</a:t>
            </a:r>
            <a:r>
              <a:rPr lang="tr-TR" sz="2000" i="1" dirty="0">
                <a:solidFill>
                  <a:srgbClr val="FFFF00"/>
                </a:solidFill>
                <a:cs typeface="Times New Roman" pitchFamily="18" charset="0"/>
              </a:rPr>
              <a:t>F. </a:t>
            </a:r>
            <a:r>
              <a:rPr lang="tr-TR" sz="2000" i="1" dirty="0" err="1">
                <a:solidFill>
                  <a:srgbClr val="FFFF00"/>
                </a:solidFill>
                <a:cs typeface="Times New Roman" pitchFamily="18" charset="0"/>
              </a:rPr>
              <a:t>arundinacea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) 10-15 mm‘</a:t>
            </a:r>
            <a:r>
              <a:rPr lang="tr-TR" sz="2000" dirty="0" err="1">
                <a:solidFill>
                  <a:srgbClr val="FFFF00"/>
                </a:solidFill>
                <a:cs typeface="Times New Roman" pitchFamily="18" charset="0"/>
              </a:rPr>
              <a:t>dir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. </a:t>
            </a:r>
          </a:p>
        </p:txBody>
      </p:sp>
      <p:pic>
        <p:nvPicPr>
          <p:cNvPr id="4" name="3 Resim" descr="phalaris arundinacea-reedcanaryseed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2500306"/>
            <a:ext cx="3571868" cy="2381246"/>
          </a:xfrm>
          <a:prstGeom prst="rect">
            <a:avLst/>
          </a:prstGeom>
        </p:spPr>
      </p:pic>
      <p:pic>
        <p:nvPicPr>
          <p:cNvPr id="5" name="4 Resim" descr="tallfescue%20seed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142852"/>
            <a:ext cx="3571900" cy="238126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Dikdörtgen"/>
          <p:cNvSpPr>
            <a:spLocks noChangeArrowheads="1"/>
          </p:cNvSpPr>
          <p:nvPr/>
        </p:nvSpPr>
        <p:spPr bwMode="auto">
          <a:xfrm>
            <a:off x="642910" y="1071546"/>
            <a:ext cx="8001056" cy="16312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 eaLnBrk="0" hangingPunct="0"/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Tohumların 1000 tane ağırlıkları arasında da büyük farklılıklar görülür. </a:t>
            </a:r>
          </a:p>
          <a:p>
            <a:pPr indent="457200" algn="just" eaLnBrk="0" hangingPunct="0"/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pPr indent="457200" algn="just" eaLnBrk="0" hangingPunct="0"/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Sülüklü </a:t>
            </a:r>
            <a:r>
              <a:rPr lang="tr-TR" sz="2000" dirty="0" err="1">
                <a:solidFill>
                  <a:srgbClr val="FFFF00"/>
                </a:solidFill>
                <a:cs typeface="Times New Roman" pitchFamily="18" charset="0"/>
              </a:rPr>
              <a:t>tavusotunda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 (</a:t>
            </a:r>
            <a:r>
              <a:rPr lang="tr-TR" sz="2000" i="1" dirty="0">
                <a:solidFill>
                  <a:srgbClr val="FFFF00"/>
                </a:solidFill>
                <a:cs typeface="Times New Roman" pitchFamily="18" charset="0"/>
              </a:rPr>
              <a:t>Agrostis </a:t>
            </a:r>
            <a:r>
              <a:rPr lang="tr-TR" sz="2000" i="1" dirty="0" err="1">
                <a:solidFill>
                  <a:srgbClr val="FFFF00"/>
                </a:solidFill>
                <a:cs typeface="Times New Roman" pitchFamily="18" charset="0"/>
              </a:rPr>
              <a:t>stolonifera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) 0.06 gr, </a:t>
            </a:r>
          </a:p>
          <a:p>
            <a:pPr indent="457200" algn="just" eaLnBrk="0" hangingPunct="0"/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Çayır </a:t>
            </a:r>
            <a:r>
              <a:rPr lang="tr-TR" sz="2000" dirty="0" err="1">
                <a:solidFill>
                  <a:srgbClr val="FFFF00"/>
                </a:solidFill>
                <a:cs typeface="Times New Roman" pitchFamily="18" charset="0"/>
              </a:rPr>
              <a:t>salkımotunda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 (</a:t>
            </a:r>
            <a:r>
              <a:rPr lang="tr-TR" sz="2000" i="1" dirty="0">
                <a:solidFill>
                  <a:srgbClr val="FFFF00"/>
                </a:solidFill>
                <a:cs typeface="Times New Roman" pitchFamily="18" charset="0"/>
              </a:rPr>
              <a:t>Poa </a:t>
            </a:r>
            <a:r>
              <a:rPr lang="tr-TR" sz="2000" i="1" dirty="0" err="1">
                <a:solidFill>
                  <a:srgbClr val="FFFF00"/>
                </a:solidFill>
                <a:cs typeface="Times New Roman" pitchFamily="18" charset="0"/>
              </a:rPr>
              <a:t>pratensis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) 0.3 gr olmasına karşılık </a:t>
            </a:r>
          </a:p>
          <a:p>
            <a:pPr indent="457200" algn="just" eaLnBrk="0" hangingPunct="0"/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Kamışsı yumakta 2.5-3 </a:t>
            </a:r>
            <a:r>
              <a:rPr lang="tr-TR" sz="2000" dirty="0" err="1">
                <a:solidFill>
                  <a:srgbClr val="FFFF00"/>
                </a:solidFill>
                <a:cs typeface="Times New Roman" pitchFamily="18" charset="0"/>
              </a:rPr>
              <a:t>gr'a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 kadar yükselir. </a:t>
            </a:r>
            <a:endParaRPr lang="tr-TR" sz="2000" dirty="0">
              <a:solidFill>
                <a:srgbClr val="FFFF00"/>
              </a:solidFill>
            </a:endParaRPr>
          </a:p>
        </p:txBody>
      </p:sp>
      <p:pic>
        <p:nvPicPr>
          <p:cNvPr id="22531" name="2 Resim" descr="ryegras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3721100"/>
            <a:ext cx="24526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3 Resim" descr="fesc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649663"/>
            <a:ext cx="27146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571736" y="142852"/>
            <a:ext cx="4500563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7200" algn="ctr">
              <a:defRPr/>
            </a:pPr>
            <a:r>
              <a:rPr lang="tr-TR" sz="2400" b="1" dirty="0">
                <a:solidFill>
                  <a:schemeClr val="tx1"/>
                </a:solidFill>
                <a:cs typeface="Times New Roman" pitchFamily="18" charset="0"/>
              </a:rPr>
              <a:t>BAKLAGİL ÇİM BİTKİLERİNİN </a:t>
            </a:r>
          </a:p>
          <a:p>
            <a:pPr indent="457200" algn="ctr">
              <a:defRPr/>
            </a:pPr>
            <a:r>
              <a:rPr lang="tr-TR" sz="2400" b="1" dirty="0">
                <a:solidFill>
                  <a:schemeClr val="tx1"/>
                </a:solidFill>
                <a:cs typeface="Times New Roman" pitchFamily="18" charset="0"/>
              </a:rPr>
              <a:t>MORFOLOJİK ÖZELLİKLERİ </a:t>
            </a: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23555" name="Picture 4" descr="http://www.kivita.com.tr/tuketici_uretici/image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143247"/>
            <a:ext cx="5929354" cy="358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714348" y="1061380"/>
            <a:ext cx="785818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 eaLnBrk="0" hangingPunct="0">
              <a:defRPr/>
            </a:pPr>
            <a:r>
              <a:rPr lang="tr-TR" sz="20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Kök</a:t>
            </a:r>
          </a:p>
          <a:p>
            <a:pPr indent="457200" algn="just" eaLnBrk="0" hangingPunct="0">
              <a:defRPr/>
            </a:pPr>
            <a:endParaRPr lang="tr-TR" sz="2000" dirty="0">
              <a:solidFill>
                <a:srgbClr val="FFFF00"/>
              </a:solidFill>
            </a:endParaRPr>
          </a:p>
          <a:p>
            <a:pPr indent="457200" algn="just" eaLnBrk="0" hangingPunct="0">
              <a:defRPr/>
            </a:pPr>
            <a:r>
              <a:rPr lang="tr-TR" sz="2000" dirty="0" smtClean="0">
                <a:solidFill>
                  <a:srgbClr val="FFFF00"/>
                </a:solidFill>
                <a:cs typeface="Times New Roman" pitchFamily="18" charset="0"/>
              </a:rPr>
              <a:t>Kazık köklüdür. </a:t>
            </a:r>
          </a:p>
          <a:p>
            <a:pPr indent="457200" algn="just" eaLnBrk="0" hangingPunct="0">
              <a:defRPr/>
            </a:pPr>
            <a:r>
              <a:rPr lang="tr-TR" sz="2000" dirty="0" smtClean="0">
                <a:solidFill>
                  <a:srgbClr val="FFFF00"/>
                </a:solidFill>
                <a:cs typeface="Times New Roman" pitchFamily="18" charset="0"/>
              </a:rPr>
              <a:t>Özellikle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, kurağa dayanıklı olan bitkiler, çok derinlere inen kök sistemi meydana getiriler. Örneğin, yaşlı yonca (</a:t>
            </a:r>
            <a:r>
              <a:rPr lang="tr-TR" sz="2000" i="1" dirty="0" err="1">
                <a:solidFill>
                  <a:srgbClr val="FFFF00"/>
                </a:solidFill>
                <a:cs typeface="Times New Roman" pitchFamily="18" charset="0"/>
              </a:rPr>
              <a:t>Medicago</a:t>
            </a:r>
            <a:r>
              <a:rPr lang="tr-TR" sz="2000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2000" i="1" dirty="0" err="1">
                <a:solidFill>
                  <a:srgbClr val="FFFF00"/>
                </a:solidFill>
                <a:cs typeface="Times New Roman" pitchFamily="18" charset="0"/>
              </a:rPr>
              <a:t>sativa</a:t>
            </a:r>
            <a:r>
              <a:rPr lang="tr-TR" sz="2000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) kökleri 7-10 metreye kadar inebilir. </a:t>
            </a:r>
            <a:endParaRPr lang="tr-T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rifolium_repens%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57166"/>
            <a:ext cx="4500594" cy="6030997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285720" y="2071678"/>
            <a:ext cx="45720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Sulu koşullarda yetiştirilen üçgül (</a:t>
            </a:r>
            <a:r>
              <a:rPr lang="tr-TR" sz="2000" i="1" dirty="0" smtClean="0">
                <a:solidFill>
                  <a:schemeClr val="tx1"/>
                </a:solidFill>
                <a:cs typeface="Times New Roman" pitchFamily="18" charset="0"/>
              </a:rPr>
              <a:t>Trifolium</a:t>
            </a: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) türlerinde ise kökler toprağın üst katmanlarına yayılmıştır. </a:t>
            </a:r>
          </a:p>
          <a:p>
            <a:pPr algn="just"/>
            <a:endParaRPr lang="tr-TR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Ak üçgül (</a:t>
            </a:r>
            <a:r>
              <a:rPr lang="tr-TR" sz="2000" i="1" dirty="0" smtClean="0">
                <a:solidFill>
                  <a:schemeClr val="tx1"/>
                </a:solidFill>
                <a:cs typeface="Times New Roman" pitchFamily="18" charset="0"/>
              </a:rPr>
              <a:t>Trifolium</a:t>
            </a: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2000" i="1" dirty="0" err="1" smtClean="0">
                <a:solidFill>
                  <a:schemeClr val="tx1"/>
                </a:solidFill>
                <a:cs typeface="Times New Roman" pitchFamily="18" charset="0"/>
              </a:rPr>
              <a:t>repens</a:t>
            </a: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) köklerinin en yoğun olduğu yer, toprağın üst 15-20 cm </a:t>
            </a:r>
            <a:r>
              <a:rPr lang="tr-TR" sz="2000" dirty="0" err="1" smtClean="0">
                <a:solidFill>
                  <a:schemeClr val="tx1"/>
                </a:solidFill>
                <a:cs typeface="Times New Roman" pitchFamily="18" charset="0"/>
              </a:rPr>
              <a:t>lik</a:t>
            </a: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 tabakasıdır. 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2 Resim" descr="Medicago_sativa_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2338"/>
            <a:ext cx="4505325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4000500" y="1385888"/>
            <a:ext cx="49291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tr-TR" sz="2400" b="1" dirty="0">
                <a:solidFill>
                  <a:srgbClr val="92D050"/>
                </a:solidFill>
                <a:cs typeface="Times New Roman" pitchFamily="18" charset="0"/>
              </a:rPr>
              <a:t>Gövde</a:t>
            </a:r>
          </a:p>
          <a:p>
            <a:pPr indent="457200" algn="just">
              <a:defRPr/>
            </a:pPr>
            <a:endParaRPr lang="tr-TR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indent="457200" algn="just" eaLnBrk="0" hangingPunct="0">
              <a:defRPr/>
            </a:pPr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Otsudur</a:t>
            </a:r>
            <a:r>
              <a:rPr lang="tr-TR" sz="20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. </a:t>
            </a:r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Olgunlaşma </a:t>
            </a:r>
            <a:r>
              <a:rPr lang="tr-TR" sz="20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devresinde </a:t>
            </a:r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bazı bitkilerin gövdeleri </a:t>
            </a:r>
            <a:r>
              <a:rPr lang="tr-TR" sz="20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kalınlaşır ve selüloz birikimi nedeniyle sertleşir. Gövdenin içi dolu veya boş olabilir. </a:t>
            </a:r>
          </a:p>
          <a:p>
            <a:pPr indent="457200" algn="just" eaLnBrk="0" hangingPunct="0">
              <a:defRPr/>
            </a:pPr>
            <a:endParaRPr lang="tr-TR" sz="2000" dirty="0">
              <a:solidFill>
                <a:schemeClr val="accent2">
                  <a:lumMod val="40000"/>
                  <a:lumOff val="60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>
              <a:defRPr/>
            </a:pPr>
            <a:r>
              <a:rPr lang="tr-TR" sz="20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Baklagil çim bitkilerinde </a:t>
            </a:r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3 </a:t>
            </a:r>
            <a:r>
              <a:rPr lang="tr-TR" sz="20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gövde tipi görülür. Bazı türlerde kök tacından çıkan saplar 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dik</a:t>
            </a:r>
            <a:r>
              <a:rPr lang="tr-TR" sz="20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 olarak </a:t>
            </a:r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gelişir (Yonca). </a:t>
            </a:r>
            <a:r>
              <a:rPr lang="tr-TR" sz="20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Buna karşılık, bazı türlerde 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köksaplı</a:t>
            </a:r>
            <a:r>
              <a:rPr lang="tr-TR" sz="20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 (</a:t>
            </a:r>
            <a:r>
              <a:rPr lang="tr-TR" sz="2000" i="1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Rhizome</a:t>
            </a:r>
            <a:r>
              <a:rPr lang="tr-TR" sz="20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) ve </a:t>
            </a:r>
            <a:r>
              <a:rPr lang="tr-TR" sz="2000" dirty="0">
                <a:solidFill>
                  <a:srgbClr val="FFFF00"/>
                </a:solidFill>
                <a:cs typeface="Times New Roman" pitchFamily="18" charset="0"/>
              </a:rPr>
              <a:t>sülüklü</a:t>
            </a:r>
            <a:r>
              <a:rPr lang="tr-TR" sz="20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 (</a:t>
            </a:r>
            <a:r>
              <a:rPr lang="tr-TR" sz="2000" i="1" dirty="0" err="1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Stolon</a:t>
            </a:r>
            <a:r>
              <a:rPr lang="tr-TR" sz="20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) gövde tipleri görülebilir. </a:t>
            </a:r>
            <a:endParaRPr lang="tr-TR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Coronilla varia, Whole_plant, I_SB240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414" y="0"/>
            <a:ext cx="4576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1 Dikdörtgen"/>
          <p:cNvSpPr>
            <a:spLocks noChangeArrowheads="1"/>
          </p:cNvSpPr>
          <p:nvPr/>
        </p:nvSpPr>
        <p:spPr bwMode="auto">
          <a:xfrm>
            <a:off x="71440" y="1142984"/>
            <a:ext cx="4786312" cy="10156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Köksaplı……Alaca </a:t>
            </a:r>
            <a:r>
              <a:rPr lang="tr-TR" sz="2000" dirty="0" err="1" smtClean="0">
                <a:solidFill>
                  <a:schemeClr val="tx1"/>
                </a:solidFill>
                <a:cs typeface="Times New Roman" pitchFamily="18" charset="0"/>
              </a:rPr>
              <a:t>taçotu</a:t>
            </a: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tr-TR" sz="2000" i="1" dirty="0" err="1">
                <a:solidFill>
                  <a:schemeClr val="tx1"/>
                </a:solidFill>
                <a:cs typeface="Times New Roman" pitchFamily="18" charset="0"/>
              </a:rPr>
              <a:t>Coronilla</a:t>
            </a:r>
            <a:r>
              <a:rPr lang="tr-TR" sz="2000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2000" i="1" dirty="0" err="1">
                <a:solidFill>
                  <a:schemeClr val="tx1"/>
                </a:solidFill>
                <a:cs typeface="Times New Roman" pitchFamily="18" charset="0"/>
              </a:rPr>
              <a:t>varia</a:t>
            </a:r>
            <a:r>
              <a:rPr lang="tr-TR" sz="2000" dirty="0">
                <a:solidFill>
                  <a:schemeClr val="tx1"/>
                </a:solidFill>
                <a:cs typeface="Times New Roman" pitchFamily="18" charset="0"/>
              </a:rPr>
              <a:t>), </a:t>
            </a: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Sülüklü…….Ak üçgül </a:t>
            </a:r>
            <a:r>
              <a:rPr lang="tr-TR" sz="2000" dirty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tr-TR" sz="2000" i="1" dirty="0">
                <a:solidFill>
                  <a:schemeClr val="tx1"/>
                </a:solidFill>
                <a:cs typeface="Times New Roman" pitchFamily="18" charset="0"/>
              </a:rPr>
              <a:t>Trifolium </a:t>
            </a:r>
            <a:r>
              <a:rPr lang="tr-TR" sz="2000" i="1" dirty="0" err="1">
                <a:solidFill>
                  <a:schemeClr val="tx1"/>
                </a:solidFill>
                <a:cs typeface="Times New Roman" pitchFamily="18" charset="0"/>
              </a:rPr>
              <a:t>repens</a:t>
            </a: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285992"/>
            <a:ext cx="4135437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7358082" y="6286520"/>
            <a:ext cx="165942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i="1" dirty="0" err="1" smtClean="0">
                <a:cs typeface="Times New Roman" pitchFamily="18" charset="0"/>
              </a:rPr>
              <a:t>Coronilla</a:t>
            </a:r>
            <a:r>
              <a:rPr lang="tr-TR" i="1" dirty="0" smtClean="0">
                <a:cs typeface="Times New Roman" pitchFamily="18" charset="0"/>
              </a:rPr>
              <a:t> </a:t>
            </a:r>
            <a:r>
              <a:rPr lang="tr-TR" i="1" dirty="0" err="1" smtClean="0">
                <a:cs typeface="Times New Roman" pitchFamily="18" charset="0"/>
              </a:rPr>
              <a:t>varia</a:t>
            </a:r>
            <a:endParaRPr lang="tr-TR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FH000480_SickQQ_Co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5619757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3 Resim" descr="corva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0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Dikdörtgen"/>
          <p:cNvSpPr/>
          <p:nvPr/>
        </p:nvSpPr>
        <p:spPr>
          <a:xfrm>
            <a:off x="285720" y="1214422"/>
            <a:ext cx="842968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tr-TR" dirty="0" smtClean="0">
                <a:cs typeface="Times New Roman" pitchFamily="18" charset="0"/>
              </a:rPr>
              <a:t>Köksaplı ve sülüklü bitkiler çevre şartlarına karşı dayanıklıdır. </a:t>
            </a:r>
          </a:p>
          <a:p>
            <a:pPr algn="just"/>
            <a:r>
              <a:rPr lang="tr-TR" dirty="0" smtClean="0">
                <a:cs typeface="Times New Roman" pitchFamily="18" charset="0"/>
              </a:rPr>
              <a:t>Karayolları yarma ve dolgularında eğimli alanlarda diğer baklagillerden daha iyi dayanır. </a:t>
            </a:r>
          </a:p>
          <a:p>
            <a:pPr algn="just"/>
            <a:r>
              <a:rPr lang="tr-TR" dirty="0" smtClean="0">
                <a:cs typeface="Times New Roman" pitchFamily="18" charset="0"/>
              </a:rPr>
              <a:t>Erozyon kontrolü için köksaplı ve sülüklü bitkilerin önemi büyüktür. </a:t>
            </a:r>
          </a:p>
          <a:p>
            <a:pPr algn="just"/>
            <a:r>
              <a:rPr lang="tr-TR" dirty="0" smtClean="0">
                <a:cs typeface="Times New Roman" pitchFamily="18" charset="0"/>
              </a:rPr>
              <a:t>Eğimli alanlarda kuvvetli sürgün veren bitkiler toprağı iyi bir şekilde korurlar. </a:t>
            </a:r>
            <a:endParaRPr lang="tr-TR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571472" y="285728"/>
            <a:ext cx="8099454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7200" algn="just"/>
            <a:r>
              <a:rPr lang="tr-TR" sz="2400" b="1" dirty="0">
                <a:cs typeface="Times New Roman" pitchFamily="18" charset="0"/>
              </a:rPr>
              <a:t>Yaprak</a:t>
            </a:r>
            <a:endParaRPr lang="tr-TR" sz="2400" dirty="0"/>
          </a:p>
          <a:p>
            <a:pPr indent="457200" algn="just" eaLnBrk="0" hangingPunct="0"/>
            <a:r>
              <a:rPr lang="tr-TR" sz="2000" dirty="0">
                <a:solidFill>
                  <a:srgbClr val="020000"/>
                </a:solidFill>
                <a:cs typeface="Times New Roman" pitchFamily="18" charset="0"/>
              </a:rPr>
              <a:t>Baklagil çim türlerinde yapraklarının şekli ve büyüklüğü değişkendir. </a:t>
            </a:r>
            <a:r>
              <a:rPr lang="tr-TR" sz="2000" dirty="0" smtClean="0">
                <a:solidFill>
                  <a:srgbClr val="020000"/>
                </a:solidFill>
                <a:cs typeface="Times New Roman" pitchFamily="18" charset="0"/>
              </a:rPr>
              <a:t>Yonca </a:t>
            </a:r>
            <a:r>
              <a:rPr lang="tr-TR" sz="2000" dirty="0">
                <a:solidFill>
                  <a:srgbClr val="020000"/>
                </a:solidFill>
                <a:cs typeface="Times New Roman" pitchFamily="18" charset="0"/>
              </a:rPr>
              <a:t>ve </a:t>
            </a:r>
            <a:r>
              <a:rPr lang="tr-TR" sz="2000" dirty="0" smtClean="0">
                <a:solidFill>
                  <a:srgbClr val="020000"/>
                </a:solidFill>
                <a:cs typeface="Times New Roman" pitchFamily="18" charset="0"/>
              </a:rPr>
              <a:t>üçgülde </a:t>
            </a:r>
            <a:r>
              <a:rPr lang="tr-TR" sz="2000" dirty="0">
                <a:solidFill>
                  <a:srgbClr val="020000"/>
                </a:solidFill>
                <a:cs typeface="Times New Roman" pitchFamily="18" charset="0"/>
              </a:rPr>
              <a:t>bir yaprakta üç yaprakçık bulunur. Bazı baklagil türlerinde karşılıklı bileşik yapraklar görülür. </a:t>
            </a:r>
            <a:endParaRPr lang="tr-TR" sz="2000" dirty="0"/>
          </a:p>
        </p:txBody>
      </p:sp>
      <p:pic>
        <p:nvPicPr>
          <p:cNvPr id="26627" name="2 Resim" descr="Coronilla_varia,Leaf,I_SB240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8100" y="2107429"/>
            <a:ext cx="3025800" cy="453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http://www.dkimages.com/discover/previews/926/500128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88" y="2143125"/>
            <a:ext cx="42894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rifolium%20repens_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55203">
            <a:off x="5199048" y="473341"/>
            <a:ext cx="3184997" cy="405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714375" y="495300"/>
            <a:ext cx="50720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tr-TR" sz="2400" b="1" dirty="0">
                <a:solidFill>
                  <a:srgbClr val="92D050"/>
                </a:solidFill>
                <a:cs typeface="Times New Roman" pitchFamily="18" charset="0"/>
              </a:rPr>
              <a:t>Çiçek </a:t>
            </a:r>
          </a:p>
          <a:p>
            <a:pPr indent="457200" algn="just">
              <a:defRPr/>
            </a:pPr>
            <a:endParaRPr lang="tr-TR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indent="457200" algn="just" eaLnBrk="0" hangingPunct="0">
              <a:defRPr/>
            </a:pPr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Üçgüllerde kömeç </a:t>
            </a:r>
          </a:p>
          <a:p>
            <a:pPr indent="457200" algn="just" eaLnBrk="0" hangingPunct="0">
              <a:defRPr/>
            </a:pPr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Yoncada salkım </a:t>
            </a:r>
            <a:r>
              <a:rPr lang="tr-TR" sz="20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şeklinde birleşir. </a:t>
            </a:r>
            <a:endParaRPr lang="tr-TR" sz="2000" dirty="0" smtClean="0">
              <a:solidFill>
                <a:schemeClr val="accent2">
                  <a:lumMod val="40000"/>
                  <a:lumOff val="60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>
              <a:defRPr/>
            </a:pPr>
            <a:endParaRPr lang="tr-TR" sz="2000" dirty="0" smtClean="0">
              <a:solidFill>
                <a:schemeClr val="accent2">
                  <a:lumMod val="40000"/>
                  <a:lumOff val="60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>
              <a:defRPr/>
            </a:pPr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Çiçek </a:t>
            </a:r>
            <a:r>
              <a:rPr lang="tr-TR" sz="20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renkleri de değişkendir. </a:t>
            </a:r>
            <a:endParaRPr lang="tr-TR" sz="2000" dirty="0" smtClean="0">
              <a:solidFill>
                <a:schemeClr val="accent2">
                  <a:lumMod val="40000"/>
                  <a:lumOff val="60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>
              <a:defRPr/>
            </a:pPr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Ak üçgülde beyaz, </a:t>
            </a:r>
            <a:r>
              <a:rPr lang="tr-TR" sz="20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yoncada </a:t>
            </a:r>
            <a:r>
              <a:rPr lang="tr-T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mor</a:t>
            </a:r>
            <a:endParaRPr lang="tr-TR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7651" name="4 Resim" descr="511px-Rotklee_Trifolium_pratens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126768">
            <a:off x="657793" y="3116312"/>
            <a:ext cx="2595562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5 Resim" descr="Dsc000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54189">
            <a:off x="3291909" y="3469165"/>
            <a:ext cx="3784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festuc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86768"/>
            <a:ext cx="4286248" cy="3056480"/>
          </a:xfrm>
          <a:prstGeom prst="rect">
            <a:avLst/>
          </a:prstGeom>
        </p:spPr>
      </p:pic>
      <p:pic>
        <p:nvPicPr>
          <p:cNvPr id="3" name="2 Resim" descr="apr01_works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85728"/>
            <a:ext cx="3558415" cy="2828940"/>
          </a:xfrm>
          <a:prstGeom prst="rect">
            <a:avLst/>
          </a:prstGeom>
        </p:spPr>
      </p:pic>
      <p:sp>
        <p:nvSpPr>
          <p:cNvPr id="5122" name="1 Dikdörtgen"/>
          <p:cNvSpPr>
            <a:spLocks noChangeArrowheads="1"/>
          </p:cNvSpPr>
          <p:nvPr/>
        </p:nvSpPr>
        <p:spPr bwMode="auto">
          <a:xfrm>
            <a:off x="500034" y="3155972"/>
            <a:ext cx="8358246" cy="3477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000" dirty="0">
                <a:solidFill>
                  <a:schemeClr val="tx1"/>
                </a:solidFill>
                <a:cs typeface="Arial" charset="0"/>
              </a:rPr>
              <a:t>Çim türlerinde köklerin ömrü 6-24 ay arasında değişir. </a:t>
            </a:r>
          </a:p>
          <a:p>
            <a:pPr algn="just"/>
            <a:endParaRPr lang="tr-TR" sz="2000" dirty="0">
              <a:cs typeface="Arial" charset="0"/>
            </a:endParaRPr>
          </a:p>
          <a:p>
            <a:pPr algn="just"/>
            <a:r>
              <a:rPr lang="tr-TR" sz="2000" dirty="0">
                <a:solidFill>
                  <a:srgbClr val="FF0000"/>
                </a:solidFill>
                <a:cs typeface="Arial" charset="0"/>
              </a:rPr>
              <a:t>İngiliz çimi (</a:t>
            </a:r>
            <a:r>
              <a:rPr lang="tr-TR" sz="2000" i="1" dirty="0">
                <a:solidFill>
                  <a:srgbClr val="FF0000"/>
                </a:solidFill>
                <a:cs typeface="Arial" charset="0"/>
              </a:rPr>
              <a:t>Lolium </a:t>
            </a:r>
            <a:r>
              <a:rPr lang="tr-TR" sz="2000" i="1" dirty="0" err="1">
                <a:solidFill>
                  <a:srgbClr val="FF0000"/>
                </a:solidFill>
                <a:cs typeface="Arial" charset="0"/>
              </a:rPr>
              <a:t>perenne</a:t>
            </a:r>
            <a:r>
              <a:rPr lang="tr-TR" sz="2000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tr-TR" sz="2000" dirty="0">
                <a:solidFill>
                  <a:srgbClr val="FF0000"/>
                </a:solidFill>
                <a:cs typeface="Arial" charset="0"/>
              </a:rPr>
              <a:t>), </a:t>
            </a:r>
          </a:p>
          <a:p>
            <a:pPr algn="just"/>
            <a:r>
              <a:rPr lang="tr-TR" sz="2000" dirty="0">
                <a:solidFill>
                  <a:srgbClr val="FF0000"/>
                </a:solidFill>
                <a:cs typeface="Arial" charset="0"/>
              </a:rPr>
              <a:t>Narin </a:t>
            </a:r>
            <a:r>
              <a:rPr lang="tr-TR" sz="2000" dirty="0" err="1">
                <a:solidFill>
                  <a:srgbClr val="FF0000"/>
                </a:solidFill>
                <a:cs typeface="Arial" charset="0"/>
              </a:rPr>
              <a:t>tavusotu</a:t>
            </a:r>
            <a:r>
              <a:rPr lang="tr-TR" sz="2000" dirty="0">
                <a:solidFill>
                  <a:srgbClr val="FF0000"/>
                </a:solidFill>
                <a:cs typeface="Arial" charset="0"/>
              </a:rPr>
              <a:t> (</a:t>
            </a:r>
            <a:r>
              <a:rPr lang="tr-TR" sz="2000" i="1" dirty="0">
                <a:solidFill>
                  <a:srgbClr val="FF0000"/>
                </a:solidFill>
                <a:cs typeface="Arial" charset="0"/>
              </a:rPr>
              <a:t>Agrostis </a:t>
            </a:r>
            <a:r>
              <a:rPr lang="tr-TR" sz="2000" i="1" dirty="0" err="1">
                <a:solidFill>
                  <a:srgbClr val="FF0000"/>
                </a:solidFill>
                <a:cs typeface="Arial" charset="0"/>
              </a:rPr>
              <a:t>tenuis</a:t>
            </a:r>
            <a:r>
              <a:rPr lang="tr-TR" sz="2000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tr-TR" sz="2000" dirty="0">
                <a:solidFill>
                  <a:srgbClr val="FF0000"/>
                </a:solidFill>
                <a:cs typeface="Arial" charset="0"/>
              </a:rPr>
              <a:t>), </a:t>
            </a:r>
          </a:p>
          <a:p>
            <a:pPr algn="just"/>
            <a:r>
              <a:rPr lang="tr-TR" sz="2000" dirty="0">
                <a:solidFill>
                  <a:srgbClr val="FF0000"/>
                </a:solidFill>
                <a:cs typeface="Arial" charset="0"/>
              </a:rPr>
              <a:t>Adi </a:t>
            </a:r>
            <a:r>
              <a:rPr lang="tr-TR" sz="2000" dirty="0" err="1">
                <a:solidFill>
                  <a:srgbClr val="FF0000"/>
                </a:solidFill>
                <a:cs typeface="Arial" charset="0"/>
              </a:rPr>
              <a:t>salkımotu</a:t>
            </a:r>
            <a:r>
              <a:rPr lang="tr-TR" sz="2000" dirty="0">
                <a:solidFill>
                  <a:srgbClr val="FF0000"/>
                </a:solidFill>
                <a:cs typeface="Arial" charset="0"/>
              </a:rPr>
              <a:t> (</a:t>
            </a:r>
            <a:r>
              <a:rPr lang="tr-TR" sz="2000" i="1" dirty="0">
                <a:solidFill>
                  <a:srgbClr val="FF0000"/>
                </a:solidFill>
                <a:cs typeface="Arial" charset="0"/>
              </a:rPr>
              <a:t>Poa </a:t>
            </a:r>
            <a:r>
              <a:rPr lang="tr-TR" sz="2000" i="1" dirty="0" err="1">
                <a:solidFill>
                  <a:srgbClr val="FF0000"/>
                </a:solidFill>
                <a:cs typeface="Arial" charset="0"/>
              </a:rPr>
              <a:t>trivialis</a:t>
            </a:r>
            <a:r>
              <a:rPr lang="tr-TR" sz="2000" dirty="0">
                <a:solidFill>
                  <a:srgbClr val="FF0000"/>
                </a:solidFill>
                <a:cs typeface="Arial" charset="0"/>
              </a:rPr>
              <a:t>) </a:t>
            </a:r>
            <a:r>
              <a:rPr lang="tr-TR" sz="2000" dirty="0" smtClean="0">
                <a:solidFill>
                  <a:srgbClr val="FF0000"/>
                </a:solidFill>
                <a:cs typeface="Arial" charset="0"/>
              </a:rPr>
              <a:t>………………….her </a:t>
            </a:r>
            <a:r>
              <a:rPr lang="tr-TR" sz="2000" dirty="0">
                <a:solidFill>
                  <a:srgbClr val="FF0000"/>
                </a:solidFill>
                <a:cs typeface="Arial" charset="0"/>
              </a:rPr>
              <a:t>yıl yenilenir. </a:t>
            </a:r>
          </a:p>
          <a:p>
            <a:pPr algn="just"/>
            <a:endParaRPr lang="tr-TR" sz="2000" dirty="0">
              <a:cs typeface="Arial" charset="0"/>
            </a:endParaRPr>
          </a:p>
          <a:p>
            <a:pPr algn="just"/>
            <a:r>
              <a:rPr lang="tr-TR" sz="2000" dirty="0">
                <a:solidFill>
                  <a:srgbClr val="00B050"/>
                </a:solidFill>
                <a:cs typeface="Arial" charset="0"/>
              </a:rPr>
              <a:t>Çayır </a:t>
            </a:r>
            <a:r>
              <a:rPr lang="tr-TR" sz="2000" dirty="0" err="1">
                <a:solidFill>
                  <a:srgbClr val="00B050"/>
                </a:solidFill>
                <a:cs typeface="Arial" charset="0"/>
              </a:rPr>
              <a:t>salkımotu</a:t>
            </a:r>
            <a:r>
              <a:rPr lang="tr-TR" sz="2000" dirty="0">
                <a:solidFill>
                  <a:srgbClr val="00B050"/>
                </a:solidFill>
                <a:cs typeface="Arial" charset="0"/>
              </a:rPr>
              <a:t> (</a:t>
            </a:r>
            <a:r>
              <a:rPr lang="tr-TR" sz="2000" i="1" dirty="0">
                <a:solidFill>
                  <a:srgbClr val="00B050"/>
                </a:solidFill>
                <a:cs typeface="Arial" charset="0"/>
              </a:rPr>
              <a:t>Poa </a:t>
            </a:r>
            <a:r>
              <a:rPr lang="tr-TR" sz="2000" i="1" dirty="0" err="1">
                <a:solidFill>
                  <a:srgbClr val="00B050"/>
                </a:solidFill>
                <a:cs typeface="Arial" charset="0"/>
              </a:rPr>
              <a:t>pratensis</a:t>
            </a:r>
            <a:r>
              <a:rPr lang="tr-TR" sz="2000" i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tr-TR" sz="2000" dirty="0">
                <a:solidFill>
                  <a:srgbClr val="00B050"/>
                </a:solidFill>
                <a:cs typeface="Arial" charset="0"/>
              </a:rPr>
              <a:t>), </a:t>
            </a:r>
          </a:p>
          <a:p>
            <a:pPr algn="just"/>
            <a:r>
              <a:rPr lang="tr-TR" sz="2000" dirty="0">
                <a:solidFill>
                  <a:srgbClr val="00B050"/>
                </a:solidFill>
                <a:cs typeface="Arial" charset="0"/>
              </a:rPr>
              <a:t>Domuz ayrığı (</a:t>
            </a:r>
            <a:r>
              <a:rPr lang="tr-TR" sz="2000" i="1" dirty="0" err="1">
                <a:solidFill>
                  <a:srgbClr val="00B050"/>
                </a:solidFill>
                <a:cs typeface="Arial" charset="0"/>
              </a:rPr>
              <a:t>Dactylis</a:t>
            </a:r>
            <a:r>
              <a:rPr lang="tr-TR" sz="2000" i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tr-TR" sz="2000" i="1" dirty="0" err="1">
                <a:solidFill>
                  <a:srgbClr val="00B050"/>
                </a:solidFill>
                <a:cs typeface="Arial" charset="0"/>
              </a:rPr>
              <a:t>gIomerata</a:t>
            </a:r>
            <a:r>
              <a:rPr lang="tr-TR" sz="2000" dirty="0">
                <a:solidFill>
                  <a:srgbClr val="00B050"/>
                </a:solidFill>
                <a:cs typeface="Arial" charset="0"/>
              </a:rPr>
              <a:t>) </a:t>
            </a:r>
            <a:r>
              <a:rPr lang="tr-TR" sz="2000" dirty="0" smtClean="0">
                <a:solidFill>
                  <a:srgbClr val="00B050"/>
                </a:solidFill>
                <a:cs typeface="Arial" charset="0"/>
              </a:rPr>
              <a:t>……..bir </a:t>
            </a:r>
            <a:r>
              <a:rPr lang="tr-TR" sz="2000" dirty="0">
                <a:solidFill>
                  <a:srgbClr val="00B050"/>
                </a:solidFill>
                <a:cs typeface="Arial" charset="0"/>
              </a:rPr>
              <a:t>yıldan daha uzun süre </a:t>
            </a:r>
            <a:r>
              <a:rPr lang="tr-TR" sz="2000" dirty="0" smtClean="0">
                <a:solidFill>
                  <a:srgbClr val="00B050"/>
                </a:solidFill>
                <a:cs typeface="Arial" charset="0"/>
              </a:rPr>
              <a:t>canlı kalır. </a:t>
            </a:r>
            <a:endParaRPr lang="tr-TR" sz="2000" dirty="0">
              <a:solidFill>
                <a:srgbClr val="00B050"/>
              </a:solidFill>
              <a:cs typeface="Arial" charset="0"/>
            </a:endParaRPr>
          </a:p>
          <a:p>
            <a:pPr algn="just"/>
            <a:endParaRPr lang="tr-TR" sz="2000" dirty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tr-TR" sz="2000" dirty="0">
                <a:solidFill>
                  <a:schemeClr val="tx1"/>
                </a:solidFill>
                <a:cs typeface="Arial" charset="0"/>
              </a:rPr>
              <a:t>Genel olarak çim bitkilerinde kök gelişimi sonbahar ve kış aylarında hızlanır, yaz aylarında durur.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Dikdörtgen"/>
          <p:cNvSpPr>
            <a:spLocks noChangeArrowheads="1"/>
          </p:cNvSpPr>
          <p:nvPr/>
        </p:nvSpPr>
        <p:spPr bwMode="auto">
          <a:xfrm>
            <a:off x="500034" y="357166"/>
            <a:ext cx="6215106" cy="3477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 eaLnBrk="0" hangingPunct="0"/>
            <a:r>
              <a:rPr lang="tr-TR" sz="2000" b="1" dirty="0">
                <a:solidFill>
                  <a:srgbClr val="C00000"/>
                </a:solidFill>
                <a:cs typeface="Times New Roman" pitchFamily="18" charset="0"/>
              </a:rPr>
              <a:t>Tohum </a:t>
            </a:r>
            <a:endParaRPr lang="tr-TR" sz="20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indent="457200" algn="just" eaLnBrk="0" hangingPunct="0"/>
            <a:endParaRPr lang="tr-TR" sz="2000" dirty="0">
              <a:solidFill>
                <a:srgbClr val="C00000"/>
              </a:solidFill>
            </a:endParaRPr>
          </a:p>
          <a:p>
            <a:pPr indent="457200" algn="just" eaLnBrk="0" hangingPunct="0"/>
            <a:r>
              <a:rPr lang="tr-TR" sz="2000" dirty="0">
                <a:solidFill>
                  <a:srgbClr val="020000"/>
                </a:solidFill>
                <a:cs typeface="Times New Roman" pitchFamily="18" charset="0"/>
              </a:rPr>
              <a:t>Çim alanlarda kullanılan baklagil çim bitkilerinin tohumları oldukça küçük, renkleri de çok değişkendir. </a:t>
            </a:r>
            <a:endParaRPr lang="tr-TR" sz="2000" dirty="0" smtClean="0">
              <a:solidFill>
                <a:srgbClr val="020000"/>
              </a:solidFill>
              <a:cs typeface="Times New Roman" pitchFamily="18" charset="0"/>
            </a:endParaRPr>
          </a:p>
          <a:p>
            <a:pPr indent="457200" algn="just" eaLnBrk="0" hangingPunct="0"/>
            <a:endParaRPr lang="tr-TR" sz="2000" dirty="0" smtClean="0">
              <a:solidFill>
                <a:srgbClr val="020000"/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tr-TR" sz="2000" dirty="0" smtClean="0">
                <a:solidFill>
                  <a:srgbClr val="020000"/>
                </a:solidFill>
                <a:cs typeface="Times New Roman" pitchFamily="18" charset="0"/>
              </a:rPr>
              <a:t>1000 </a:t>
            </a:r>
            <a:r>
              <a:rPr lang="tr-TR" sz="2000" dirty="0">
                <a:solidFill>
                  <a:srgbClr val="020000"/>
                </a:solidFill>
                <a:cs typeface="Times New Roman" pitchFamily="18" charset="0"/>
              </a:rPr>
              <a:t>tane ağırlığı 0.5 gr kadar olan ak </a:t>
            </a:r>
            <a:r>
              <a:rPr lang="tr-TR" sz="2000" dirty="0" smtClean="0">
                <a:solidFill>
                  <a:srgbClr val="020000"/>
                </a:solidFill>
                <a:cs typeface="Times New Roman" pitchFamily="18" charset="0"/>
              </a:rPr>
              <a:t>üçgül tohumları </a:t>
            </a:r>
            <a:r>
              <a:rPr lang="tr-TR" sz="2000" dirty="0">
                <a:solidFill>
                  <a:srgbClr val="020000"/>
                </a:solidFill>
                <a:cs typeface="Times New Roman" pitchFamily="18" charset="0"/>
              </a:rPr>
              <a:t>parlak sarı renklidir. Daha iri </a:t>
            </a:r>
            <a:r>
              <a:rPr lang="tr-TR" sz="2000" dirty="0" smtClean="0">
                <a:solidFill>
                  <a:srgbClr val="020000"/>
                </a:solidFill>
                <a:cs typeface="Times New Roman" pitchFamily="18" charset="0"/>
              </a:rPr>
              <a:t>olan yonca </a:t>
            </a:r>
            <a:r>
              <a:rPr lang="tr-TR" sz="2000" dirty="0">
                <a:solidFill>
                  <a:srgbClr val="020000"/>
                </a:solidFill>
                <a:cs typeface="Times New Roman" pitchFamily="18" charset="0"/>
              </a:rPr>
              <a:t>tohumları ise kahve kırmızı renklidir. </a:t>
            </a:r>
            <a:endParaRPr lang="tr-TR" sz="2000" dirty="0" smtClean="0">
              <a:solidFill>
                <a:srgbClr val="020000"/>
              </a:solidFill>
              <a:cs typeface="Times New Roman" pitchFamily="18" charset="0"/>
            </a:endParaRPr>
          </a:p>
          <a:p>
            <a:pPr indent="457200" algn="just" eaLnBrk="0" hangingPunct="0"/>
            <a:endParaRPr lang="tr-TR" sz="2000" dirty="0" smtClean="0">
              <a:solidFill>
                <a:srgbClr val="020000"/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tr-TR" sz="2000" dirty="0" smtClean="0">
                <a:solidFill>
                  <a:srgbClr val="020000"/>
                </a:solidFill>
                <a:cs typeface="Times New Roman" pitchFamily="18" charset="0"/>
              </a:rPr>
              <a:t>Genel </a:t>
            </a:r>
            <a:r>
              <a:rPr lang="tr-TR" sz="2000" dirty="0">
                <a:solidFill>
                  <a:srgbClr val="020000"/>
                </a:solidFill>
                <a:cs typeface="Times New Roman" pitchFamily="18" charset="0"/>
              </a:rPr>
              <a:t>bir kural olarak taze tohumlar parlak renklidir. Tohum eskidikçe </a:t>
            </a:r>
            <a:r>
              <a:rPr lang="tr-TR" sz="2000" dirty="0" smtClean="0">
                <a:solidFill>
                  <a:srgbClr val="020000"/>
                </a:solidFill>
                <a:cs typeface="Times New Roman" pitchFamily="18" charset="0"/>
              </a:rPr>
              <a:t>rengi </a:t>
            </a:r>
            <a:r>
              <a:rPr lang="tr-TR" sz="2000" dirty="0">
                <a:solidFill>
                  <a:srgbClr val="020000"/>
                </a:solidFill>
                <a:cs typeface="Times New Roman" pitchFamily="18" charset="0"/>
              </a:rPr>
              <a:t>matlaşır.</a:t>
            </a:r>
            <a:endParaRPr lang="tr-TR" sz="2000" dirty="0"/>
          </a:p>
        </p:txBody>
      </p:sp>
      <p:pic>
        <p:nvPicPr>
          <p:cNvPr id="28675" name="2 Resim" descr="alfalf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143380"/>
            <a:ext cx="271462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4 Resim" descr="clov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143380"/>
            <a:ext cx="28781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5 Resim" descr="Medicago_sativa_subsp__sativa_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714356"/>
            <a:ext cx="1922192" cy="264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6 Resim" descr="Trifolium_repens_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429000"/>
            <a:ext cx="1928842" cy="28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28" y="71414"/>
            <a:ext cx="6181344" cy="662025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2 Resim" descr="Lolium%20multiflorum%20%20Lam_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3886"/>
            <a:ext cx="3714776" cy="67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357158" y="1143000"/>
            <a:ext cx="4857784" cy="35394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457200" algn="just">
              <a:defRPr/>
            </a:pPr>
            <a:r>
              <a:rPr lang="tr-TR" sz="2400" b="1" dirty="0">
                <a:solidFill>
                  <a:schemeClr val="tx1"/>
                </a:solidFill>
                <a:cs typeface="Times New Roman" pitchFamily="18" charset="0"/>
              </a:rPr>
              <a:t>Sap </a:t>
            </a:r>
          </a:p>
          <a:p>
            <a:pPr indent="457200" algn="just">
              <a:defRPr/>
            </a:pPr>
            <a:endParaRPr lang="tr-TR" sz="2000" dirty="0">
              <a:solidFill>
                <a:schemeClr val="tx1"/>
              </a:solidFill>
            </a:endParaRPr>
          </a:p>
          <a:p>
            <a:pPr indent="446088" algn="just" eaLnBrk="0" hangingPunct="0">
              <a:defRPr/>
            </a:pP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Otsu yapıdadır. </a:t>
            </a:r>
          </a:p>
          <a:p>
            <a:pPr indent="446088" algn="just" eaLnBrk="0" hangingPunct="0">
              <a:defRPr/>
            </a:pP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İlk </a:t>
            </a:r>
            <a:r>
              <a:rPr lang="tr-TR" sz="2000" dirty="0">
                <a:solidFill>
                  <a:schemeClr val="tx1"/>
                </a:solidFill>
                <a:cs typeface="Times New Roman" pitchFamily="18" charset="0"/>
              </a:rPr>
              <a:t>sürgünler doğrudan tohum embriyosundan çıkar. </a:t>
            </a:r>
            <a:endParaRPr lang="tr-TR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indent="446088" algn="just" eaLnBrk="0" hangingPunct="0">
              <a:defRPr/>
            </a:pP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Daha </a:t>
            </a:r>
            <a:r>
              <a:rPr lang="tr-TR" sz="2000" dirty="0">
                <a:solidFill>
                  <a:schemeClr val="tx1"/>
                </a:solidFill>
                <a:cs typeface="Times New Roman" pitchFamily="18" charset="0"/>
              </a:rPr>
              <a:t>sonra, yaprak koltuklarından veya toprak altı boğumlarından yeni sürgünler gelişir. </a:t>
            </a:r>
          </a:p>
          <a:p>
            <a:pPr indent="457200" algn="just" eaLnBrk="0" hangingPunct="0">
              <a:defRPr/>
            </a:pPr>
            <a:endParaRPr lang="tr-TR" sz="2000" dirty="0">
              <a:solidFill>
                <a:schemeClr val="tx1"/>
              </a:solidFill>
              <a:cs typeface="Times New Roman" pitchFamily="18" charset="0"/>
            </a:endParaRPr>
          </a:p>
          <a:p>
            <a:pPr indent="457200" algn="just" eaLnBrk="0" hangingPunct="0">
              <a:defRPr/>
            </a:pP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</a:rPr>
              <a:t>Düzenli olarak biçildiğinde sap gelişimi engellenirken kardeş gelişimi teşvik edilir. </a:t>
            </a:r>
            <a:endParaRPr lang="tr-TR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3 Resim" descr="DSCN319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1 Dikdörtgen"/>
          <p:cNvSpPr>
            <a:spLocks noChangeArrowheads="1"/>
          </p:cNvSpPr>
          <p:nvPr/>
        </p:nvSpPr>
        <p:spPr bwMode="auto">
          <a:xfrm>
            <a:off x="214282" y="285728"/>
            <a:ext cx="8501063" cy="1754188"/>
          </a:xfrm>
          <a:prstGeom prst="rect">
            <a:avLst/>
          </a:prstGeom>
          <a:gradFill flip="none" rotWithShape="1">
            <a:gsLst>
              <a:gs pos="7000">
                <a:schemeClr val="accent3">
                  <a:lumMod val="20000"/>
                  <a:lumOff val="80000"/>
                  <a:alpha val="36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66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tr-TR" dirty="0" err="1" smtClean="0">
                <a:cs typeface="Times New Roman" pitchFamily="18" charset="0"/>
              </a:rPr>
              <a:t>Kardş</a:t>
            </a:r>
            <a:r>
              <a:rPr lang="tr-TR" dirty="0" smtClean="0">
                <a:cs typeface="Times New Roman" pitchFamily="18" charset="0"/>
              </a:rPr>
              <a:t>. hızı </a:t>
            </a:r>
            <a:r>
              <a:rPr lang="tr-TR" dirty="0">
                <a:cs typeface="Times New Roman" pitchFamily="18" charset="0"/>
              </a:rPr>
              <a:t>ve </a:t>
            </a:r>
            <a:r>
              <a:rPr lang="tr-TR" dirty="0" smtClean="0">
                <a:cs typeface="Times New Roman" pitchFamily="18" charset="0"/>
              </a:rPr>
              <a:t>sıklığı </a:t>
            </a:r>
            <a:r>
              <a:rPr lang="tr-TR" dirty="0">
                <a:cs typeface="Times New Roman" pitchFamily="18" charset="0"/>
              </a:rPr>
              <a:t>çim kalitesini önemli ölçüde etkiler. </a:t>
            </a:r>
          </a:p>
          <a:p>
            <a:pPr algn="just" eaLnBrk="0" hangingPunct="0">
              <a:lnSpc>
                <a:spcPct val="150000"/>
              </a:lnSpc>
              <a:defRPr/>
            </a:pPr>
            <a:r>
              <a:rPr lang="tr-TR" dirty="0">
                <a:cs typeface="Times New Roman" pitchFamily="18" charset="0"/>
              </a:rPr>
              <a:t>Bazı türlerde ölen kardeşlerin yerini, hızla yeni kardeşler alır. </a:t>
            </a:r>
          </a:p>
          <a:p>
            <a:pPr algn="just" eaLnBrk="0" hangingPunct="0">
              <a:lnSpc>
                <a:spcPct val="150000"/>
              </a:lnSpc>
              <a:defRPr/>
            </a:pPr>
            <a:r>
              <a:rPr lang="tr-TR" dirty="0" err="1" smtClean="0">
                <a:cs typeface="Times New Roman" pitchFamily="18" charset="0"/>
              </a:rPr>
              <a:t>Kardş</a:t>
            </a:r>
            <a:r>
              <a:rPr lang="tr-TR" dirty="0" smtClean="0">
                <a:cs typeface="Times New Roman" pitchFamily="18" charset="0"/>
              </a:rPr>
              <a:t>. </a:t>
            </a:r>
            <a:r>
              <a:rPr lang="tr-TR" dirty="0">
                <a:cs typeface="Times New Roman" pitchFamily="18" charset="0"/>
              </a:rPr>
              <a:t>hava sıcaklığının 0 </a:t>
            </a:r>
            <a:r>
              <a:rPr lang="tr-TR" baseline="30000" dirty="0" err="1">
                <a:cs typeface="Times New Roman" pitchFamily="18" charset="0"/>
              </a:rPr>
              <a:t>o</a:t>
            </a:r>
            <a:r>
              <a:rPr lang="tr-TR" dirty="0" err="1">
                <a:cs typeface="Times New Roman" pitchFamily="18" charset="0"/>
              </a:rPr>
              <a:t>C</a:t>
            </a:r>
            <a:r>
              <a:rPr lang="tr-TR" dirty="0">
                <a:cs typeface="Times New Roman" pitchFamily="18" charset="0"/>
              </a:rPr>
              <a:t> 'nin üstünde olduğu dönemlerde görülür.</a:t>
            </a:r>
          </a:p>
          <a:p>
            <a:pPr algn="just" eaLnBrk="0" hangingPunct="0">
              <a:lnSpc>
                <a:spcPct val="150000"/>
              </a:lnSpc>
              <a:defRPr/>
            </a:pPr>
            <a:r>
              <a:rPr lang="tr-TR" dirty="0" smtClean="0">
                <a:cs typeface="Times New Roman" pitchFamily="18" charset="0"/>
              </a:rPr>
              <a:t>Ser.</a:t>
            </a:r>
            <a:r>
              <a:rPr lang="tr-TR" dirty="0" err="1" smtClean="0">
                <a:cs typeface="Times New Roman" pitchFamily="18" charset="0"/>
              </a:rPr>
              <a:t>ik</a:t>
            </a:r>
            <a:r>
              <a:rPr lang="tr-TR" dirty="0" smtClean="0">
                <a:cs typeface="Times New Roman" pitchFamily="18" charset="0"/>
              </a:rPr>
              <a:t>.</a:t>
            </a:r>
            <a:r>
              <a:rPr lang="tr-TR" dirty="0" err="1" smtClean="0">
                <a:cs typeface="Times New Roman" pitchFamily="18" charset="0"/>
              </a:rPr>
              <a:t>çb’de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>
                <a:cs typeface="Times New Roman" pitchFamily="18" charset="0"/>
              </a:rPr>
              <a:t>kardeşlenme sonbahar ve ilkbahar aylarında daha hızlıdır.</a:t>
            </a:r>
            <a:endParaRPr lang="tr-TR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http://caliban.mpiz-koeln.mpg.de/~stueber/thome/band1/tafel_079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357188"/>
            <a:ext cx="3725862" cy="6235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1 Dikdörtgen"/>
          <p:cNvSpPr>
            <a:spLocks noChangeArrowheads="1"/>
          </p:cNvSpPr>
          <p:nvPr/>
        </p:nvSpPr>
        <p:spPr bwMode="auto">
          <a:xfrm>
            <a:off x="285720" y="1142984"/>
            <a:ext cx="5286383" cy="132343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000" dirty="0" smtClean="0">
                <a:solidFill>
                  <a:schemeClr val="tx1"/>
                </a:solidFill>
                <a:cs typeface="Arial" charset="0"/>
              </a:rPr>
              <a:t>Sap</a:t>
            </a:r>
            <a:r>
              <a:rPr lang="tr-TR" sz="2000" dirty="0">
                <a:solidFill>
                  <a:schemeClr val="tx1"/>
                </a:solidFill>
                <a:cs typeface="Arial" charset="0"/>
              </a:rPr>
              <a:t>, boğum ve boğum aralarından oluşmuştur. </a:t>
            </a:r>
            <a:endParaRPr lang="tr-TR" sz="2000" dirty="0" smtClean="0">
              <a:solidFill>
                <a:schemeClr val="tx1"/>
              </a:solidFill>
              <a:cs typeface="Arial" charset="0"/>
            </a:endParaRPr>
          </a:p>
          <a:p>
            <a:pPr algn="just">
              <a:defRPr/>
            </a:pPr>
            <a:r>
              <a:rPr lang="tr-TR" sz="2000" dirty="0" smtClean="0">
                <a:solidFill>
                  <a:schemeClr val="tx1"/>
                </a:solidFill>
                <a:cs typeface="Arial" charset="0"/>
              </a:rPr>
              <a:t>Gövdenin </a:t>
            </a:r>
            <a:r>
              <a:rPr lang="tr-TR" sz="2000" dirty="0">
                <a:solidFill>
                  <a:schemeClr val="tx1"/>
                </a:solidFill>
                <a:cs typeface="Arial" charset="0"/>
              </a:rPr>
              <a:t>enine kesiti </a:t>
            </a:r>
            <a:r>
              <a:rPr lang="tr-TR" sz="2000" dirty="0" smtClean="0">
                <a:solidFill>
                  <a:schemeClr val="tx1"/>
                </a:solidFill>
                <a:cs typeface="Arial" charset="0"/>
              </a:rPr>
              <a:t>yuvarlaktır. </a:t>
            </a:r>
          </a:p>
          <a:p>
            <a:pPr algn="just">
              <a:defRPr/>
            </a:pPr>
            <a:r>
              <a:rPr lang="tr-TR" sz="2000" dirty="0" smtClean="0">
                <a:solidFill>
                  <a:schemeClr val="tx1"/>
                </a:solidFill>
                <a:cs typeface="Arial" charset="0"/>
              </a:rPr>
              <a:t>Boğumların </a:t>
            </a:r>
            <a:r>
              <a:rPr lang="tr-TR" sz="2000" dirty="0">
                <a:solidFill>
                  <a:schemeClr val="tx1"/>
                </a:solidFill>
                <a:cs typeface="Arial" charset="0"/>
              </a:rPr>
              <a:t>içi süngerimsi bir doku ile </a:t>
            </a:r>
            <a:r>
              <a:rPr lang="tr-TR" sz="2000" dirty="0" smtClean="0">
                <a:solidFill>
                  <a:schemeClr val="tx1"/>
                </a:solidFill>
                <a:cs typeface="Arial" charset="0"/>
              </a:rPr>
              <a:t>doludur</a:t>
            </a:r>
          </a:p>
          <a:p>
            <a:pPr algn="just">
              <a:defRPr/>
            </a:pPr>
            <a:r>
              <a:rPr lang="tr-TR" sz="2000" dirty="0" smtClean="0">
                <a:solidFill>
                  <a:schemeClr val="tx1"/>
                </a:solidFill>
                <a:cs typeface="Arial" charset="0"/>
              </a:rPr>
              <a:t>boğum </a:t>
            </a:r>
            <a:r>
              <a:rPr lang="tr-TR" sz="2000" dirty="0">
                <a:solidFill>
                  <a:schemeClr val="tx1"/>
                </a:solidFill>
                <a:cs typeface="Arial" charset="0"/>
              </a:rPr>
              <a:t>araları genellikle boştur.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285720" y="4000504"/>
            <a:ext cx="757242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000" dirty="0" smtClean="0">
                <a:solidFill>
                  <a:schemeClr val="tx1"/>
                </a:solidFill>
                <a:cs typeface="Arial" pitchFamily="34" charset="0"/>
              </a:rPr>
              <a:t>Çayır </a:t>
            </a:r>
            <a:r>
              <a:rPr lang="tr-TR" sz="2000" dirty="0" err="1" smtClean="0">
                <a:solidFill>
                  <a:schemeClr val="tx1"/>
                </a:solidFill>
                <a:cs typeface="Arial" pitchFamily="34" charset="0"/>
              </a:rPr>
              <a:t>kelpkuyruğu</a:t>
            </a:r>
            <a:r>
              <a:rPr lang="tr-TR" sz="2000" dirty="0" smtClean="0">
                <a:solidFill>
                  <a:schemeClr val="tx1"/>
                </a:solidFill>
                <a:cs typeface="Arial" pitchFamily="34" charset="0"/>
              </a:rPr>
              <a:t> (</a:t>
            </a:r>
            <a:r>
              <a:rPr lang="tr-TR" sz="2000" i="1" dirty="0" err="1" smtClean="0">
                <a:solidFill>
                  <a:schemeClr val="tx1"/>
                </a:solidFill>
                <a:cs typeface="Arial" pitchFamily="34" charset="0"/>
              </a:rPr>
              <a:t>Phleum</a:t>
            </a:r>
            <a:r>
              <a:rPr lang="tr-TR" sz="2000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chemeClr val="tx1"/>
                </a:solidFill>
                <a:cs typeface="Arial" pitchFamily="34" charset="0"/>
              </a:rPr>
              <a:t>pratense</a:t>
            </a:r>
            <a:r>
              <a:rPr lang="tr-TR" sz="2000" dirty="0" smtClean="0">
                <a:solidFill>
                  <a:schemeClr val="tx1"/>
                </a:solidFill>
                <a:cs typeface="Arial" pitchFamily="34" charset="0"/>
              </a:rPr>
              <a:t>) gibi bazı çim bitkilerinde toprak altında kalan boğumlar besin maddeleri toplayarak yumru halini almışlardır. Diğer çim türlerinde böyle bir organa rastlanmaz. </a:t>
            </a:r>
            <a:endParaRPr lang="tr-TR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936</TotalTime>
  <Words>1449</Words>
  <Application>Microsoft Office PowerPoint</Application>
  <PresentationFormat>Ekran Gösterisi (4:3)</PresentationFormat>
  <Paragraphs>195</Paragraphs>
  <Slides>50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6" baseType="lpstr">
      <vt:lpstr>Algerian</vt:lpstr>
      <vt:lpstr>Arial</vt:lpstr>
      <vt:lpstr>Calibri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cp:lastModifiedBy>user</cp:lastModifiedBy>
  <cp:revision>119</cp:revision>
  <dcterms:modified xsi:type="dcterms:W3CDTF">2013-12-03T10:41:40Z</dcterms:modified>
</cp:coreProperties>
</file>