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7" r:id="rId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08.11.2017</a:t>
            </a:fld>
            <a:endParaRPr lang="tr-TR"/>
          </a:p>
        </p:txBody>
      </p:sp>
      <p:sp>
        <p:nvSpPr>
          <p:cNvPr id="8" name="Slide Number Placeholder 7"/>
          <p:cNvSpPr>
            <a:spLocks noGrp="1"/>
          </p:cNvSpPr>
          <p:nvPr>
            <p:ph type="sldNum" sz="quarter" idx="11"/>
          </p:nvPr>
        </p:nvSpPr>
        <p:spPr/>
        <p:txBody>
          <a:bodyPr/>
          <a:lstStyle/>
          <a:p>
            <a:fld id="{F302176B-0E47-46AC-8F43-DAB4B8A37D06}"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08.11.2017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65760" y="1600200"/>
            <a:ext cx="4041648" cy="45262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08.11.2017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457200" y="2212848"/>
            <a:ext cx="4041648" cy="391363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08.11.2017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23720DD-5B6D-40BF-8493-A6B52D484E6B}" type="datetimeFigureOut">
              <a:rPr lang="tr-TR" smtClean="0"/>
              <a:t>08.11.2017</a:t>
            </a:fld>
            <a:endParaRPr lang="tr-T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F302176B-0E47-46AC-8F43-DAB4B8A37D06}" type="slidenum">
              <a:rPr lang="tr-TR" smtClean="0"/>
              <a:t>‹#›</a:t>
            </a:fld>
            <a:endParaRPr lang="tr-T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3200" dirty="0" smtClean="0">
                <a:effectLst/>
              </a:rPr>
              <a:t>-</a:t>
            </a:r>
            <a:r>
              <a:rPr lang="tr-TR" sz="2800" dirty="0" smtClean="0">
                <a:effectLst/>
              </a:rPr>
              <a:t>Yorum </a:t>
            </a:r>
            <a:r>
              <a:rPr lang="tr-TR" sz="2800" dirty="0">
                <a:effectLst/>
              </a:rPr>
              <a:t>ölçütleri, sözleşmede bir belirsizlik olması durumunda tarafların gerçek iradelerinin saptanmasında kullanılan ölçütlerdir. Bunun dışında sözleşmede belirsiz bir ifade olmaksızın taraflar açıklamalarında karşılaştıkları bir durumu hiç öngörmemiş veya öngörmelerine rağmen düzenlememiş olabilirler. Bu durumda sözleşmede boşluk bulunmaktadır. Sözleşmedeki boşlukların doldurulması için çeşitli yöntemler bulunmaktadır. </a:t>
            </a:r>
            <a:r>
              <a:rPr lang="tr-TR" sz="2800" dirty="0" smtClean="0">
                <a:effectLst/>
              </a:rPr>
              <a:t/>
            </a:r>
            <a:br>
              <a:rPr lang="tr-TR" sz="2800" dirty="0" smtClean="0">
                <a:effectLst/>
              </a:rPr>
            </a:b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SÖZLEŞMELERİN TAMAMLANMASI</a:t>
            </a:r>
            <a:endParaRPr lang="tr-TR" dirty="0"/>
          </a:p>
        </p:txBody>
      </p:sp>
    </p:spTree>
    <p:extLst>
      <p:ext uri="{BB962C8B-B14F-4D97-AF65-F5344CB8AC3E}">
        <p14:creationId xmlns:p14="http://schemas.microsoft.com/office/powerpoint/2010/main" val="10187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3568" y="1196752"/>
            <a:ext cx="7772400" cy="5184576"/>
          </a:xfrm>
        </p:spPr>
        <p:txBody>
          <a:bodyPr anchor="t"/>
          <a:lstStyle/>
          <a:p>
            <a:pPr algn="l"/>
            <a:r>
              <a:rPr lang="tr-TR" sz="2800" dirty="0" smtClean="0">
                <a:effectLst/>
              </a:rPr>
              <a:t>-</a:t>
            </a:r>
            <a:r>
              <a:rPr lang="tr-TR" sz="2800" dirty="0" smtClean="0">
                <a:effectLst/>
              </a:rPr>
              <a:t>İlk yöntem boşlukların </a:t>
            </a:r>
            <a:r>
              <a:rPr lang="tr-TR" sz="2800" dirty="0">
                <a:effectLst/>
              </a:rPr>
              <a:t>maddi hukukla ile tamamlanmasıdır. Kıta Avrupası ülkelerinde mahkeme kararları bir yasal hükme dayanmak zorunda olduğundan, bu ülkelerde genellikle yasal hükümlere başvurulmaktadır</a:t>
            </a:r>
            <a:r>
              <a:rPr lang="tr-TR" sz="2800" dirty="0" smtClean="0">
                <a:effectLst/>
              </a:rPr>
              <a:t>.</a:t>
            </a:r>
            <a:r>
              <a:rPr lang="tr-TR" sz="2800" dirty="0">
                <a:effectLst/>
              </a:rPr>
              <a:t/>
            </a:r>
            <a:br>
              <a:rPr lang="tr-TR" sz="2800" dirty="0">
                <a:effectLst/>
              </a:rPr>
            </a:br>
            <a:r>
              <a:rPr lang="tr-TR" sz="2800" dirty="0">
                <a:effectLst/>
              </a:rPr>
              <a:t>-İngiliz hukukunda taraflar aksini öngörmedikçe söz konusu sözleşme tipi için geliştirilen kurallar uygulanmaktadır. Bu kurallar içtihat hukukunun yanı sıra maddi hukukla da geliştirilmiş olabilmektedir. </a:t>
            </a:r>
            <a:r>
              <a:rPr lang="tr-TR" sz="3200" dirty="0"/>
              <a:t/>
            </a:r>
            <a:br>
              <a:rPr lang="tr-TR" sz="3200" dirty="0"/>
            </a:br>
            <a:endParaRPr lang="tr-TR" sz="3200" dirty="0"/>
          </a:p>
        </p:txBody>
      </p:sp>
      <p:sp>
        <p:nvSpPr>
          <p:cNvPr id="3" name="Alt Başlık 2"/>
          <p:cNvSpPr>
            <a:spLocks noGrp="1"/>
          </p:cNvSpPr>
          <p:nvPr>
            <p:ph type="subTitle" idx="1"/>
          </p:nvPr>
        </p:nvSpPr>
        <p:spPr>
          <a:xfrm>
            <a:off x="683568" y="476672"/>
            <a:ext cx="7776864" cy="720080"/>
          </a:xfrm>
        </p:spPr>
        <p:txBody>
          <a:bodyPr/>
          <a:lstStyle/>
          <a:p>
            <a:pPr algn="just"/>
            <a:r>
              <a:rPr lang="tr-TR" dirty="0" smtClean="0"/>
              <a:t>SÖZLEŞMELERİN TAMAMLANMASI</a:t>
            </a:r>
            <a:endParaRPr lang="tr-TR" dirty="0"/>
          </a:p>
        </p:txBody>
      </p:sp>
    </p:spTree>
    <p:extLst>
      <p:ext uri="{BB962C8B-B14F-4D97-AF65-F5344CB8AC3E}">
        <p14:creationId xmlns:p14="http://schemas.microsoft.com/office/powerpoint/2010/main" val="3444915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Üst Düzey">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Üst Düze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188</TotalTime>
  <Words>82</Words>
  <Application>Microsoft Office PowerPoint</Application>
  <PresentationFormat>Ekran Gösterisi (4:3)</PresentationFormat>
  <Paragraphs>4</Paragraphs>
  <Slides>2</Slides>
  <Notes>0</Notes>
  <HiddenSlides>0</HiddenSlides>
  <MMClips>0</MMClips>
  <ScaleCrop>false</ScaleCrop>
  <HeadingPairs>
    <vt:vector size="4" baseType="variant">
      <vt:variant>
        <vt:lpstr>Tema</vt:lpstr>
      </vt:variant>
      <vt:variant>
        <vt:i4>1</vt:i4>
      </vt:variant>
      <vt:variant>
        <vt:lpstr>Slayt Başlıkları</vt:lpstr>
      </vt:variant>
      <vt:variant>
        <vt:i4>2</vt:i4>
      </vt:variant>
    </vt:vector>
  </HeadingPairs>
  <TitlesOfParts>
    <vt:vector size="3" baseType="lpstr">
      <vt:lpstr>Üst Düzey</vt:lpstr>
      <vt:lpstr>-Yorum ölçütleri, sözleşmede bir belirsizlik olması durumunda tarafların gerçek iradelerinin saptanmasında kullanılan ölçütlerdir. Bunun dışında sözleşmede belirsiz bir ifade olmaksızın taraflar açıklamalarında karşılaştıkları bir durumu hiç öngörmemiş veya öngörmelerine rağmen düzenlememiş olabilirler. Bu durumda sözleşmede boşluk bulunmaktadır. Sözleşmedeki boşlukların doldurulması için çeşitli yöntemler bulunmaktadır.   </vt:lpstr>
      <vt:lpstr>-İlk yöntem boşlukların maddi hukukla ile tamamlanmasıdır. Kıta Avrupası ülkelerinde mahkeme kararları bir yasal hükme dayanmak zorunda olduğundan, bu ülkelerde genellikle yasal hükümlere başvurulmaktadır. -İngiliz hukukunda taraflar aksini öngörmedikçe söz konusu sözleşme tipi için geliştirilen kurallar uygulanmaktadır. Bu kurallar içtihat hukukunun yanı sıra maddi hukukla da geliştirilmiş olabilmektedir.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Hukukunda Sözleşme Kavramı</dc:title>
  <dc:creator>Selin ÖZDEN</dc:creator>
  <cp:lastModifiedBy>SelinÖZDEN</cp:lastModifiedBy>
  <cp:revision>17</cp:revision>
  <dcterms:created xsi:type="dcterms:W3CDTF">2017-10-30T08:31:27Z</dcterms:created>
  <dcterms:modified xsi:type="dcterms:W3CDTF">2017-11-08T13:20:43Z</dcterms:modified>
</cp:coreProperties>
</file>