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B405D-14CF-4ECE-8CF5-B575F8D11D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4700657-47D6-4616-92E5-E503F112EA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REGIONAL DIRECTORATE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(22)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C54F1830-90B9-4EF5-A431-D574AEDBDA44}" type="parTrans" cxnId="{356B64CF-2480-4659-822E-9162D43DDFF5}">
      <dgm:prSet/>
      <dgm:spPr/>
    </dgm:pt>
    <dgm:pt modelId="{01E506C8-54DB-49FF-BBF2-D587229914FC}" type="sibTrans" cxnId="{356B64CF-2480-4659-822E-9162D43DDFF5}">
      <dgm:prSet/>
      <dgm:spPr/>
    </dgm:pt>
    <dgm:pt modelId="{56A58E1F-5B37-4E9B-B3B9-0DE1216BED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CADASTRE DIRECTORATE</a:t>
          </a: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(325)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106E8B99-CA57-48FC-A4DB-080500A9548A}" type="parTrans" cxnId="{340FCB65-69F3-4EBD-969A-33353D8CEFEC}">
      <dgm:prSet/>
      <dgm:spPr/>
    </dgm:pt>
    <dgm:pt modelId="{B8C14B95-6981-49BD-AC7F-CD89E800F878}" type="sibTrans" cxnId="{340FCB65-69F3-4EBD-969A-33353D8CEFEC}">
      <dgm:prSet/>
      <dgm:spPr/>
    </dgm:pt>
    <dgm:pt modelId="{A1A9D578-2654-4EC7-AAE7-1ED9D47620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LAND REGISTRY DIRECTORATE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(957)</a:t>
          </a:r>
          <a:endParaRPr kumimoji="0" lang="tr-TR" altLang="tr-T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C35DF09-AB3C-41A3-B7DD-4E58A29428BA}" type="parTrans" cxnId="{6E7FF9B1-8FD6-4087-982E-FEF1CEEA3525}">
      <dgm:prSet/>
      <dgm:spPr/>
    </dgm:pt>
    <dgm:pt modelId="{DF377458-1B10-46F0-81DC-AA376353EF10}" type="sibTrans" cxnId="{6E7FF9B1-8FD6-4087-982E-FEF1CEEA3525}">
      <dgm:prSet/>
      <dgm:spPr/>
    </dgm:pt>
    <dgm:pt modelId="{33355292-A9DC-4A01-9F2F-5D172CD5D5BA}" type="pres">
      <dgm:prSet presAssocID="{A2DB405D-14CF-4ECE-8CF5-B575F8D11D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E839AD-F779-43BC-8EC5-D260F54AEB4D}" type="pres">
      <dgm:prSet presAssocID="{F4700657-47D6-4616-92E5-E503F112EABC}" presName="hierRoot1" presStyleCnt="0">
        <dgm:presLayoutVars>
          <dgm:hierBranch/>
        </dgm:presLayoutVars>
      </dgm:prSet>
      <dgm:spPr/>
    </dgm:pt>
    <dgm:pt modelId="{F2A88584-E7DF-48BC-AE65-90A85CC73A4C}" type="pres">
      <dgm:prSet presAssocID="{F4700657-47D6-4616-92E5-E503F112EABC}" presName="rootComposite1" presStyleCnt="0"/>
      <dgm:spPr/>
    </dgm:pt>
    <dgm:pt modelId="{3957CFD8-BDA0-48B2-AE6C-1DCE1CE00B04}" type="pres">
      <dgm:prSet presAssocID="{F4700657-47D6-4616-92E5-E503F112EABC}" presName="rootText1" presStyleLbl="node0" presStyleIdx="0" presStyleCnt="1">
        <dgm:presLayoutVars>
          <dgm:chPref val="3"/>
        </dgm:presLayoutVars>
      </dgm:prSet>
      <dgm:spPr/>
    </dgm:pt>
    <dgm:pt modelId="{C29DEB74-0BC2-4EA9-AD6A-58BC9C956713}" type="pres">
      <dgm:prSet presAssocID="{F4700657-47D6-4616-92E5-E503F112EABC}" presName="rootConnector1" presStyleLbl="node1" presStyleIdx="0" presStyleCnt="0"/>
      <dgm:spPr/>
    </dgm:pt>
    <dgm:pt modelId="{77DA0BE1-3E65-40AB-B205-FE1FD61DD518}" type="pres">
      <dgm:prSet presAssocID="{F4700657-47D6-4616-92E5-E503F112EABC}" presName="hierChild2" presStyleCnt="0"/>
      <dgm:spPr/>
    </dgm:pt>
    <dgm:pt modelId="{7331D50C-1B62-4856-AA0A-F44C200AA3E5}" type="pres">
      <dgm:prSet presAssocID="{106E8B99-CA57-48FC-A4DB-080500A9548A}" presName="Name35" presStyleLbl="parChTrans1D2" presStyleIdx="0" presStyleCnt="2"/>
      <dgm:spPr/>
    </dgm:pt>
    <dgm:pt modelId="{7B04FCE7-1F5D-4B66-A6E2-6156DCC3E090}" type="pres">
      <dgm:prSet presAssocID="{56A58E1F-5B37-4E9B-B3B9-0DE1216BED7C}" presName="hierRoot2" presStyleCnt="0">
        <dgm:presLayoutVars>
          <dgm:hierBranch/>
        </dgm:presLayoutVars>
      </dgm:prSet>
      <dgm:spPr/>
    </dgm:pt>
    <dgm:pt modelId="{8351EE88-49F1-404D-8C6B-3FCFF1DD16E2}" type="pres">
      <dgm:prSet presAssocID="{56A58E1F-5B37-4E9B-B3B9-0DE1216BED7C}" presName="rootComposite" presStyleCnt="0"/>
      <dgm:spPr/>
    </dgm:pt>
    <dgm:pt modelId="{561ED6BA-488E-4C19-A6B4-F63F28CA1365}" type="pres">
      <dgm:prSet presAssocID="{56A58E1F-5B37-4E9B-B3B9-0DE1216BED7C}" presName="rootText" presStyleLbl="node2" presStyleIdx="0" presStyleCnt="2">
        <dgm:presLayoutVars>
          <dgm:chPref val="3"/>
        </dgm:presLayoutVars>
      </dgm:prSet>
      <dgm:spPr/>
    </dgm:pt>
    <dgm:pt modelId="{0471E1B4-93E7-43A7-9BC3-4CC9E688C0DF}" type="pres">
      <dgm:prSet presAssocID="{56A58E1F-5B37-4E9B-B3B9-0DE1216BED7C}" presName="rootConnector" presStyleLbl="node2" presStyleIdx="0" presStyleCnt="2"/>
      <dgm:spPr/>
    </dgm:pt>
    <dgm:pt modelId="{F920DDF8-AB3C-4456-83A2-38C04F447CA9}" type="pres">
      <dgm:prSet presAssocID="{56A58E1F-5B37-4E9B-B3B9-0DE1216BED7C}" presName="hierChild4" presStyleCnt="0"/>
      <dgm:spPr/>
    </dgm:pt>
    <dgm:pt modelId="{84E2C067-05C2-45F2-86E9-CBCEF32D8DBA}" type="pres">
      <dgm:prSet presAssocID="{56A58E1F-5B37-4E9B-B3B9-0DE1216BED7C}" presName="hierChild5" presStyleCnt="0"/>
      <dgm:spPr/>
    </dgm:pt>
    <dgm:pt modelId="{688C182A-6309-45A1-9D48-411813301A67}" type="pres">
      <dgm:prSet presAssocID="{AC35DF09-AB3C-41A3-B7DD-4E58A29428BA}" presName="Name35" presStyleLbl="parChTrans1D2" presStyleIdx="1" presStyleCnt="2"/>
      <dgm:spPr/>
    </dgm:pt>
    <dgm:pt modelId="{7915318A-A777-4932-B3FA-3A06FE06C2D5}" type="pres">
      <dgm:prSet presAssocID="{A1A9D578-2654-4EC7-AAE7-1ED9D476203E}" presName="hierRoot2" presStyleCnt="0">
        <dgm:presLayoutVars>
          <dgm:hierBranch/>
        </dgm:presLayoutVars>
      </dgm:prSet>
      <dgm:spPr/>
    </dgm:pt>
    <dgm:pt modelId="{D4DB4BF5-5535-4264-8C42-6F481C51A610}" type="pres">
      <dgm:prSet presAssocID="{A1A9D578-2654-4EC7-AAE7-1ED9D476203E}" presName="rootComposite" presStyleCnt="0"/>
      <dgm:spPr/>
    </dgm:pt>
    <dgm:pt modelId="{DDD944D8-0B30-46B2-AD97-AB4669ADC0BD}" type="pres">
      <dgm:prSet presAssocID="{A1A9D578-2654-4EC7-AAE7-1ED9D476203E}" presName="rootText" presStyleLbl="node2" presStyleIdx="1" presStyleCnt="2">
        <dgm:presLayoutVars>
          <dgm:chPref val="3"/>
        </dgm:presLayoutVars>
      </dgm:prSet>
      <dgm:spPr/>
    </dgm:pt>
    <dgm:pt modelId="{625B0C63-376E-4731-8025-F20F38D9D4DB}" type="pres">
      <dgm:prSet presAssocID="{A1A9D578-2654-4EC7-AAE7-1ED9D476203E}" presName="rootConnector" presStyleLbl="node2" presStyleIdx="1" presStyleCnt="2"/>
      <dgm:spPr/>
    </dgm:pt>
    <dgm:pt modelId="{EB7B6B7E-4E13-4085-BC02-F21C3E79BBE5}" type="pres">
      <dgm:prSet presAssocID="{A1A9D578-2654-4EC7-AAE7-1ED9D476203E}" presName="hierChild4" presStyleCnt="0"/>
      <dgm:spPr/>
    </dgm:pt>
    <dgm:pt modelId="{DC4EF4B1-3407-4F16-9407-6BB9AFE85F52}" type="pres">
      <dgm:prSet presAssocID="{A1A9D578-2654-4EC7-AAE7-1ED9D476203E}" presName="hierChild5" presStyleCnt="0"/>
      <dgm:spPr/>
    </dgm:pt>
    <dgm:pt modelId="{EA163003-622F-4B18-BE68-09358B546295}" type="pres">
      <dgm:prSet presAssocID="{F4700657-47D6-4616-92E5-E503F112EABC}" presName="hierChild3" presStyleCnt="0"/>
      <dgm:spPr/>
    </dgm:pt>
  </dgm:ptLst>
  <dgm:cxnLst>
    <dgm:cxn modelId="{D9D05505-34F9-4AB5-A971-C24ADDDA6CAC}" type="presOf" srcId="{106E8B99-CA57-48FC-A4DB-080500A9548A}" destId="{7331D50C-1B62-4856-AA0A-F44C200AA3E5}" srcOrd="0" destOrd="0" presId="urn:microsoft.com/office/officeart/2005/8/layout/orgChart1"/>
    <dgm:cxn modelId="{356B64CF-2480-4659-822E-9162D43DDFF5}" srcId="{A2DB405D-14CF-4ECE-8CF5-B575F8D11D22}" destId="{F4700657-47D6-4616-92E5-E503F112EABC}" srcOrd="0" destOrd="0" parTransId="{C54F1830-90B9-4EF5-A431-D574AEDBDA44}" sibTransId="{01E506C8-54DB-49FF-BBF2-D587229914FC}"/>
    <dgm:cxn modelId="{E7B082DA-086C-4D08-AC6E-35F9AF3AA1D6}" type="presOf" srcId="{A1A9D578-2654-4EC7-AAE7-1ED9D476203E}" destId="{DDD944D8-0B30-46B2-AD97-AB4669ADC0BD}" srcOrd="0" destOrd="0" presId="urn:microsoft.com/office/officeart/2005/8/layout/orgChart1"/>
    <dgm:cxn modelId="{37DFABD5-A693-4AA1-A560-080CAC2DB8A0}" type="presOf" srcId="{F4700657-47D6-4616-92E5-E503F112EABC}" destId="{3957CFD8-BDA0-48B2-AE6C-1DCE1CE00B04}" srcOrd="0" destOrd="0" presId="urn:microsoft.com/office/officeart/2005/8/layout/orgChart1"/>
    <dgm:cxn modelId="{A39F21F1-59F2-4145-8051-8391C7ED8D36}" type="presOf" srcId="{56A58E1F-5B37-4E9B-B3B9-0DE1216BED7C}" destId="{0471E1B4-93E7-43A7-9BC3-4CC9E688C0DF}" srcOrd="1" destOrd="0" presId="urn:microsoft.com/office/officeart/2005/8/layout/orgChart1"/>
    <dgm:cxn modelId="{483C690C-E1DE-46BC-94B4-F9BAA933813D}" type="presOf" srcId="{AC35DF09-AB3C-41A3-B7DD-4E58A29428BA}" destId="{688C182A-6309-45A1-9D48-411813301A67}" srcOrd="0" destOrd="0" presId="urn:microsoft.com/office/officeart/2005/8/layout/orgChart1"/>
    <dgm:cxn modelId="{340FCB65-69F3-4EBD-969A-33353D8CEFEC}" srcId="{F4700657-47D6-4616-92E5-E503F112EABC}" destId="{56A58E1F-5B37-4E9B-B3B9-0DE1216BED7C}" srcOrd="0" destOrd="0" parTransId="{106E8B99-CA57-48FC-A4DB-080500A9548A}" sibTransId="{B8C14B95-6981-49BD-AC7F-CD89E800F878}"/>
    <dgm:cxn modelId="{050679CB-19BE-4785-BF4A-503C425F2FDC}" type="presOf" srcId="{F4700657-47D6-4616-92E5-E503F112EABC}" destId="{C29DEB74-0BC2-4EA9-AD6A-58BC9C956713}" srcOrd="1" destOrd="0" presId="urn:microsoft.com/office/officeart/2005/8/layout/orgChart1"/>
    <dgm:cxn modelId="{9F488A86-ADEF-437A-97DB-2CEF7E3F313F}" type="presOf" srcId="{56A58E1F-5B37-4E9B-B3B9-0DE1216BED7C}" destId="{561ED6BA-488E-4C19-A6B4-F63F28CA1365}" srcOrd="0" destOrd="0" presId="urn:microsoft.com/office/officeart/2005/8/layout/orgChart1"/>
    <dgm:cxn modelId="{6E7FF9B1-8FD6-4087-982E-FEF1CEEA3525}" srcId="{F4700657-47D6-4616-92E5-E503F112EABC}" destId="{A1A9D578-2654-4EC7-AAE7-1ED9D476203E}" srcOrd="1" destOrd="0" parTransId="{AC35DF09-AB3C-41A3-B7DD-4E58A29428BA}" sibTransId="{DF377458-1B10-46F0-81DC-AA376353EF10}"/>
    <dgm:cxn modelId="{5306BE71-602D-40E4-8D86-1D54724F6D65}" type="presOf" srcId="{A1A9D578-2654-4EC7-AAE7-1ED9D476203E}" destId="{625B0C63-376E-4731-8025-F20F38D9D4DB}" srcOrd="1" destOrd="0" presId="urn:microsoft.com/office/officeart/2005/8/layout/orgChart1"/>
    <dgm:cxn modelId="{75F6E56C-ECF9-49A5-8B82-0078872852E9}" type="presOf" srcId="{A2DB405D-14CF-4ECE-8CF5-B575F8D11D22}" destId="{33355292-A9DC-4A01-9F2F-5D172CD5D5BA}" srcOrd="0" destOrd="0" presId="urn:microsoft.com/office/officeart/2005/8/layout/orgChart1"/>
    <dgm:cxn modelId="{4879AF2F-553D-466D-A3B9-0DEFA7361D46}" type="presParOf" srcId="{33355292-A9DC-4A01-9F2F-5D172CD5D5BA}" destId="{C4E839AD-F779-43BC-8EC5-D260F54AEB4D}" srcOrd="0" destOrd="0" presId="urn:microsoft.com/office/officeart/2005/8/layout/orgChart1"/>
    <dgm:cxn modelId="{1CD84C2A-A74E-46FF-B2CC-1D96F2D3C43D}" type="presParOf" srcId="{C4E839AD-F779-43BC-8EC5-D260F54AEB4D}" destId="{F2A88584-E7DF-48BC-AE65-90A85CC73A4C}" srcOrd="0" destOrd="0" presId="urn:microsoft.com/office/officeart/2005/8/layout/orgChart1"/>
    <dgm:cxn modelId="{B6C27E92-93C4-4ECB-8049-66D91F4CF849}" type="presParOf" srcId="{F2A88584-E7DF-48BC-AE65-90A85CC73A4C}" destId="{3957CFD8-BDA0-48B2-AE6C-1DCE1CE00B04}" srcOrd="0" destOrd="0" presId="urn:microsoft.com/office/officeart/2005/8/layout/orgChart1"/>
    <dgm:cxn modelId="{E79370B1-D155-41BC-A7FF-90B070F94DC9}" type="presParOf" srcId="{F2A88584-E7DF-48BC-AE65-90A85CC73A4C}" destId="{C29DEB74-0BC2-4EA9-AD6A-58BC9C956713}" srcOrd="1" destOrd="0" presId="urn:microsoft.com/office/officeart/2005/8/layout/orgChart1"/>
    <dgm:cxn modelId="{F13DBE9A-28B9-45D3-A2AC-74D41584B659}" type="presParOf" srcId="{C4E839AD-F779-43BC-8EC5-D260F54AEB4D}" destId="{77DA0BE1-3E65-40AB-B205-FE1FD61DD518}" srcOrd="1" destOrd="0" presId="urn:microsoft.com/office/officeart/2005/8/layout/orgChart1"/>
    <dgm:cxn modelId="{AFEEA921-237B-4F6C-AD84-6D9C7F2CBB60}" type="presParOf" srcId="{77DA0BE1-3E65-40AB-B205-FE1FD61DD518}" destId="{7331D50C-1B62-4856-AA0A-F44C200AA3E5}" srcOrd="0" destOrd="0" presId="urn:microsoft.com/office/officeart/2005/8/layout/orgChart1"/>
    <dgm:cxn modelId="{C91BD57F-58A6-474B-BFC4-CD3B9EFDDA63}" type="presParOf" srcId="{77DA0BE1-3E65-40AB-B205-FE1FD61DD518}" destId="{7B04FCE7-1F5D-4B66-A6E2-6156DCC3E090}" srcOrd="1" destOrd="0" presId="urn:microsoft.com/office/officeart/2005/8/layout/orgChart1"/>
    <dgm:cxn modelId="{CC4D389F-0135-45E4-AB17-B8FD2B670B63}" type="presParOf" srcId="{7B04FCE7-1F5D-4B66-A6E2-6156DCC3E090}" destId="{8351EE88-49F1-404D-8C6B-3FCFF1DD16E2}" srcOrd="0" destOrd="0" presId="urn:microsoft.com/office/officeart/2005/8/layout/orgChart1"/>
    <dgm:cxn modelId="{56478909-4B62-42A9-9743-CF0CFD968DE6}" type="presParOf" srcId="{8351EE88-49F1-404D-8C6B-3FCFF1DD16E2}" destId="{561ED6BA-488E-4C19-A6B4-F63F28CA1365}" srcOrd="0" destOrd="0" presId="urn:microsoft.com/office/officeart/2005/8/layout/orgChart1"/>
    <dgm:cxn modelId="{8A6D1681-0317-44C3-A7B8-001677951CAE}" type="presParOf" srcId="{8351EE88-49F1-404D-8C6B-3FCFF1DD16E2}" destId="{0471E1B4-93E7-43A7-9BC3-4CC9E688C0DF}" srcOrd="1" destOrd="0" presId="urn:microsoft.com/office/officeart/2005/8/layout/orgChart1"/>
    <dgm:cxn modelId="{F04E56DD-BC26-423C-A30E-2739932D49BE}" type="presParOf" srcId="{7B04FCE7-1F5D-4B66-A6E2-6156DCC3E090}" destId="{F920DDF8-AB3C-4456-83A2-38C04F447CA9}" srcOrd="1" destOrd="0" presId="urn:microsoft.com/office/officeart/2005/8/layout/orgChart1"/>
    <dgm:cxn modelId="{38C7CB08-CC23-453B-9154-16DE14B1F2A4}" type="presParOf" srcId="{7B04FCE7-1F5D-4B66-A6E2-6156DCC3E090}" destId="{84E2C067-05C2-45F2-86E9-CBCEF32D8DBA}" srcOrd="2" destOrd="0" presId="urn:microsoft.com/office/officeart/2005/8/layout/orgChart1"/>
    <dgm:cxn modelId="{10827E5E-42C4-42C1-BB8F-B5B415CF5FA7}" type="presParOf" srcId="{77DA0BE1-3E65-40AB-B205-FE1FD61DD518}" destId="{688C182A-6309-45A1-9D48-411813301A67}" srcOrd="2" destOrd="0" presId="urn:microsoft.com/office/officeart/2005/8/layout/orgChart1"/>
    <dgm:cxn modelId="{AC16E1CC-3CA1-44A8-AE8F-0E2022A6B55F}" type="presParOf" srcId="{77DA0BE1-3E65-40AB-B205-FE1FD61DD518}" destId="{7915318A-A777-4932-B3FA-3A06FE06C2D5}" srcOrd="3" destOrd="0" presId="urn:microsoft.com/office/officeart/2005/8/layout/orgChart1"/>
    <dgm:cxn modelId="{0DAAE3C3-1C8B-451B-A278-DD8E0061A716}" type="presParOf" srcId="{7915318A-A777-4932-B3FA-3A06FE06C2D5}" destId="{D4DB4BF5-5535-4264-8C42-6F481C51A610}" srcOrd="0" destOrd="0" presId="urn:microsoft.com/office/officeart/2005/8/layout/orgChart1"/>
    <dgm:cxn modelId="{7C58C375-8909-4D39-8363-540503904DDE}" type="presParOf" srcId="{D4DB4BF5-5535-4264-8C42-6F481C51A610}" destId="{DDD944D8-0B30-46B2-AD97-AB4669ADC0BD}" srcOrd="0" destOrd="0" presId="urn:microsoft.com/office/officeart/2005/8/layout/orgChart1"/>
    <dgm:cxn modelId="{677C8131-7A40-45EC-ABE7-F7C116BBBA69}" type="presParOf" srcId="{D4DB4BF5-5535-4264-8C42-6F481C51A610}" destId="{625B0C63-376E-4731-8025-F20F38D9D4DB}" srcOrd="1" destOrd="0" presId="urn:microsoft.com/office/officeart/2005/8/layout/orgChart1"/>
    <dgm:cxn modelId="{64576EF6-AA41-4A02-89D5-036972BC2690}" type="presParOf" srcId="{7915318A-A777-4932-B3FA-3A06FE06C2D5}" destId="{EB7B6B7E-4E13-4085-BC02-F21C3E79BBE5}" srcOrd="1" destOrd="0" presId="urn:microsoft.com/office/officeart/2005/8/layout/orgChart1"/>
    <dgm:cxn modelId="{D529A20E-B941-4B8A-BBF7-29D82CBAFB14}" type="presParOf" srcId="{7915318A-A777-4932-B3FA-3A06FE06C2D5}" destId="{DC4EF4B1-3407-4F16-9407-6BB9AFE85F52}" srcOrd="2" destOrd="0" presId="urn:microsoft.com/office/officeart/2005/8/layout/orgChart1"/>
    <dgm:cxn modelId="{F0D14466-38F2-4768-B186-86A61AD2FFAB}" type="presParOf" srcId="{C4E839AD-F779-43BC-8EC5-D260F54AEB4D}" destId="{EA163003-622F-4B18-BE68-09358B5462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8" y="4715390"/>
            <a:ext cx="5436560" cy="4465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8" y="4715390"/>
            <a:ext cx="5436560" cy="4465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8" y="4715390"/>
            <a:ext cx="5436560" cy="4465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8" y="4715390"/>
            <a:ext cx="5436560" cy="4465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8" y="4715390"/>
            <a:ext cx="5436560" cy="4465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8" y="4715390"/>
            <a:ext cx="5436560" cy="4465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2805" y="9430780"/>
            <a:ext cx="2944870" cy="4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26" tIns="48114" rIns="96226" bIns="48114" anchor="b"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</a:pPr>
            <a:fld id="{DE224C28-26F8-4FD4-8333-A2D0E38095E5}" type="slidenum">
              <a:rPr lang="tr-TR" altLang="tr-TR" sz="1300">
                <a:latin typeface="Times New Roman" pitchFamily="18" charset="0"/>
                <a:cs typeface="Arial" pitchFamily="34" charset="0"/>
              </a:rPr>
              <a:pPr algn="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F"/>
              </a:pPr>
              <a:t>9</a:t>
            </a:fld>
            <a:endParaRPr lang="tr-TR" altLang="tr-TR" sz="13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7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812"/>
            <a:ext cx="4984962" cy="44674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26" tIns="48114" rIns="96226" bIns="48114"/>
          <a:lstStyle/>
          <a:p>
            <a:endParaRPr lang="tr-TR" alt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0" y="6265863"/>
            <a:ext cx="9144000" cy="46037"/>
            <a:chOff x="-12" y="3963"/>
            <a:chExt cx="5645" cy="68"/>
          </a:xfrm>
        </p:grpSpPr>
        <p:sp>
          <p:nvSpPr>
            <p:cNvPr id="3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 altLang="tr-TR"/>
            </a:p>
          </p:txBody>
        </p:sp>
        <p:sp>
          <p:nvSpPr>
            <p:cNvPr id="4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tr-TR" altLang="tr-TR">
                <a:latin typeface="Verdana" panose="020B0604030504040204" pitchFamily="34" charset="0"/>
              </a:endParaRPr>
            </a:p>
          </p:txBody>
        </p:sp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tr-TR">
                  <a:solidFill>
                    <a:srgbClr val="91002C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68275" y="6442075"/>
            <a:ext cx="8796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1000" b="1" dirty="0">
                <a:solidFill>
                  <a:srgbClr val="002060"/>
                </a:solidFill>
              </a:rPr>
              <a:t>Head Of Section    </a:t>
            </a:r>
            <a:r>
              <a:rPr lang="tr-TR" sz="1000" b="1" dirty="0">
                <a:solidFill>
                  <a:srgbClr val="002060"/>
                </a:solidFill>
                <a:latin typeface="Comic Sans MS" pitchFamily="66" charset="0"/>
              </a:rPr>
              <a:t>                 </a:t>
            </a:r>
            <a:r>
              <a:rPr lang="tr-TR" sz="1000" b="1" dirty="0">
                <a:solidFill>
                  <a:srgbClr val="002060"/>
                </a:solidFill>
              </a:rPr>
              <a:t>                                                    NOVEMBER  2010       </a:t>
            </a:r>
            <a:r>
              <a:rPr lang="tr-TR" sz="1000" b="1" dirty="0">
                <a:solidFill>
                  <a:srgbClr val="002060"/>
                </a:solidFill>
                <a:latin typeface="Comic Sans MS" pitchFamily="66" charset="0"/>
              </a:rPr>
              <a:t>                                    </a:t>
            </a:r>
            <a:r>
              <a:rPr lang="tr-TR" sz="1000" b="1" dirty="0">
                <a:solidFill>
                  <a:srgbClr val="002060"/>
                </a:solidFill>
              </a:rPr>
              <a:t>Nihat ERDOĞAN</a:t>
            </a:r>
          </a:p>
        </p:txBody>
      </p:sp>
    </p:spTree>
    <p:extLst>
      <p:ext uri="{BB962C8B-B14F-4D97-AF65-F5344CB8AC3E}">
        <p14:creationId xmlns:p14="http://schemas.microsoft.com/office/powerpoint/2010/main" val="2392467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28575" y="6313488"/>
            <a:ext cx="573088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tr-TR" altLang="tr-TR"/>
          </a:p>
          <a:p>
            <a:pPr eaLnBrk="1" hangingPunct="1">
              <a:defRPr/>
            </a:pPr>
            <a:endParaRPr lang="tr-TR" altLang="tr-TR"/>
          </a:p>
          <a:p>
            <a:pPr eaLnBrk="1" hangingPunct="1">
              <a:defRPr/>
            </a:pPr>
            <a:endParaRPr lang="tr-TR" altLang="tr-TR"/>
          </a:p>
        </p:txBody>
      </p:sp>
      <p:pic>
        <p:nvPicPr>
          <p:cNvPr id="5" name="Picture 10" descr="tkg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6283325"/>
            <a:ext cx="400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1 Resim" descr="bayindirlik-ve-iskan-bakanligi-sozlesmeli-personel-alim-ilan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281738"/>
            <a:ext cx="5349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87481" y="1616978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969963"/>
            <a:ext cx="533400" cy="244475"/>
          </a:xfrm>
          <a:prstGeom prst="rect">
            <a:avLst/>
          </a:prstGeom>
          <a:solidFill>
            <a:srgbClr val="003192"/>
          </a:solidFill>
        </p:spPr>
        <p:txBody>
          <a:bodyPr/>
          <a:lstStyle>
            <a:lvl1pPr>
              <a:defRPr/>
            </a:lvl1pPr>
          </a:lstStyle>
          <a:p>
            <a:fld id="{05DFE0D2-5210-42F6-9616-D3EFC422C25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779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KADASTRO BİLGİSİ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 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Dr. Orhan ERCAN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585788" y="2338388"/>
            <a:ext cx="8153400" cy="2774950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tr-TR" altLang="tr-TR" sz="3200" b="1" smtClean="0"/>
              <a:t>	</a:t>
            </a:r>
            <a:endParaRPr lang="tr-TR" altLang="tr-TR" smtClean="0"/>
          </a:p>
        </p:txBody>
      </p:sp>
      <p:pic>
        <p:nvPicPr>
          <p:cNvPr id="18436" name="Picture 5" descr="100A0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547813"/>
            <a:ext cx="26876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447800"/>
            <a:ext cx="22479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319588"/>
            <a:ext cx="35433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266700" y="390525"/>
            <a:ext cx="674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 smtClean="0">
                <a:solidFill>
                  <a:srgbClr val="0000CC"/>
                </a:solidFill>
                <a:latin typeface="Arial" pitchFamily="34" charset="0"/>
              </a:rPr>
              <a:t>Türkiyede Kadastro Çalışmaları</a:t>
            </a:r>
            <a:endParaRPr lang="tr-TR" altLang="tr-TR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9" r="12157"/>
          <a:stretch>
            <a:fillRect/>
          </a:stretch>
        </p:blipFill>
        <p:spPr bwMode="auto">
          <a:xfrm>
            <a:off x="0" y="908050"/>
            <a:ext cx="9144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867400" y="981075"/>
            <a:ext cx="3095625" cy="2314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Alan</a:t>
            </a:r>
            <a:r>
              <a:rPr lang="en-US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: </a:t>
            </a:r>
            <a:r>
              <a:rPr lang="en-US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800,000 Km</a:t>
            </a:r>
            <a:r>
              <a:rPr lang="en-US" altLang="tr-TR" sz="1600" b="1" baseline="30000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2</a:t>
            </a:r>
            <a:endParaRPr lang="en-US" altLang="tr-TR" sz="1600" b="1" dirty="0">
              <a:solidFill>
                <a:srgbClr val="FF0000"/>
              </a:solidFill>
              <a:latin typeface="Times New Roman Tur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 </a:t>
            </a:r>
            <a:r>
              <a:rPr lang="tr-TR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Nufüs</a:t>
            </a:r>
            <a:r>
              <a:rPr lang="en-US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: </a:t>
            </a:r>
            <a:r>
              <a:rPr lang="en-US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72 million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 </a:t>
            </a:r>
            <a:r>
              <a:rPr lang="tr-TR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Nufüs Artış Hızı</a:t>
            </a:r>
            <a:r>
              <a:rPr lang="en-US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: </a:t>
            </a:r>
            <a:endParaRPr lang="en-US" altLang="tr-TR" sz="1600" b="1" dirty="0">
              <a:solidFill>
                <a:srgbClr val="FF0000"/>
              </a:solidFill>
              <a:latin typeface="Times New Roman Tur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% 1.8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  7 </a:t>
            </a:r>
            <a:r>
              <a:rPr lang="tr-TR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coğrafi bölge</a:t>
            </a:r>
            <a:endParaRPr lang="en-US" altLang="tr-TR" sz="1600" b="1" dirty="0">
              <a:solidFill>
                <a:srgbClr val="FF0000"/>
              </a:solidFill>
              <a:latin typeface="Times New Roman Tur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  81 </a:t>
            </a:r>
            <a:r>
              <a:rPr lang="tr-TR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ile</a:t>
            </a:r>
            <a:endParaRPr lang="en-US" altLang="tr-TR" sz="1600" b="1" dirty="0">
              <a:solidFill>
                <a:srgbClr val="FF0000"/>
              </a:solidFill>
              <a:latin typeface="Times New Roman Tur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  </a:t>
            </a:r>
            <a:r>
              <a:rPr lang="tr-TR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52.645</a:t>
            </a:r>
            <a:r>
              <a:rPr lang="en-US" altLang="tr-TR" sz="16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 </a:t>
            </a:r>
            <a:r>
              <a:rPr lang="tr-TR" altLang="tr-TR" sz="16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köy mahalle</a:t>
            </a:r>
            <a:endParaRPr lang="en-US" altLang="tr-TR" sz="1600" b="1" dirty="0">
              <a:solidFill>
                <a:srgbClr val="FF0000"/>
              </a:solidFill>
              <a:latin typeface="Times New Roman Tur"/>
              <a:cs typeface="Arial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40200" y="4437063"/>
            <a:ext cx="4706938" cy="8064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1800" b="1" dirty="0">
                <a:solidFill>
                  <a:schemeClr val="bg1"/>
                </a:solidFill>
                <a:latin typeface="Times New Roman Tur"/>
                <a:cs typeface="Arial" pitchFamily="34" charset="0"/>
              </a:rPr>
              <a:t> </a:t>
            </a:r>
            <a:r>
              <a:rPr lang="tr-TR" altLang="tr-TR" sz="18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Kadastro Çalışma alanı</a:t>
            </a:r>
            <a:r>
              <a:rPr lang="en-US" altLang="tr-TR" sz="18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:  </a:t>
            </a:r>
            <a:r>
              <a:rPr lang="en-US" altLang="tr-TR" sz="18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540,000 Km</a:t>
            </a:r>
            <a:r>
              <a:rPr lang="en-US" altLang="tr-TR" sz="1800" b="1" baseline="30000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2</a:t>
            </a:r>
            <a:endParaRPr lang="en-US" altLang="tr-TR" sz="1800" b="1" dirty="0">
              <a:solidFill>
                <a:srgbClr val="FF0000"/>
              </a:solidFill>
              <a:latin typeface="Times New Roman Tur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18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Toplam Parsel sayısı</a:t>
            </a:r>
            <a:r>
              <a:rPr lang="en-US" altLang="tr-TR" sz="1800" b="1" dirty="0" smtClean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: </a:t>
            </a:r>
            <a:r>
              <a:rPr lang="en-US" altLang="tr-TR" sz="1800" b="1" dirty="0">
                <a:solidFill>
                  <a:srgbClr val="FF0000"/>
                </a:solidFill>
                <a:latin typeface="Times New Roman Tur"/>
                <a:cs typeface="Arial" pitchFamily="34" charset="0"/>
              </a:rPr>
              <a:t>65 million</a:t>
            </a:r>
          </a:p>
        </p:txBody>
      </p:sp>
      <p:sp>
        <p:nvSpPr>
          <p:cNvPr id="1218566" name="Rectangle 6"/>
          <p:cNvSpPr>
            <a:spLocks noChangeArrowheads="1"/>
          </p:cNvSpPr>
          <p:nvPr/>
        </p:nvSpPr>
        <p:spPr bwMode="auto">
          <a:xfrm>
            <a:off x="3419475" y="1700213"/>
            <a:ext cx="1873250" cy="158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</a:pPr>
            <a:endParaRPr lang="tr-TR" altLang="tr-TR" sz="2800" i="1" u="sng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8175" y="5897563"/>
            <a:ext cx="90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>
                <a:latin typeface="Arial Narrow" pitchFamily="34" charset="0"/>
                <a:cs typeface="Arial" pitchFamily="34" charset="0"/>
              </a:rPr>
              <a:t>Cameroon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28612"/>
            <a:ext cx="674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 smtClean="0">
                <a:solidFill>
                  <a:srgbClr val="0000CC"/>
                </a:solidFill>
                <a:latin typeface="Arial" pitchFamily="34" charset="0"/>
              </a:rPr>
              <a:t>Türkiyede Kadastro Çalışmaları</a:t>
            </a:r>
            <a:endParaRPr lang="tr-TR" altLang="tr-TR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1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2" descr="Bölgeler isimli2 kopy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90650"/>
            <a:ext cx="78105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6700" y="390525"/>
            <a:ext cx="674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 smtClean="0">
                <a:solidFill>
                  <a:srgbClr val="0000CC"/>
                </a:solidFill>
                <a:latin typeface="Arial" pitchFamily="34" charset="0"/>
              </a:rPr>
              <a:t>Türkiyede Kadastro Çalışmaları</a:t>
            </a:r>
            <a:endParaRPr lang="tr-TR" altLang="tr-TR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425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63713" y="2708275"/>
          <a:ext cx="6165850" cy="273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963988" y="2035175"/>
            <a:ext cx="19446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b="1">
                <a:latin typeface="Arial" pitchFamily="34" charset="0"/>
              </a:rPr>
              <a:t>TKGM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859338" y="2633663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6700" y="390525"/>
            <a:ext cx="674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200" b="1" dirty="0" smtClean="0">
                <a:solidFill>
                  <a:srgbClr val="0000CC"/>
                </a:solidFill>
                <a:latin typeface="Arial" pitchFamily="34" charset="0"/>
              </a:rPr>
              <a:t>Türkiyede Kadastro Çalışmaları</a:t>
            </a:r>
            <a:endParaRPr lang="tr-TR" altLang="tr-TR" sz="32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169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4"/>
          <p:cNvSpPr txBox="1">
            <a:spLocks noChangeArrowheads="1"/>
          </p:cNvSpPr>
          <p:nvPr/>
        </p:nvSpPr>
        <p:spPr bwMode="auto">
          <a:xfrm>
            <a:off x="0" y="1260475"/>
            <a:ext cx="8748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 b="1" dirty="0" smtClean="0">
                <a:solidFill>
                  <a:srgbClr val="FF0000"/>
                </a:solidFill>
                <a:latin typeface="Comic Sans MS" pitchFamily="66" charset="0"/>
              </a:rPr>
              <a:t>Çalışan Statüleri</a:t>
            </a:r>
            <a:endParaRPr lang="tr-TR" altLang="tr-TR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112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45458"/>
              </p:ext>
            </p:extLst>
          </p:nvPr>
        </p:nvGraphicFramePr>
        <p:xfrm>
          <a:off x="1430338" y="1670050"/>
          <a:ext cx="5868987" cy="3519490"/>
        </p:xfrm>
        <a:graphic>
          <a:graphicData uri="http://schemas.openxmlformats.org/drawingml/2006/table">
            <a:tbl>
              <a:tblPr/>
              <a:tblGrid>
                <a:gridCol w="2963862"/>
                <a:gridCol w="2905125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Toplam Çalışan sayısı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Kadastro Müdürü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277</a:t>
                      </a: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Kadastro Müdür Yardımcısı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Kontrol Mühendisi</a:t>
                      </a:r>
                      <a:endParaRPr kumimoji="0" 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642</a:t>
                      </a: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Diğer Teknil çalışan</a:t>
                      </a:r>
                      <a:endParaRPr kumimoji="0" 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3.781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Destek çalışanlar</a:t>
                      </a:r>
                      <a:endParaRPr kumimoji="0" 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TOTAL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6.366</a:t>
                      </a:r>
                      <a:endParaRPr kumimoji="0" lang="tr-TR" sz="17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6700" y="390525"/>
            <a:ext cx="674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 smtClean="0">
                <a:solidFill>
                  <a:srgbClr val="0000CC"/>
                </a:solidFill>
                <a:latin typeface="Arial" pitchFamily="34" charset="0"/>
              </a:rPr>
              <a:t>Türkiyede Kadastro Çalışmaları</a:t>
            </a:r>
            <a:endParaRPr lang="tr-TR" altLang="tr-TR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19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4"/>
          <p:cNvSpPr txBox="1">
            <a:spLocks noChangeArrowheads="1"/>
          </p:cNvSpPr>
          <p:nvPr/>
        </p:nvSpPr>
        <p:spPr bwMode="auto">
          <a:xfrm>
            <a:off x="395288" y="1298575"/>
            <a:ext cx="8748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n-US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Tapu</a:t>
            </a:r>
            <a:r>
              <a:rPr lang="en-US" altLang="tr-TR" sz="2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ve</a:t>
            </a:r>
            <a:r>
              <a:rPr lang="en-US" altLang="tr-TR" sz="2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Kadastro</a:t>
            </a:r>
            <a:r>
              <a:rPr lang="en-US" altLang="tr-TR" sz="2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Bilgilerinin</a:t>
            </a:r>
            <a:r>
              <a:rPr lang="en-US" altLang="tr-TR" sz="2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Önemi</a:t>
            </a:r>
            <a:endParaRPr lang="en-US" altLang="tr-TR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2088" y="2027238"/>
            <a:ext cx="86407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None/>
            </a:pP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Türk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yasalarına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(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Türk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Medeni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Kanunu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)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göre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kişinin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taşınmaz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mülkiyeti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(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mülkiyet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hakkı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)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ancak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tapuya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girmesi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ile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yasal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olarak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teyit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edilir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ClrTx/>
              <a:buSzTx/>
              <a:buNone/>
            </a:pPr>
            <a:endParaRPr lang="en-US" altLang="tr-TR" sz="2000" b="1" dirty="0">
              <a:solidFill>
                <a:srgbClr val="0000CC"/>
              </a:solidFill>
              <a:latin typeface="Arial" pitchFamily="34" charset="0"/>
            </a:endParaRPr>
          </a:p>
          <a:p>
            <a:pPr lvl="1" algn="just">
              <a:spcBef>
                <a:spcPct val="0"/>
              </a:spcBef>
              <a:buClrTx/>
              <a:buSzTx/>
              <a:buNone/>
            </a:pP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ve</a:t>
            </a:r>
            <a:endParaRPr lang="en-US" altLang="tr-TR" sz="2000" b="1" dirty="0">
              <a:solidFill>
                <a:srgbClr val="0000CC"/>
              </a:solidFill>
              <a:latin typeface="Arial" pitchFamily="34" charset="0"/>
            </a:endParaRPr>
          </a:p>
          <a:p>
            <a:pPr lvl="1" algn="just">
              <a:spcBef>
                <a:spcPct val="0"/>
              </a:spcBef>
              <a:buClrTx/>
              <a:buSzTx/>
              <a:buNone/>
            </a:pPr>
            <a:endParaRPr lang="en-US" altLang="tr-TR" sz="2000" b="1" dirty="0">
              <a:solidFill>
                <a:srgbClr val="0000CC"/>
              </a:solidFill>
              <a:latin typeface="Arial" pitchFamily="34" charset="0"/>
            </a:endParaRPr>
          </a:p>
          <a:p>
            <a:pPr lvl="1" algn="just">
              <a:spcBef>
                <a:spcPct val="0"/>
              </a:spcBef>
              <a:buClrTx/>
              <a:buSzTx/>
              <a:buNone/>
            </a:pP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bu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tür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mülkiyet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hakkının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ANAYASA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kapsamında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yer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aldığını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,</a:t>
            </a:r>
          </a:p>
          <a:p>
            <a:pPr lvl="1" algn="just">
              <a:spcBef>
                <a:spcPct val="0"/>
              </a:spcBef>
              <a:buClrTx/>
              <a:buSzTx/>
              <a:buNone/>
            </a:pP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tapu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ve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kadastro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bilgileri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arazi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ile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ilgili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her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türlü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yatırım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ve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proje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için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yasal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ve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teknik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temeli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oluşturan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bilgi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0000CC"/>
                </a:solidFill>
                <a:latin typeface="Arial" pitchFamily="34" charset="0"/>
              </a:rPr>
              <a:t>kaynağıdır</a:t>
            </a:r>
            <a:r>
              <a:rPr lang="en-US" altLang="tr-TR" sz="2000" b="1" dirty="0">
                <a:solidFill>
                  <a:srgbClr val="0000CC"/>
                </a:solidFill>
                <a:latin typeface="Arial" pitchFamily="34" charset="0"/>
              </a:rPr>
              <a:t>.</a:t>
            </a:r>
            <a:endParaRPr lang="en-US" altLang="tr-TR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6700" y="390525"/>
            <a:ext cx="674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 smtClean="0">
                <a:solidFill>
                  <a:srgbClr val="0000CC"/>
                </a:solidFill>
                <a:latin typeface="Arial" pitchFamily="34" charset="0"/>
              </a:rPr>
              <a:t>Türkiyede Kadastro Çalışmaları</a:t>
            </a:r>
            <a:endParaRPr lang="tr-TR" altLang="tr-TR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8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836613" y="1195388"/>
            <a:ext cx="7489825" cy="504825"/>
          </a:xfrm>
          <a:prstGeom prst="rect">
            <a:avLst/>
          </a:prstGeom>
        </p:spPr>
        <p:txBody>
          <a:bodyPr/>
          <a:lstStyle/>
          <a:p>
            <a:r>
              <a:rPr lang="en-US" altLang="tr-TR" sz="2400" dirty="0">
                <a:solidFill>
                  <a:srgbClr val="0033CC"/>
                </a:solidFill>
              </a:rPr>
              <a:t>ARAZİ SİCİL VE </a:t>
            </a:r>
            <a:r>
              <a:rPr lang="tr-TR" altLang="tr-TR" sz="2400" dirty="0" smtClean="0">
                <a:solidFill>
                  <a:srgbClr val="0033CC"/>
                </a:solidFill>
              </a:rPr>
              <a:t>KADASTRO </a:t>
            </a:r>
            <a:r>
              <a:rPr lang="en-US" altLang="tr-TR" sz="2400" dirty="0" smtClean="0">
                <a:solidFill>
                  <a:srgbClr val="0033CC"/>
                </a:solidFill>
              </a:rPr>
              <a:t>SİSTEMİ</a:t>
            </a:r>
            <a:endParaRPr lang="en-US" altLang="tr-TR" sz="2400" dirty="0">
              <a:solidFill>
                <a:srgbClr val="0033CC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03800" y="1844675"/>
            <a:ext cx="3276600" cy="6096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b="1" dirty="0" smtClean="0">
                <a:latin typeface="Arial" pitchFamily="34" charset="0"/>
                <a:cs typeface="Arial" pitchFamily="34" charset="0"/>
              </a:rPr>
              <a:t>Arazi Kayıt</a:t>
            </a:r>
            <a:endParaRPr lang="en-GB" alt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3276600" cy="609600"/>
          </a:xfrm>
          <a:prstGeom prst="rect">
            <a:avLst/>
          </a:prstGeom>
          <a:solidFill>
            <a:srgbClr val="43C18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b="1" dirty="0" smtClean="0">
                <a:latin typeface="Arial" pitchFamily="34" charset="0"/>
                <a:cs typeface="Arial" pitchFamily="34" charset="0"/>
              </a:rPr>
              <a:t>Kadastro </a:t>
            </a:r>
            <a:r>
              <a:rPr lang="en-US" altLang="tr-TR" sz="1800" b="1" dirty="0" err="1" smtClean="0">
                <a:latin typeface="Arial" pitchFamily="34" charset="0"/>
                <a:cs typeface="Arial" pitchFamily="34" charset="0"/>
              </a:rPr>
              <a:t>harita</a:t>
            </a:r>
            <a:r>
              <a:rPr lang="en-US" alt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sz="1800" b="1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altLang="tr-T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sz="1800" b="1" dirty="0" err="1">
                <a:latin typeface="Arial" pitchFamily="34" charset="0"/>
                <a:cs typeface="Arial" pitchFamily="34" charset="0"/>
              </a:rPr>
              <a:t>bilgi</a:t>
            </a:r>
            <a:endParaRPr lang="en-US" altLang="tr-T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076825" y="2636838"/>
            <a:ext cx="32829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tr-TR" sz="2000" dirty="0"/>
              <a:t>Tapu Yardımcı kayıtlar (özellikle sahiplik kaydı) Tapu Taşınmaz malların hak ve yükümlülükleri İlk giriş kitabı</a:t>
            </a:r>
            <a:endParaRPr lang="en-US" altLang="tr-TR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003800" y="25654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900">
              <a:latin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900113" y="25654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900">
              <a:latin typeface="Arial" pitchFamily="34" charset="0"/>
            </a:endParaRP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6588125" y="4868863"/>
            <a:ext cx="1731963" cy="1143000"/>
            <a:chOff x="4061" y="2479"/>
            <a:chExt cx="1447" cy="1121"/>
          </a:xfrm>
        </p:grpSpPr>
        <p:grpSp>
          <p:nvGrpSpPr>
            <p:cNvPr id="28684" name="Group 9"/>
            <p:cNvGrpSpPr>
              <a:grpSpLocks/>
            </p:cNvGrpSpPr>
            <p:nvPr/>
          </p:nvGrpSpPr>
          <p:grpSpPr bwMode="auto">
            <a:xfrm>
              <a:off x="4381" y="2479"/>
              <a:ext cx="299" cy="1121"/>
              <a:chOff x="4381" y="2479"/>
              <a:chExt cx="299" cy="1121"/>
            </a:xfrm>
          </p:grpSpPr>
          <p:grpSp>
            <p:nvGrpSpPr>
              <p:cNvPr id="28713" name="Group 10"/>
              <p:cNvGrpSpPr>
                <a:grpSpLocks/>
              </p:cNvGrpSpPr>
              <p:nvPr/>
            </p:nvGrpSpPr>
            <p:grpSpPr bwMode="auto">
              <a:xfrm>
                <a:off x="4381" y="2479"/>
                <a:ext cx="299" cy="1121"/>
                <a:chOff x="4381" y="2479"/>
                <a:chExt cx="299" cy="1121"/>
              </a:xfrm>
            </p:grpSpPr>
            <p:sp>
              <p:nvSpPr>
                <p:cNvPr id="28718" name="Freeform 11"/>
                <p:cNvSpPr>
                  <a:spLocks/>
                </p:cNvSpPr>
                <p:nvPr/>
              </p:nvSpPr>
              <p:spPr bwMode="auto">
                <a:xfrm>
                  <a:off x="4583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19" name="Freeform 12"/>
                <p:cNvSpPr>
                  <a:spLocks/>
                </p:cNvSpPr>
                <p:nvPr/>
              </p:nvSpPr>
              <p:spPr bwMode="auto">
                <a:xfrm>
                  <a:off x="4381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8 w 203"/>
                    <a:gd name="T7" fmla="*/ 12 h 1121"/>
                    <a:gd name="T8" fmla="*/ 50 w 203"/>
                    <a:gd name="T9" fmla="*/ 6 h 1121"/>
                    <a:gd name="T10" fmla="*/ 68 w 203"/>
                    <a:gd name="T11" fmla="*/ 2 h 1121"/>
                    <a:gd name="T12" fmla="*/ 86 w 203"/>
                    <a:gd name="T13" fmla="*/ 0 h 1121"/>
                    <a:gd name="T14" fmla="*/ 100 w 203"/>
                    <a:gd name="T15" fmla="*/ 0 h 1121"/>
                    <a:gd name="T16" fmla="*/ 110 w 203"/>
                    <a:gd name="T17" fmla="*/ 0 h 1121"/>
                    <a:gd name="T18" fmla="*/ 122 w 203"/>
                    <a:gd name="T19" fmla="*/ 0 h 1121"/>
                    <a:gd name="T20" fmla="*/ 134 w 203"/>
                    <a:gd name="T21" fmla="*/ 2 h 1121"/>
                    <a:gd name="T22" fmla="*/ 140 w 203"/>
                    <a:gd name="T23" fmla="*/ 4 h 1121"/>
                    <a:gd name="T24" fmla="*/ 150 w 203"/>
                    <a:gd name="T25" fmla="*/ 6 h 1121"/>
                    <a:gd name="T26" fmla="*/ 164 w 203"/>
                    <a:gd name="T27" fmla="*/ 10 h 1121"/>
                    <a:gd name="T28" fmla="*/ 182 w 203"/>
                    <a:gd name="T29" fmla="*/ 16 h 1121"/>
                    <a:gd name="T30" fmla="*/ 194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6" y="0"/>
                      </a:lnTo>
                      <a:lnTo>
                        <a:pt x="100" y="0"/>
                      </a:lnTo>
                      <a:lnTo>
                        <a:pt x="110" y="0"/>
                      </a:lnTo>
                      <a:lnTo>
                        <a:pt x="122" y="0"/>
                      </a:lnTo>
                      <a:lnTo>
                        <a:pt x="134" y="2"/>
                      </a:lnTo>
                      <a:lnTo>
                        <a:pt x="140" y="4"/>
                      </a:lnTo>
                      <a:lnTo>
                        <a:pt x="150" y="6"/>
                      </a:lnTo>
                      <a:lnTo>
                        <a:pt x="164" y="10"/>
                      </a:lnTo>
                      <a:lnTo>
                        <a:pt x="182" y="16"/>
                      </a:lnTo>
                      <a:lnTo>
                        <a:pt x="194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8714" name="Group 13"/>
              <p:cNvGrpSpPr>
                <a:grpSpLocks/>
              </p:cNvGrpSpPr>
              <p:nvPr/>
            </p:nvGrpSpPr>
            <p:grpSpPr bwMode="auto">
              <a:xfrm>
                <a:off x="4381" y="2775"/>
                <a:ext cx="203" cy="633"/>
                <a:chOff x="4381" y="2775"/>
                <a:chExt cx="203" cy="633"/>
              </a:xfrm>
            </p:grpSpPr>
            <p:sp>
              <p:nvSpPr>
                <p:cNvPr id="28715" name="Freeform 14"/>
                <p:cNvSpPr>
                  <a:spLocks/>
                </p:cNvSpPr>
                <p:nvPr/>
              </p:nvSpPr>
              <p:spPr bwMode="auto">
                <a:xfrm>
                  <a:off x="4381" y="3293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8 w 201"/>
                    <a:gd name="T3" fmla="*/ 22 h 53"/>
                    <a:gd name="T4" fmla="*/ 14 w 201"/>
                    <a:gd name="T5" fmla="*/ 16 h 53"/>
                    <a:gd name="T6" fmla="*/ 24 w 201"/>
                    <a:gd name="T7" fmla="*/ 14 h 53"/>
                    <a:gd name="T8" fmla="*/ 38 w 201"/>
                    <a:gd name="T9" fmla="*/ 8 h 53"/>
                    <a:gd name="T10" fmla="*/ 52 w 201"/>
                    <a:gd name="T11" fmla="*/ 6 h 53"/>
                    <a:gd name="T12" fmla="*/ 68 w 201"/>
                    <a:gd name="T13" fmla="*/ 0 h 53"/>
                    <a:gd name="T14" fmla="*/ 84 w 201"/>
                    <a:gd name="T15" fmla="*/ 0 h 53"/>
                    <a:gd name="T16" fmla="*/ 98 w 201"/>
                    <a:gd name="T17" fmla="*/ 0 h 53"/>
                    <a:gd name="T18" fmla="*/ 114 w 201"/>
                    <a:gd name="T19" fmla="*/ 0 h 53"/>
                    <a:gd name="T20" fmla="*/ 128 w 201"/>
                    <a:gd name="T21" fmla="*/ 0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6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0 h 53"/>
                    <a:gd name="T46" fmla="*/ 130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2 w 201"/>
                    <a:gd name="T53" fmla="*/ 26 h 53"/>
                    <a:gd name="T54" fmla="*/ 78 w 201"/>
                    <a:gd name="T55" fmla="*/ 26 h 53"/>
                    <a:gd name="T56" fmla="*/ 68 w 201"/>
                    <a:gd name="T57" fmla="*/ 26 h 53"/>
                    <a:gd name="T58" fmla="*/ 54 w 201"/>
                    <a:gd name="T59" fmla="*/ 30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53">
                      <a:moveTo>
                        <a:pt x="0" y="26"/>
                      </a:moveTo>
                      <a:lnTo>
                        <a:pt x="8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2" y="6"/>
                      </a:lnTo>
                      <a:lnTo>
                        <a:pt x="68" y="0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4" y="0"/>
                      </a:lnTo>
                      <a:lnTo>
                        <a:pt x="128" y="0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2" y="26"/>
                      </a:lnTo>
                      <a:lnTo>
                        <a:pt x="78" y="26"/>
                      </a:lnTo>
                      <a:lnTo>
                        <a:pt x="68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16" name="Freeform 15"/>
                <p:cNvSpPr>
                  <a:spLocks/>
                </p:cNvSpPr>
                <p:nvPr/>
              </p:nvSpPr>
              <p:spPr bwMode="auto">
                <a:xfrm>
                  <a:off x="4383" y="3355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6 w 201"/>
                    <a:gd name="T3" fmla="*/ 22 h 53"/>
                    <a:gd name="T4" fmla="*/ 14 w 201"/>
                    <a:gd name="T5" fmla="*/ 18 h 53"/>
                    <a:gd name="T6" fmla="*/ 24 w 201"/>
                    <a:gd name="T7" fmla="*/ 12 h 53"/>
                    <a:gd name="T8" fmla="*/ 40 w 201"/>
                    <a:gd name="T9" fmla="*/ 10 h 53"/>
                    <a:gd name="T10" fmla="*/ 52 w 201"/>
                    <a:gd name="T11" fmla="*/ 6 h 53"/>
                    <a:gd name="T12" fmla="*/ 66 w 201"/>
                    <a:gd name="T13" fmla="*/ 2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28 w 201"/>
                    <a:gd name="T21" fmla="*/ 2 h 53"/>
                    <a:gd name="T22" fmla="*/ 144 w 201"/>
                    <a:gd name="T23" fmla="*/ 6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8 h 53"/>
                    <a:gd name="T30" fmla="*/ 192 w 201"/>
                    <a:gd name="T31" fmla="*/ 22 h 53"/>
                    <a:gd name="T32" fmla="*/ 200 w 201"/>
                    <a:gd name="T33" fmla="*/ 28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2 h 53"/>
                    <a:gd name="T46" fmla="*/ 132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0 w 201"/>
                    <a:gd name="T53" fmla="*/ 26 h 53"/>
                    <a:gd name="T54" fmla="*/ 78 w 201"/>
                    <a:gd name="T55" fmla="*/ 26 h 53"/>
                    <a:gd name="T56" fmla="*/ 66 w 201"/>
                    <a:gd name="T57" fmla="*/ 28 h 53"/>
                    <a:gd name="T58" fmla="*/ 54 w 201"/>
                    <a:gd name="T59" fmla="*/ 30 h 53"/>
                    <a:gd name="T60" fmla="*/ 40 w 201"/>
                    <a:gd name="T61" fmla="*/ 36 h 53"/>
                    <a:gd name="T62" fmla="*/ 26 w 201"/>
                    <a:gd name="T63" fmla="*/ 38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40" y="10"/>
                      </a:lnTo>
                      <a:lnTo>
                        <a:pt x="52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4" y="6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2" y="22"/>
                      </a:lnTo>
                      <a:lnTo>
                        <a:pt x="200" y="28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2"/>
                      </a:lnTo>
                      <a:lnTo>
                        <a:pt x="132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4" y="30"/>
                      </a:lnTo>
                      <a:lnTo>
                        <a:pt x="40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17" name="Freeform 16"/>
                <p:cNvSpPr>
                  <a:spLocks/>
                </p:cNvSpPr>
                <p:nvPr/>
              </p:nvSpPr>
              <p:spPr bwMode="auto">
                <a:xfrm>
                  <a:off x="4383" y="2775"/>
                  <a:ext cx="201" cy="53"/>
                </a:xfrm>
                <a:custGeom>
                  <a:avLst/>
                  <a:gdLst>
                    <a:gd name="T0" fmla="*/ 0 w 201"/>
                    <a:gd name="T1" fmla="*/ 24 h 53"/>
                    <a:gd name="T2" fmla="*/ 6 w 201"/>
                    <a:gd name="T3" fmla="*/ 22 h 53"/>
                    <a:gd name="T4" fmla="*/ 14 w 201"/>
                    <a:gd name="T5" fmla="*/ 18 h 53"/>
                    <a:gd name="T6" fmla="*/ 24 w 201"/>
                    <a:gd name="T7" fmla="*/ 14 h 53"/>
                    <a:gd name="T8" fmla="*/ 40 w 201"/>
                    <a:gd name="T9" fmla="*/ 10 h 53"/>
                    <a:gd name="T10" fmla="*/ 52 w 201"/>
                    <a:gd name="T11" fmla="*/ 6 h 53"/>
                    <a:gd name="T12" fmla="*/ 66 w 201"/>
                    <a:gd name="T13" fmla="*/ 2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28 w 201"/>
                    <a:gd name="T21" fmla="*/ 2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8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6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2 h 53"/>
                    <a:gd name="T46" fmla="*/ 132 w 201"/>
                    <a:gd name="T47" fmla="*/ 28 h 53"/>
                    <a:gd name="T48" fmla="*/ 116 w 201"/>
                    <a:gd name="T49" fmla="*/ 24 h 53"/>
                    <a:gd name="T50" fmla="*/ 102 w 201"/>
                    <a:gd name="T51" fmla="*/ 24 h 53"/>
                    <a:gd name="T52" fmla="*/ 90 w 201"/>
                    <a:gd name="T53" fmla="*/ 24 h 53"/>
                    <a:gd name="T54" fmla="*/ 78 w 201"/>
                    <a:gd name="T55" fmla="*/ 24 h 53"/>
                    <a:gd name="T56" fmla="*/ 66 w 201"/>
                    <a:gd name="T57" fmla="*/ 26 h 53"/>
                    <a:gd name="T58" fmla="*/ 54 w 201"/>
                    <a:gd name="T59" fmla="*/ 32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4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40" y="10"/>
                      </a:lnTo>
                      <a:lnTo>
                        <a:pt x="52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6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2"/>
                      </a:lnTo>
                      <a:lnTo>
                        <a:pt x="132" y="28"/>
                      </a:lnTo>
                      <a:lnTo>
                        <a:pt x="116" y="24"/>
                      </a:lnTo>
                      <a:lnTo>
                        <a:pt x="102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4" y="32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8685" name="Group 17"/>
            <p:cNvGrpSpPr>
              <a:grpSpLocks/>
            </p:cNvGrpSpPr>
            <p:nvPr/>
          </p:nvGrpSpPr>
          <p:grpSpPr bwMode="auto">
            <a:xfrm>
              <a:off x="4579" y="2479"/>
              <a:ext cx="297" cy="1121"/>
              <a:chOff x="4579" y="2479"/>
              <a:chExt cx="297" cy="1121"/>
            </a:xfrm>
          </p:grpSpPr>
          <p:grpSp>
            <p:nvGrpSpPr>
              <p:cNvPr id="28706" name="Group 18"/>
              <p:cNvGrpSpPr>
                <a:grpSpLocks/>
              </p:cNvGrpSpPr>
              <p:nvPr/>
            </p:nvGrpSpPr>
            <p:grpSpPr bwMode="auto">
              <a:xfrm>
                <a:off x="4579" y="2479"/>
                <a:ext cx="297" cy="1121"/>
                <a:chOff x="4579" y="2479"/>
                <a:chExt cx="297" cy="1121"/>
              </a:xfrm>
            </p:grpSpPr>
            <p:sp>
              <p:nvSpPr>
                <p:cNvPr id="28711" name="Freeform 19"/>
                <p:cNvSpPr>
                  <a:spLocks/>
                </p:cNvSpPr>
                <p:nvPr/>
              </p:nvSpPr>
              <p:spPr bwMode="auto">
                <a:xfrm>
                  <a:off x="4781" y="2507"/>
                  <a:ext cx="95" cy="1093"/>
                </a:xfrm>
                <a:custGeom>
                  <a:avLst/>
                  <a:gdLst>
                    <a:gd name="T0" fmla="*/ 0 w 95"/>
                    <a:gd name="T1" fmla="*/ 0 h 1093"/>
                    <a:gd name="T2" fmla="*/ 94 w 95"/>
                    <a:gd name="T3" fmla="*/ 174 h 1093"/>
                    <a:gd name="T4" fmla="*/ 94 w 95"/>
                    <a:gd name="T5" fmla="*/ 1092 h 1093"/>
                    <a:gd name="T6" fmla="*/ 0 w 95"/>
                    <a:gd name="T7" fmla="*/ 1092 h 1093"/>
                    <a:gd name="T8" fmla="*/ 0 w 95"/>
                    <a:gd name="T9" fmla="*/ 0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5" h="1093">
                      <a:moveTo>
                        <a:pt x="0" y="0"/>
                      </a:moveTo>
                      <a:lnTo>
                        <a:pt x="94" y="174"/>
                      </a:lnTo>
                      <a:lnTo>
                        <a:pt x="94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12" name="Freeform 20"/>
                <p:cNvSpPr>
                  <a:spLocks/>
                </p:cNvSpPr>
                <p:nvPr/>
              </p:nvSpPr>
              <p:spPr bwMode="auto">
                <a:xfrm>
                  <a:off x="4579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8 w 203"/>
                    <a:gd name="T7" fmla="*/ 12 h 1121"/>
                    <a:gd name="T8" fmla="*/ 50 w 203"/>
                    <a:gd name="T9" fmla="*/ 6 h 1121"/>
                    <a:gd name="T10" fmla="*/ 68 w 203"/>
                    <a:gd name="T11" fmla="*/ 2 h 1121"/>
                    <a:gd name="T12" fmla="*/ 86 w 203"/>
                    <a:gd name="T13" fmla="*/ 0 h 1121"/>
                    <a:gd name="T14" fmla="*/ 98 w 203"/>
                    <a:gd name="T15" fmla="*/ 0 h 1121"/>
                    <a:gd name="T16" fmla="*/ 110 w 203"/>
                    <a:gd name="T17" fmla="*/ 0 h 1121"/>
                    <a:gd name="T18" fmla="*/ 122 w 203"/>
                    <a:gd name="T19" fmla="*/ 0 h 1121"/>
                    <a:gd name="T20" fmla="*/ 134 w 203"/>
                    <a:gd name="T21" fmla="*/ 2 h 1121"/>
                    <a:gd name="T22" fmla="*/ 142 w 203"/>
                    <a:gd name="T23" fmla="*/ 4 h 1121"/>
                    <a:gd name="T24" fmla="*/ 150 w 203"/>
                    <a:gd name="T25" fmla="*/ 6 h 1121"/>
                    <a:gd name="T26" fmla="*/ 164 w 203"/>
                    <a:gd name="T27" fmla="*/ 10 h 1121"/>
                    <a:gd name="T28" fmla="*/ 182 w 203"/>
                    <a:gd name="T29" fmla="*/ 16 h 1121"/>
                    <a:gd name="T30" fmla="*/ 192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  <a:lnTo>
                        <a:pt x="122" y="0"/>
                      </a:lnTo>
                      <a:lnTo>
                        <a:pt x="134" y="2"/>
                      </a:lnTo>
                      <a:lnTo>
                        <a:pt x="142" y="4"/>
                      </a:lnTo>
                      <a:lnTo>
                        <a:pt x="150" y="6"/>
                      </a:lnTo>
                      <a:lnTo>
                        <a:pt x="164" y="10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8707" name="Group 21"/>
              <p:cNvGrpSpPr>
                <a:grpSpLocks/>
              </p:cNvGrpSpPr>
              <p:nvPr/>
            </p:nvGrpSpPr>
            <p:grpSpPr bwMode="auto">
              <a:xfrm>
                <a:off x="4579" y="2775"/>
                <a:ext cx="203" cy="633"/>
                <a:chOff x="4579" y="2775"/>
                <a:chExt cx="203" cy="633"/>
              </a:xfrm>
            </p:grpSpPr>
            <p:sp>
              <p:nvSpPr>
                <p:cNvPr id="28708" name="Freeform 22"/>
                <p:cNvSpPr>
                  <a:spLocks/>
                </p:cNvSpPr>
                <p:nvPr/>
              </p:nvSpPr>
              <p:spPr bwMode="auto">
                <a:xfrm>
                  <a:off x="4579" y="3293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6 w 201"/>
                    <a:gd name="T3" fmla="*/ 22 h 53"/>
                    <a:gd name="T4" fmla="*/ 14 w 201"/>
                    <a:gd name="T5" fmla="*/ 16 h 53"/>
                    <a:gd name="T6" fmla="*/ 24 w 201"/>
                    <a:gd name="T7" fmla="*/ 14 h 53"/>
                    <a:gd name="T8" fmla="*/ 40 w 201"/>
                    <a:gd name="T9" fmla="*/ 8 h 53"/>
                    <a:gd name="T10" fmla="*/ 52 w 201"/>
                    <a:gd name="T11" fmla="*/ 6 h 53"/>
                    <a:gd name="T12" fmla="*/ 66 w 201"/>
                    <a:gd name="T13" fmla="*/ 0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30 w 201"/>
                    <a:gd name="T21" fmla="*/ 0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6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6 w 201"/>
                    <a:gd name="T39" fmla="*/ 44 h 53"/>
                    <a:gd name="T40" fmla="*/ 174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0 h 53"/>
                    <a:gd name="T46" fmla="*/ 132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0 w 201"/>
                    <a:gd name="T53" fmla="*/ 26 h 53"/>
                    <a:gd name="T54" fmla="*/ 78 w 201"/>
                    <a:gd name="T55" fmla="*/ 26 h 53"/>
                    <a:gd name="T56" fmla="*/ 66 w 201"/>
                    <a:gd name="T57" fmla="*/ 26 h 53"/>
                    <a:gd name="T58" fmla="*/ 54 w 201"/>
                    <a:gd name="T59" fmla="*/ 30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1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40" y="8"/>
                      </a:lnTo>
                      <a:lnTo>
                        <a:pt x="52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0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2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09" name="Freeform 23"/>
                <p:cNvSpPr>
                  <a:spLocks/>
                </p:cNvSpPr>
                <p:nvPr/>
              </p:nvSpPr>
              <p:spPr bwMode="auto">
                <a:xfrm>
                  <a:off x="4579" y="3355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4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2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6 w 203"/>
                    <a:gd name="T13" fmla="*/ 2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2 w 203"/>
                    <a:gd name="T19" fmla="*/ 0 h 53"/>
                    <a:gd name="T20" fmla="*/ 130 w 203"/>
                    <a:gd name="T21" fmla="*/ 2 h 53"/>
                    <a:gd name="T22" fmla="*/ 142 w 203"/>
                    <a:gd name="T23" fmla="*/ 6 h 53"/>
                    <a:gd name="T24" fmla="*/ 156 w 203"/>
                    <a:gd name="T25" fmla="*/ 8 h 53"/>
                    <a:gd name="T26" fmla="*/ 168 w 203"/>
                    <a:gd name="T27" fmla="*/ 12 h 53"/>
                    <a:gd name="T28" fmla="*/ 182 w 203"/>
                    <a:gd name="T29" fmla="*/ 18 h 53"/>
                    <a:gd name="T30" fmla="*/ 194 w 203"/>
                    <a:gd name="T31" fmla="*/ 22 h 53"/>
                    <a:gd name="T32" fmla="*/ 202 w 203"/>
                    <a:gd name="T33" fmla="*/ 28 h 53"/>
                    <a:gd name="T34" fmla="*/ 202 w 203"/>
                    <a:gd name="T35" fmla="*/ 50 h 53"/>
                    <a:gd name="T36" fmla="*/ 194 w 203"/>
                    <a:gd name="T37" fmla="*/ 48 h 53"/>
                    <a:gd name="T38" fmla="*/ 186 w 203"/>
                    <a:gd name="T39" fmla="*/ 44 h 53"/>
                    <a:gd name="T40" fmla="*/ 174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2 h 53"/>
                    <a:gd name="T46" fmla="*/ 130 w 203"/>
                    <a:gd name="T47" fmla="*/ 28 h 53"/>
                    <a:gd name="T48" fmla="*/ 116 w 203"/>
                    <a:gd name="T49" fmla="*/ 26 h 53"/>
                    <a:gd name="T50" fmla="*/ 100 w 203"/>
                    <a:gd name="T51" fmla="*/ 26 h 53"/>
                    <a:gd name="T52" fmla="*/ 90 w 203"/>
                    <a:gd name="T53" fmla="*/ 26 h 53"/>
                    <a:gd name="T54" fmla="*/ 78 w 203"/>
                    <a:gd name="T55" fmla="*/ 26 h 53"/>
                    <a:gd name="T56" fmla="*/ 66 w 203"/>
                    <a:gd name="T57" fmla="*/ 28 h 53"/>
                    <a:gd name="T58" fmla="*/ 52 w 203"/>
                    <a:gd name="T59" fmla="*/ 30 h 53"/>
                    <a:gd name="T60" fmla="*/ 38 w 203"/>
                    <a:gd name="T61" fmla="*/ 36 h 53"/>
                    <a:gd name="T62" fmla="*/ 26 w 203"/>
                    <a:gd name="T63" fmla="*/ 38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6"/>
                      </a:moveTo>
                      <a:lnTo>
                        <a:pt x="4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2"/>
                      </a:lnTo>
                      <a:lnTo>
                        <a:pt x="142" y="6"/>
                      </a:lnTo>
                      <a:lnTo>
                        <a:pt x="156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4" y="22"/>
                      </a:lnTo>
                      <a:lnTo>
                        <a:pt x="202" y="28"/>
                      </a:lnTo>
                      <a:lnTo>
                        <a:pt x="202" y="50"/>
                      </a:lnTo>
                      <a:lnTo>
                        <a:pt x="194" y="48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2" y="36"/>
                      </a:lnTo>
                      <a:lnTo>
                        <a:pt x="146" y="32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0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2" y="30"/>
                      </a:lnTo>
                      <a:lnTo>
                        <a:pt x="38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10" name="Freeform 24"/>
                <p:cNvSpPr>
                  <a:spLocks/>
                </p:cNvSpPr>
                <p:nvPr/>
              </p:nvSpPr>
              <p:spPr bwMode="auto">
                <a:xfrm>
                  <a:off x="4579" y="2775"/>
                  <a:ext cx="203" cy="53"/>
                </a:xfrm>
                <a:custGeom>
                  <a:avLst/>
                  <a:gdLst>
                    <a:gd name="T0" fmla="*/ 0 w 203"/>
                    <a:gd name="T1" fmla="*/ 24 h 53"/>
                    <a:gd name="T2" fmla="*/ 4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4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6 w 203"/>
                    <a:gd name="T13" fmla="*/ 2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2 w 203"/>
                    <a:gd name="T19" fmla="*/ 0 h 53"/>
                    <a:gd name="T20" fmla="*/ 130 w 203"/>
                    <a:gd name="T21" fmla="*/ 2 h 53"/>
                    <a:gd name="T22" fmla="*/ 142 w 203"/>
                    <a:gd name="T23" fmla="*/ 4 h 53"/>
                    <a:gd name="T24" fmla="*/ 156 w 203"/>
                    <a:gd name="T25" fmla="*/ 8 h 53"/>
                    <a:gd name="T26" fmla="*/ 168 w 203"/>
                    <a:gd name="T27" fmla="*/ 12 h 53"/>
                    <a:gd name="T28" fmla="*/ 182 w 203"/>
                    <a:gd name="T29" fmla="*/ 18 h 53"/>
                    <a:gd name="T30" fmla="*/ 194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4 w 203"/>
                    <a:gd name="T37" fmla="*/ 46 h 53"/>
                    <a:gd name="T38" fmla="*/ 186 w 203"/>
                    <a:gd name="T39" fmla="*/ 44 h 53"/>
                    <a:gd name="T40" fmla="*/ 174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2 h 53"/>
                    <a:gd name="T46" fmla="*/ 130 w 203"/>
                    <a:gd name="T47" fmla="*/ 28 h 53"/>
                    <a:gd name="T48" fmla="*/ 116 w 203"/>
                    <a:gd name="T49" fmla="*/ 24 h 53"/>
                    <a:gd name="T50" fmla="*/ 100 w 203"/>
                    <a:gd name="T51" fmla="*/ 24 h 53"/>
                    <a:gd name="T52" fmla="*/ 90 w 203"/>
                    <a:gd name="T53" fmla="*/ 24 h 53"/>
                    <a:gd name="T54" fmla="*/ 78 w 203"/>
                    <a:gd name="T55" fmla="*/ 24 h 53"/>
                    <a:gd name="T56" fmla="*/ 66 w 203"/>
                    <a:gd name="T57" fmla="*/ 26 h 53"/>
                    <a:gd name="T58" fmla="*/ 52 w 203"/>
                    <a:gd name="T59" fmla="*/ 32 h 53"/>
                    <a:gd name="T60" fmla="*/ 38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4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4"/>
                      </a:moveTo>
                      <a:lnTo>
                        <a:pt x="4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2"/>
                      </a:lnTo>
                      <a:lnTo>
                        <a:pt x="142" y="4"/>
                      </a:lnTo>
                      <a:lnTo>
                        <a:pt x="156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4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4" y="46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2" y="36"/>
                      </a:lnTo>
                      <a:lnTo>
                        <a:pt x="146" y="32"/>
                      </a:lnTo>
                      <a:lnTo>
                        <a:pt x="130" y="28"/>
                      </a:lnTo>
                      <a:lnTo>
                        <a:pt x="116" y="24"/>
                      </a:lnTo>
                      <a:lnTo>
                        <a:pt x="100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2" y="32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8686" name="Group 25"/>
            <p:cNvGrpSpPr>
              <a:grpSpLocks/>
            </p:cNvGrpSpPr>
            <p:nvPr/>
          </p:nvGrpSpPr>
          <p:grpSpPr bwMode="auto">
            <a:xfrm>
              <a:off x="4779" y="2479"/>
              <a:ext cx="297" cy="1121"/>
              <a:chOff x="4779" y="2479"/>
              <a:chExt cx="297" cy="1121"/>
            </a:xfrm>
          </p:grpSpPr>
          <p:grpSp>
            <p:nvGrpSpPr>
              <p:cNvPr id="28699" name="Group 26"/>
              <p:cNvGrpSpPr>
                <a:grpSpLocks/>
              </p:cNvGrpSpPr>
              <p:nvPr/>
            </p:nvGrpSpPr>
            <p:grpSpPr bwMode="auto">
              <a:xfrm>
                <a:off x="4779" y="2479"/>
                <a:ext cx="297" cy="1121"/>
                <a:chOff x="4779" y="2479"/>
                <a:chExt cx="297" cy="1121"/>
              </a:xfrm>
            </p:grpSpPr>
            <p:sp>
              <p:nvSpPr>
                <p:cNvPr id="28704" name="Freeform 27"/>
                <p:cNvSpPr>
                  <a:spLocks/>
                </p:cNvSpPr>
                <p:nvPr/>
              </p:nvSpPr>
              <p:spPr bwMode="auto">
                <a:xfrm>
                  <a:off x="4979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05" name="Freeform 28"/>
                <p:cNvSpPr>
                  <a:spLocks/>
                </p:cNvSpPr>
                <p:nvPr/>
              </p:nvSpPr>
              <p:spPr bwMode="auto">
                <a:xfrm>
                  <a:off x="4779" y="2479"/>
                  <a:ext cx="201" cy="1121"/>
                </a:xfrm>
                <a:custGeom>
                  <a:avLst/>
                  <a:gdLst>
                    <a:gd name="T0" fmla="*/ 0 w 201"/>
                    <a:gd name="T1" fmla="*/ 1120 h 1121"/>
                    <a:gd name="T2" fmla="*/ 0 w 201"/>
                    <a:gd name="T3" fmla="*/ 24 h 1121"/>
                    <a:gd name="T4" fmla="*/ 12 w 201"/>
                    <a:gd name="T5" fmla="*/ 18 h 1121"/>
                    <a:gd name="T6" fmla="*/ 28 w 201"/>
                    <a:gd name="T7" fmla="*/ 12 h 1121"/>
                    <a:gd name="T8" fmla="*/ 50 w 201"/>
                    <a:gd name="T9" fmla="*/ 6 h 1121"/>
                    <a:gd name="T10" fmla="*/ 68 w 201"/>
                    <a:gd name="T11" fmla="*/ 2 h 1121"/>
                    <a:gd name="T12" fmla="*/ 84 w 201"/>
                    <a:gd name="T13" fmla="*/ 0 h 1121"/>
                    <a:gd name="T14" fmla="*/ 98 w 201"/>
                    <a:gd name="T15" fmla="*/ 0 h 1121"/>
                    <a:gd name="T16" fmla="*/ 108 w 201"/>
                    <a:gd name="T17" fmla="*/ 0 h 1121"/>
                    <a:gd name="T18" fmla="*/ 120 w 201"/>
                    <a:gd name="T19" fmla="*/ 0 h 1121"/>
                    <a:gd name="T20" fmla="*/ 132 w 201"/>
                    <a:gd name="T21" fmla="*/ 2 h 1121"/>
                    <a:gd name="T22" fmla="*/ 140 w 201"/>
                    <a:gd name="T23" fmla="*/ 4 h 1121"/>
                    <a:gd name="T24" fmla="*/ 148 w 201"/>
                    <a:gd name="T25" fmla="*/ 6 h 1121"/>
                    <a:gd name="T26" fmla="*/ 162 w 201"/>
                    <a:gd name="T27" fmla="*/ 10 h 1121"/>
                    <a:gd name="T28" fmla="*/ 182 w 201"/>
                    <a:gd name="T29" fmla="*/ 16 h 1121"/>
                    <a:gd name="T30" fmla="*/ 192 w 201"/>
                    <a:gd name="T31" fmla="*/ 22 h 1121"/>
                    <a:gd name="T32" fmla="*/ 200 w 201"/>
                    <a:gd name="T33" fmla="*/ 24 h 1121"/>
                    <a:gd name="T34" fmla="*/ 200 w 201"/>
                    <a:gd name="T35" fmla="*/ 1120 h 1121"/>
                    <a:gd name="T36" fmla="*/ 0 w 201"/>
                    <a:gd name="T37" fmla="*/ 1120 h 1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1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32" y="2"/>
                      </a:lnTo>
                      <a:lnTo>
                        <a:pt x="140" y="4"/>
                      </a:lnTo>
                      <a:lnTo>
                        <a:pt x="148" y="6"/>
                      </a:lnTo>
                      <a:lnTo>
                        <a:pt x="162" y="10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4"/>
                      </a:lnTo>
                      <a:lnTo>
                        <a:pt x="200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8700" name="Group 29"/>
              <p:cNvGrpSpPr>
                <a:grpSpLocks/>
              </p:cNvGrpSpPr>
              <p:nvPr/>
            </p:nvGrpSpPr>
            <p:grpSpPr bwMode="auto">
              <a:xfrm>
                <a:off x="4779" y="2775"/>
                <a:ext cx="201" cy="633"/>
                <a:chOff x="4779" y="2775"/>
                <a:chExt cx="201" cy="633"/>
              </a:xfrm>
            </p:grpSpPr>
            <p:sp>
              <p:nvSpPr>
                <p:cNvPr id="28701" name="Freeform 30"/>
                <p:cNvSpPr>
                  <a:spLocks/>
                </p:cNvSpPr>
                <p:nvPr/>
              </p:nvSpPr>
              <p:spPr bwMode="auto">
                <a:xfrm>
                  <a:off x="4779" y="3293"/>
                  <a:ext cx="199" cy="53"/>
                </a:xfrm>
                <a:custGeom>
                  <a:avLst/>
                  <a:gdLst>
                    <a:gd name="T0" fmla="*/ 0 w 199"/>
                    <a:gd name="T1" fmla="*/ 26 h 53"/>
                    <a:gd name="T2" fmla="*/ 8 w 199"/>
                    <a:gd name="T3" fmla="*/ 22 h 53"/>
                    <a:gd name="T4" fmla="*/ 14 w 199"/>
                    <a:gd name="T5" fmla="*/ 16 h 53"/>
                    <a:gd name="T6" fmla="*/ 24 w 199"/>
                    <a:gd name="T7" fmla="*/ 14 h 53"/>
                    <a:gd name="T8" fmla="*/ 38 w 199"/>
                    <a:gd name="T9" fmla="*/ 8 h 53"/>
                    <a:gd name="T10" fmla="*/ 52 w 199"/>
                    <a:gd name="T11" fmla="*/ 6 h 53"/>
                    <a:gd name="T12" fmla="*/ 66 w 199"/>
                    <a:gd name="T13" fmla="*/ 0 h 53"/>
                    <a:gd name="T14" fmla="*/ 82 w 199"/>
                    <a:gd name="T15" fmla="*/ 0 h 53"/>
                    <a:gd name="T16" fmla="*/ 96 w 199"/>
                    <a:gd name="T17" fmla="*/ 0 h 53"/>
                    <a:gd name="T18" fmla="*/ 114 w 199"/>
                    <a:gd name="T19" fmla="*/ 0 h 53"/>
                    <a:gd name="T20" fmla="*/ 128 w 199"/>
                    <a:gd name="T21" fmla="*/ 0 h 53"/>
                    <a:gd name="T22" fmla="*/ 142 w 199"/>
                    <a:gd name="T23" fmla="*/ 4 h 53"/>
                    <a:gd name="T24" fmla="*/ 154 w 199"/>
                    <a:gd name="T25" fmla="*/ 8 h 53"/>
                    <a:gd name="T26" fmla="*/ 168 w 199"/>
                    <a:gd name="T27" fmla="*/ 12 h 53"/>
                    <a:gd name="T28" fmla="*/ 182 w 199"/>
                    <a:gd name="T29" fmla="*/ 16 h 53"/>
                    <a:gd name="T30" fmla="*/ 192 w 199"/>
                    <a:gd name="T31" fmla="*/ 22 h 53"/>
                    <a:gd name="T32" fmla="*/ 198 w 199"/>
                    <a:gd name="T33" fmla="*/ 26 h 53"/>
                    <a:gd name="T34" fmla="*/ 198 w 199"/>
                    <a:gd name="T35" fmla="*/ 50 h 53"/>
                    <a:gd name="T36" fmla="*/ 194 w 199"/>
                    <a:gd name="T37" fmla="*/ 48 h 53"/>
                    <a:gd name="T38" fmla="*/ 184 w 199"/>
                    <a:gd name="T39" fmla="*/ 44 h 53"/>
                    <a:gd name="T40" fmla="*/ 172 w 199"/>
                    <a:gd name="T41" fmla="*/ 40 h 53"/>
                    <a:gd name="T42" fmla="*/ 160 w 199"/>
                    <a:gd name="T43" fmla="*/ 36 h 53"/>
                    <a:gd name="T44" fmla="*/ 146 w 199"/>
                    <a:gd name="T45" fmla="*/ 30 h 53"/>
                    <a:gd name="T46" fmla="*/ 130 w 199"/>
                    <a:gd name="T47" fmla="*/ 28 h 53"/>
                    <a:gd name="T48" fmla="*/ 116 w 199"/>
                    <a:gd name="T49" fmla="*/ 26 h 53"/>
                    <a:gd name="T50" fmla="*/ 102 w 199"/>
                    <a:gd name="T51" fmla="*/ 26 h 53"/>
                    <a:gd name="T52" fmla="*/ 92 w 199"/>
                    <a:gd name="T53" fmla="*/ 26 h 53"/>
                    <a:gd name="T54" fmla="*/ 78 w 199"/>
                    <a:gd name="T55" fmla="*/ 26 h 53"/>
                    <a:gd name="T56" fmla="*/ 66 w 199"/>
                    <a:gd name="T57" fmla="*/ 26 h 53"/>
                    <a:gd name="T58" fmla="*/ 54 w 199"/>
                    <a:gd name="T59" fmla="*/ 30 h 53"/>
                    <a:gd name="T60" fmla="*/ 40 w 199"/>
                    <a:gd name="T61" fmla="*/ 34 h 53"/>
                    <a:gd name="T62" fmla="*/ 26 w 199"/>
                    <a:gd name="T63" fmla="*/ 40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99" h="53">
                      <a:moveTo>
                        <a:pt x="0" y="26"/>
                      </a:moveTo>
                      <a:lnTo>
                        <a:pt x="8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2" y="6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96" y="0"/>
                      </a:lnTo>
                      <a:lnTo>
                        <a:pt x="114" y="0"/>
                      </a:lnTo>
                      <a:lnTo>
                        <a:pt x="128" y="0"/>
                      </a:lnTo>
                      <a:lnTo>
                        <a:pt x="142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198" y="26"/>
                      </a:lnTo>
                      <a:lnTo>
                        <a:pt x="198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2" y="26"/>
                      </a:lnTo>
                      <a:lnTo>
                        <a:pt x="78" y="26"/>
                      </a:lnTo>
                      <a:lnTo>
                        <a:pt x="66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02" name="Freeform 31"/>
                <p:cNvSpPr>
                  <a:spLocks/>
                </p:cNvSpPr>
                <p:nvPr/>
              </p:nvSpPr>
              <p:spPr bwMode="auto">
                <a:xfrm>
                  <a:off x="4781" y="3355"/>
                  <a:ext cx="199" cy="53"/>
                </a:xfrm>
                <a:custGeom>
                  <a:avLst/>
                  <a:gdLst>
                    <a:gd name="T0" fmla="*/ 0 w 199"/>
                    <a:gd name="T1" fmla="*/ 26 h 53"/>
                    <a:gd name="T2" fmla="*/ 6 w 199"/>
                    <a:gd name="T3" fmla="*/ 22 h 53"/>
                    <a:gd name="T4" fmla="*/ 14 w 199"/>
                    <a:gd name="T5" fmla="*/ 18 h 53"/>
                    <a:gd name="T6" fmla="*/ 24 w 199"/>
                    <a:gd name="T7" fmla="*/ 12 h 53"/>
                    <a:gd name="T8" fmla="*/ 38 w 199"/>
                    <a:gd name="T9" fmla="*/ 10 h 53"/>
                    <a:gd name="T10" fmla="*/ 50 w 199"/>
                    <a:gd name="T11" fmla="*/ 6 h 53"/>
                    <a:gd name="T12" fmla="*/ 66 w 199"/>
                    <a:gd name="T13" fmla="*/ 2 h 53"/>
                    <a:gd name="T14" fmla="*/ 82 w 199"/>
                    <a:gd name="T15" fmla="*/ 0 h 53"/>
                    <a:gd name="T16" fmla="*/ 94 w 199"/>
                    <a:gd name="T17" fmla="*/ 0 h 53"/>
                    <a:gd name="T18" fmla="*/ 112 w 199"/>
                    <a:gd name="T19" fmla="*/ 0 h 53"/>
                    <a:gd name="T20" fmla="*/ 128 w 199"/>
                    <a:gd name="T21" fmla="*/ 2 h 53"/>
                    <a:gd name="T22" fmla="*/ 142 w 199"/>
                    <a:gd name="T23" fmla="*/ 6 h 53"/>
                    <a:gd name="T24" fmla="*/ 154 w 199"/>
                    <a:gd name="T25" fmla="*/ 8 h 53"/>
                    <a:gd name="T26" fmla="*/ 166 w 199"/>
                    <a:gd name="T27" fmla="*/ 12 h 53"/>
                    <a:gd name="T28" fmla="*/ 180 w 199"/>
                    <a:gd name="T29" fmla="*/ 18 h 53"/>
                    <a:gd name="T30" fmla="*/ 190 w 199"/>
                    <a:gd name="T31" fmla="*/ 22 h 53"/>
                    <a:gd name="T32" fmla="*/ 198 w 199"/>
                    <a:gd name="T33" fmla="*/ 28 h 53"/>
                    <a:gd name="T34" fmla="*/ 198 w 199"/>
                    <a:gd name="T35" fmla="*/ 50 h 53"/>
                    <a:gd name="T36" fmla="*/ 192 w 199"/>
                    <a:gd name="T37" fmla="*/ 48 h 53"/>
                    <a:gd name="T38" fmla="*/ 182 w 199"/>
                    <a:gd name="T39" fmla="*/ 44 h 53"/>
                    <a:gd name="T40" fmla="*/ 170 w 199"/>
                    <a:gd name="T41" fmla="*/ 40 h 53"/>
                    <a:gd name="T42" fmla="*/ 158 w 199"/>
                    <a:gd name="T43" fmla="*/ 36 h 53"/>
                    <a:gd name="T44" fmla="*/ 144 w 199"/>
                    <a:gd name="T45" fmla="*/ 32 h 53"/>
                    <a:gd name="T46" fmla="*/ 130 w 199"/>
                    <a:gd name="T47" fmla="*/ 28 h 53"/>
                    <a:gd name="T48" fmla="*/ 114 w 199"/>
                    <a:gd name="T49" fmla="*/ 26 h 53"/>
                    <a:gd name="T50" fmla="*/ 102 w 199"/>
                    <a:gd name="T51" fmla="*/ 26 h 53"/>
                    <a:gd name="T52" fmla="*/ 90 w 199"/>
                    <a:gd name="T53" fmla="*/ 26 h 53"/>
                    <a:gd name="T54" fmla="*/ 78 w 199"/>
                    <a:gd name="T55" fmla="*/ 26 h 53"/>
                    <a:gd name="T56" fmla="*/ 66 w 199"/>
                    <a:gd name="T57" fmla="*/ 28 h 53"/>
                    <a:gd name="T58" fmla="*/ 54 w 199"/>
                    <a:gd name="T59" fmla="*/ 30 h 53"/>
                    <a:gd name="T60" fmla="*/ 38 w 199"/>
                    <a:gd name="T61" fmla="*/ 36 h 53"/>
                    <a:gd name="T62" fmla="*/ 26 w 199"/>
                    <a:gd name="T63" fmla="*/ 38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99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2" y="0"/>
                      </a:lnTo>
                      <a:lnTo>
                        <a:pt x="94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2" y="6"/>
                      </a:lnTo>
                      <a:lnTo>
                        <a:pt x="154" y="8"/>
                      </a:lnTo>
                      <a:lnTo>
                        <a:pt x="166" y="12"/>
                      </a:lnTo>
                      <a:lnTo>
                        <a:pt x="180" y="18"/>
                      </a:lnTo>
                      <a:lnTo>
                        <a:pt x="190" y="22"/>
                      </a:lnTo>
                      <a:lnTo>
                        <a:pt x="198" y="28"/>
                      </a:lnTo>
                      <a:lnTo>
                        <a:pt x="198" y="50"/>
                      </a:lnTo>
                      <a:lnTo>
                        <a:pt x="192" y="48"/>
                      </a:lnTo>
                      <a:lnTo>
                        <a:pt x="182" y="44"/>
                      </a:lnTo>
                      <a:lnTo>
                        <a:pt x="170" y="40"/>
                      </a:lnTo>
                      <a:lnTo>
                        <a:pt x="158" y="36"/>
                      </a:lnTo>
                      <a:lnTo>
                        <a:pt x="144" y="32"/>
                      </a:lnTo>
                      <a:lnTo>
                        <a:pt x="130" y="28"/>
                      </a:lnTo>
                      <a:lnTo>
                        <a:pt x="114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4" y="30"/>
                      </a:lnTo>
                      <a:lnTo>
                        <a:pt x="38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703" name="Freeform 32"/>
                <p:cNvSpPr>
                  <a:spLocks/>
                </p:cNvSpPr>
                <p:nvPr/>
              </p:nvSpPr>
              <p:spPr bwMode="auto">
                <a:xfrm>
                  <a:off x="4781" y="2775"/>
                  <a:ext cx="199" cy="53"/>
                </a:xfrm>
                <a:custGeom>
                  <a:avLst/>
                  <a:gdLst>
                    <a:gd name="T0" fmla="*/ 0 w 199"/>
                    <a:gd name="T1" fmla="*/ 24 h 53"/>
                    <a:gd name="T2" fmla="*/ 6 w 199"/>
                    <a:gd name="T3" fmla="*/ 22 h 53"/>
                    <a:gd name="T4" fmla="*/ 14 w 199"/>
                    <a:gd name="T5" fmla="*/ 18 h 53"/>
                    <a:gd name="T6" fmla="*/ 24 w 199"/>
                    <a:gd name="T7" fmla="*/ 14 h 53"/>
                    <a:gd name="T8" fmla="*/ 38 w 199"/>
                    <a:gd name="T9" fmla="*/ 10 h 53"/>
                    <a:gd name="T10" fmla="*/ 50 w 199"/>
                    <a:gd name="T11" fmla="*/ 6 h 53"/>
                    <a:gd name="T12" fmla="*/ 66 w 199"/>
                    <a:gd name="T13" fmla="*/ 2 h 53"/>
                    <a:gd name="T14" fmla="*/ 82 w 199"/>
                    <a:gd name="T15" fmla="*/ 0 h 53"/>
                    <a:gd name="T16" fmla="*/ 94 w 199"/>
                    <a:gd name="T17" fmla="*/ 0 h 53"/>
                    <a:gd name="T18" fmla="*/ 112 w 199"/>
                    <a:gd name="T19" fmla="*/ 0 h 53"/>
                    <a:gd name="T20" fmla="*/ 128 w 199"/>
                    <a:gd name="T21" fmla="*/ 2 h 53"/>
                    <a:gd name="T22" fmla="*/ 142 w 199"/>
                    <a:gd name="T23" fmla="*/ 4 h 53"/>
                    <a:gd name="T24" fmla="*/ 154 w 199"/>
                    <a:gd name="T25" fmla="*/ 8 h 53"/>
                    <a:gd name="T26" fmla="*/ 166 w 199"/>
                    <a:gd name="T27" fmla="*/ 12 h 53"/>
                    <a:gd name="T28" fmla="*/ 180 w 199"/>
                    <a:gd name="T29" fmla="*/ 18 h 53"/>
                    <a:gd name="T30" fmla="*/ 190 w 199"/>
                    <a:gd name="T31" fmla="*/ 22 h 53"/>
                    <a:gd name="T32" fmla="*/ 198 w 199"/>
                    <a:gd name="T33" fmla="*/ 26 h 53"/>
                    <a:gd name="T34" fmla="*/ 198 w 199"/>
                    <a:gd name="T35" fmla="*/ 50 h 53"/>
                    <a:gd name="T36" fmla="*/ 192 w 199"/>
                    <a:gd name="T37" fmla="*/ 46 h 53"/>
                    <a:gd name="T38" fmla="*/ 182 w 199"/>
                    <a:gd name="T39" fmla="*/ 44 h 53"/>
                    <a:gd name="T40" fmla="*/ 170 w 199"/>
                    <a:gd name="T41" fmla="*/ 40 h 53"/>
                    <a:gd name="T42" fmla="*/ 158 w 199"/>
                    <a:gd name="T43" fmla="*/ 36 h 53"/>
                    <a:gd name="T44" fmla="*/ 144 w 199"/>
                    <a:gd name="T45" fmla="*/ 32 h 53"/>
                    <a:gd name="T46" fmla="*/ 130 w 199"/>
                    <a:gd name="T47" fmla="*/ 28 h 53"/>
                    <a:gd name="T48" fmla="*/ 114 w 199"/>
                    <a:gd name="T49" fmla="*/ 24 h 53"/>
                    <a:gd name="T50" fmla="*/ 102 w 199"/>
                    <a:gd name="T51" fmla="*/ 24 h 53"/>
                    <a:gd name="T52" fmla="*/ 90 w 199"/>
                    <a:gd name="T53" fmla="*/ 24 h 53"/>
                    <a:gd name="T54" fmla="*/ 78 w 199"/>
                    <a:gd name="T55" fmla="*/ 24 h 53"/>
                    <a:gd name="T56" fmla="*/ 66 w 199"/>
                    <a:gd name="T57" fmla="*/ 26 h 53"/>
                    <a:gd name="T58" fmla="*/ 54 w 199"/>
                    <a:gd name="T59" fmla="*/ 32 h 53"/>
                    <a:gd name="T60" fmla="*/ 38 w 199"/>
                    <a:gd name="T61" fmla="*/ 34 h 53"/>
                    <a:gd name="T62" fmla="*/ 26 w 199"/>
                    <a:gd name="T63" fmla="*/ 40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4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99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2" y="0"/>
                      </a:lnTo>
                      <a:lnTo>
                        <a:pt x="94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2" y="4"/>
                      </a:lnTo>
                      <a:lnTo>
                        <a:pt x="154" y="8"/>
                      </a:lnTo>
                      <a:lnTo>
                        <a:pt x="166" y="12"/>
                      </a:lnTo>
                      <a:lnTo>
                        <a:pt x="180" y="18"/>
                      </a:lnTo>
                      <a:lnTo>
                        <a:pt x="190" y="22"/>
                      </a:lnTo>
                      <a:lnTo>
                        <a:pt x="198" y="26"/>
                      </a:lnTo>
                      <a:lnTo>
                        <a:pt x="198" y="50"/>
                      </a:lnTo>
                      <a:lnTo>
                        <a:pt x="192" y="46"/>
                      </a:lnTo>
                      <a:lnTo>
                        <a:pt x="182" y="44"/>
                      </a:lnTo>
                      <a:lnTo>
                        <a:pt x="170" y="40"/>
                      </a:lnTo>
                      <a:lnTo>
                        <a:pt x="158" y="36"/>
                      </a:lnTo>
                      <a:lnTo>
                        <a:pt x="144" y="32"/>
                      </a:lnTo>
                      <a:lnTo>
                        <a:pt x="130" y="28"/>
                      </a:lnTo>
                      <a:lnTo>
                        <a:pt x="114" y="24"/>
                      </a:lnTo>
                      <a:lnTo>
                        <a:pt x="102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4" y="32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8687" name="Group 33"/>
            <p:cNvGrpSpPr>
              <a:grpSpLocks/>
            </p:cNvGrpSpPr>
            <p:nvPr/>
          </p:nvGrpSpPr>
          <p:grpSpPr bwMode="auto">
            <a:xfrm>
              <a:off x="4979" y="2479"/>
              <a:ext cx="299" cy="1121"/>
              <a:chOff x="4979" y="2479"/>
              <a:chExt cx="299" cy="1121"/>
            </a:xfrm>
          </p:grpSpPr>
          <p:grpSp>
            <p:nvGrpSpPr>
              <p:cNvPr id="28692" name="Group 34"/>
              <p:cNvGrpSpPr>
                <a:grpSpLocks/>
              </p:cNvGrpSpPr>
              <p:nvPr/>
            </p:nvGrpSpPr>
            <p:grpSpPr bwMode="auto">
              <a:xfrm>
                <a:off x="4979" y="2479"/>
                <a:ext cx="299" cy="1121"/>
                <a:chOff x="4979" y="2479"/>
                <a:chExt cx="299" cy="1121"/>
              </a:xfrm>
            </p:grpSpPr>
            <p:sp>
              <p:nvSpPr>
                <p:cNvPr id="28697" name="Freeform 35"/>
                <p:cNvSpPr>
                  <a:spLocks/>
                </p:cNvSpPr>
                <p:nvPr/>
              </p:nvSpPr>
              <p:spPr bwMode="auto">
                <a:xfrm>
                  <a:off x="4979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6 w 203"/>
                    <a:gd name="T7" fmla="*/ 12 h 1121"/>
                    <a:gd name="T8" fmla="*/ 48 w 203"/>
                    <a:gd name="T9" fmla="*/ 6 h 1121"/>
                    <a:gd name="T10" fmla="*/ 68 w 203"/>
                    <a:gd name="T11" fmla="*/ 2 h 1121"/>
                    <a:gd name="T12" fmla="*/ 84 w 203"/>
                    <a:gd name="T13" fmla="*/ 0 h 1121"/>
                    <a:gd name="T14" fmla="*/ 98 w 203"/>
                    <a:gd name="T15" fmla="*/ 0 h 1121"/>
                    <a:gd name="T16" fmla="*/ 108 w 203"/>
                    <a:gd name="T17" fmla="*/ 0 h 1121"/>
                    <a:gd name="T18" fmla="*/ 120 w 203"/>
                    <a:gd name="T19" fmla="*/ 0 h 1121"/>
                    <a:gd name="T20" fmla="*/ 132 w 203"/>
                    <a:gd name="T21" fmla="*/ 2 h 1121"/>
                    <a:gd name="T22" fmla="*/ 142 w 203"/>
                    <a:gd name="T23" fmla="*/ 4 h 1121"/>
                    <a:gd name="T24" fmla="*/ 148 w 203"/>
                    <a:gd name="T25" fmla="*/ 6 h 1121"/>
                    <a:gd name="T26" fmla="*/ 164 w 203"/>
                    <a:gd name="T27" fmla="*/ 10 h 1121"/>
                    <a:gd name="T28" fmla="*/ 184 w 203"/>
                    <a:gd name="T29" fmla="*/ 16 h 1121"/>
                    <a:gd name="T30" fmla="*/ 194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6" y="12"/>
                      </a:lnTo>
                      <a:lnTo>
                        <a:pt x="48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32" y="2"/>
                      </a:lnTo>
                      <a:lnTo>
                        <a:pt x="142" y="4"/>
                      </a:lnTo>
                      <a:lnTo>
                        <a:pt x="148" y="6"/>
                      </a:lnTo>
                      <a:lnTo>
                        <a:pt x="164" y="10"/>
                      </a:lnTo>
                      <a:lnTo>
                        <a:pt x="184" y="16"/>
                      </a:lnTo>
                      <a:lnTo>
                        <a:pt x="194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98" name="Freeform 36"/>
                <p:cNvSpPr>
                  <a:spLocks/>
                </p:cNvSpPr>
                <p:nvPr/>
              </p:nvSpPr>
              <p:spPr bwMode="auto">
                <a:xfrm>
                  <a:off x="5181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28693" name="Group 37"/>
              <p:cNvGrpSpPr>
                <a:grpSpLocks/>
              </p:cNvGrpSpPr>
              <p:nvPr/>
            </p:nvGrpSpPr>
            <p:grpSpPr bwMode="auto">
              <a:xfrm>
                <a:off x="4979" y="2775"/>
                <a:ext cx="203" cy="633"/>
                <a:chOff x="4979" y="2775"/>
                <a:chExt cx="203" cy="633"/>
              </a:xfrm>
            </p:grpSpPr>
            <p:sp>
              <p:nvSpPr>
                <p:cNvPr id="28694" name="Freeform 38"/>
                <p:cNvSpPr>
                  <a:spLocks/>
                </p:cNvSpPr>
                <p:nvPr/>
              </p:nvSpPr>
              <p:spPr bwMode="auto">
                <a:xfrm>
                  <a:off x="4979" y="3293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4 w 203"/>
                    <a:gd name="T3" fmla="*/ 22 h 53"/>
                    <a:gd name="T4" fmla="*/ 14 w 203"/>
                    <a:gd name="T5" fmla="*/ 16 h 53"/>
                    <a:gd name="T6" fmla="*/ 24 w 203"/>
                    <a:gd name="T7" fmla="*/ 14 h 53"/>
                    <a:gd name="T8" fmla="*/ 38 w 203"/>
                    <a:gd name="T9" fmla="*/ 8 h 53"/>
                    <a:gd name="T10" fmla="*/ 50 w 203"/>
                    <a:gd name="T11" fmla="*/ 6 h 53"/>
                    <a:gd name="T12" fmla="*/ 66 w 203"/>
                    <a:gd name="T13" fmla="*/ 0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4 w 203"/>
                    <a:gd name="T19" fmla="*/ 0 h 53"/>
                    <a:gd name="T20" fmla="*/ 130 w 203"/>
                    <a:gd name="T21" fmla="*/ 0 h 53"/>
                    <a:gd name="T22" fmla="*/ 142 w 203"/>
                    <a:gd name="T23" fmla="*/ 4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4 w 203"/>
                    <a:gd name="T29" fmla="*/ 16 h 53"/>
                    <a:gd name="T30" fmla="*/ 194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6 w 203"/>
                    <a:gd name="T37" fmla="*/ 48 h 53"/>
                    <a:gd name="T38" fmla="*/ 186 w 203"/>
                    <a:gd name="T39" fmla="*/ 44 h 53"/>
                    <a:gd name="T40" fmla="*/ 176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0 h 53"/>
                    <a:gd name="T46" fmla="*/ 130 w 203"/>
                    <a:gd name="T47" fmla="*/ 28 h 53"/>
                    <a:gd name="T48" fmla="*/ 116 w 203"/>
                    <a:gd name="T49" fmla="*/ 26 h 53"/>
                    <a:gd name="T50" fmla="*/ 104 w 203"/>
                    <a:gd name="T51" fmla="*/ 26 h 53"/>
                    <a:gd name="T52" fmla="*/ 92 w 203"/>
                    <a:gd name="T53" fmla="*/ 26 h 53"/>
                    <a:gd name="T54" fmla="*/ 80 w 203"/>
                    <a:gd name="T55" fmla="*/ 26 h 53"/>
                    <a:gd name="T56" fmla="*/ 66 w 203"/>
                    <a:gd name="T57" fmla="*/ 26 h 53"/>
                    <a:gd name="T58" fmla="*/ 52 w 203"/>
                    <a:gd name="T59" fmla="*/ 30 h 53"/>
                    <a:gd name="T60" fmla="*/ 38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6"/>
                      </a:moveTo>
                      <a:lnTo>
                        <a:pt x="4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0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4" y="0"/>
                      </a:lnTo>
                      <a:lnTo>
                        <a:pt x="130" y="0"/>
                      </a:lnTo>
                      <a:lnTo>
                        <a:pt x="142" y="4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4" y="16"/>
                      </a:lnTo>
                      <a:lnTo>
                        <a:pt x="194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6" y="48"/>
                      </a:lnTo>
                      <a:lnTo>
                        <a:pt x="186" y="44"/>
                      </a:lnTo>
                      <a:lnTo>
                        <a:pt x="176" y="40"/>
                      </a:lnTo>
                      <a:lnTo>
                        <a:pt x="162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4" y="26"/>
                      </a:lnTo>
                      <a:lnTo>
                        <a:pt x="92" y="26"/>
                      </a:lnTo>
                      <a:lnTo>
                        <a:pt x="80" y="26"/>
                      </a:lnTo>
                      <a:lnTo>
                        <a:pt x="66" y="26"/>
                      </a:lnTo>
                      <a:lnTo>
                        <a:pt x="52" y="30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95" name="Freeform 39"/>
                <p:cNvSpPr>
                  <a:spLocks/>
                </p:cNvSpPr>
                <p:nvPr/>
              </p:nvSpPr>
              <p:spPr bwMode="auto">
                <a:xfrm>
                  <a:off x="4979" y="3355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6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2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8 w 203"/>
                    <a:gd name="T13" fmla="*/ 2 h 53"/>
                    <a:gd name="T14" fmla="*/ 84 w 203"/>
                    <a:gd name="T15" fmla="*/ 0 h 53"/>
                    <a:gd name="T16" fmla="*/ 98 w 203"/>
                    <a:gd name="T17" fmla="*/ 0 h 53"/>
                    <a:gd name="T18" fmla="*/ 116 w 203"/>
                    <a:gd name="T19" fmla="*/ 0 h 53"/>
                    <a:gd name="T20" fmla="*/ 130 w 203"/>
                    <a:gd name="T21" fmla="*/ 2 h 53"/>
                    <a:gd name="T22" fmla="*/ 144 w 203"/>
                    <a:gd name="T23" fmla="*/ 6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6 w 203"/>
                    <a:gd name="T29" fmla="*/ 18 h 53"/>
                    <a:gd name="T30" fmla="*/ 196 w 203"/>
                    <a:gd name="T31" fmla="*/ 22 h 53"/>
                    <a:gd name="T32" fmla="*/ 202 w 203"/>
                    <a:gd name="T33" fmla="*/ 28 h 53"/>
                    <a:gd name="T34" fmla="*/ 202 w 203"/>
                    <a:gd name="T35" fmla="*/ 50 h 53"/>
                    <a:gd name="T36" fmla="*/ 198 w 203"/>
                    <a:gd name="T37" fmla="*/ 48 h 53"/>
                    <a:gd name="T38" fmla="*/ 188 w 203"/>
                    <a:gd name="T39" fmla="*/ 44 h 53"/>
                    <a:gd name="T40" fmla="*/ 176 w 203"/>
                    <a:gd name="T41" fmla="*/ 40 h 53"/>
                    <a:gd name="T42" fmla="*/ 164 w 203"/>
                    <a:gd name="T43" fmla="*/ 36 h 53"/>
                    <a:gd name="T44" fmla="*/ 148 w 203"/>
                    <a:gd name="T45" fmla="*/ 32 h 53"/>
                    <a:gd name="T46" fmla="*/ 132 w 203"/>
                    <a:gd name="T47" fmla="*/ 28 h 53"/>
                    <a:gd name="T48" fmla="*/ 118 w 203"/>
                    <a:gd name="T49" fmla="*/ 26 h 53"/>
                    <a:gd name="T50" fmla="*/ 104 w 203"/>
                    <a:gd name="T51" fmla="*/ 26 h 53"/>
                    <a:gd name="T52" fmla="*/ 94 w 203"/>
                    <a:gd name="T53" fmla="*/ 26 h 53"/>
                    <a:gd name="T54" fmla="*/ 80 w 203"/>
                    <a:gd name="T55" fmla="*/ 26 h 53"/>
                    <a:gd name="T56" fmla="*/ 68 w 203"/>
                    <a:gd name="T57" fmla="*/ 28 h 53"/>
                    <a:gd name="T58" fmla="*/ 54 w 203"/>
                    <a:gd name="T59" fmla="*/ 30 h 53"/>
                    <a:gd name="T60" fmla="*/ 40 w 203"/>
                    <a:gd name="T61" fmla="*/ 36 h 53"/>
                    <a:gd name="T62" fmla="*/ 26 w 203"/>
                    <a:gd name="T63" fmla="*/ 38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6" y="0"/>
                      </a:lnTo>
                      <a:lnTo>
                        <a:pt x="130" y="2"/>
                      </a:lnTo>
                      <a:lnTo>
                        <a:pt x="144" y="6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6" y="18"/>
                      </a:lnTo>
                      <a:lnTo>
                        <a:pt x="196" y="22"/>
                      </a:lnTo>
                      <a:lnTo>
                        <a:pt x="202" y="28"/>
                      </a:lnTo>
                      <a:lnTo>
                        <a:pt x="202" y="50"/>
                      </a:lnTo>
                      <a:lnTo>
                        <a:pt x="198" y="48"/>
                      </a:lnTo>
                      <a:lnTo>
                        <a:pt x="188" y="44"/>
                      </a:lnTo>
                      <a:lnTo>
                        <a:pt x="176" y="40"/>
                      </a:lnTo>
                      <a:lnTo>
                        <a:pt x="164" y="36"/>
                      </a:lnTo>
                      <a:lnTo>
                        <a:pt x="148" y="32"/>
                      </a:lnTo>
                      <a:lnTo>
                        <a:pt x="132" y="28"/>
                      </a:lnTo>
                      <a:lnTo>
                        <a:pt x="118" y="26"/>
                      </a:lnTo>
                      <a:lnTo>
                        <a:pt x="104" y="26"/>
                      </a:lnTo>
                      <a:lnTo>
                        <a:pt x="94" y="26"/>
                      </a:lnTo>
                      <a:lnTo>
                        <a:pt x="80" y="26"/>
                      </a:lnTo>
                      <a:lnTo>
                        <a:pt x="68" y="28"/>
                      </a:lnTo>
                      <a:lnTo>
                        <a:pt x="54" y="30"/>
                      </a:lnTo>
                      <a:lnTo>
                        <a:pt x="40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8696" name="Freeform 40"/>
                <p:cNvSpPr>
                  <a:spLocks/>
                </p:cNvSpPr>
                <p:nvPr/>
              </p:nvSpPr>
              <p:spPr bwMode="auto">
                <a:xfrm>
                  <a:off x="4979" y="2775"/>
                  <a:ext cx="203" cy="53"/>
                </a:xfrm>
                <a:custGeom>
                  <a:avLst/>
                  <a:gdLst>
                    <a:gd name="T0" fmla="*/ 0 w 203"/>
                    <a:gd name="T1" fmla="*/ 24 h 53"/>
                    <a:gd name="T2" fmla="*/ 6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4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8 w 203"/>
                    <a:gd name="T13" fmla="*/ 2 h 53"/>
                    <a:gd name="T14" fmla="*/ 84 w 203"/>
                    <a:gd name="T15" fmla="*/ 0 h 53"/>
                    <a:gd name="T16" fmla="*/ 98 w 203"/>
                    <a:gd name="T17" fmla="*/ 0 h 53"/>
                    <a:gd name="T18" fmla="*/ 116 w 203"/>
                    <a:gd name="T19" fmla="*/ 0 h 53"/>
                    <a:gd name="T20" fmla="*/ 130 w 203"/>
                    <a:gd name="T21" fmla="*/ 2 h 53"/>
                    <a:gd name="T22" fmla="*/ 144 w 203"/>
                    <a:gd name="T23" fmla="*/ 4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6 w 203"/>
                    <a:gd name="T29" fmla="*/ 18 h 53"/>
                    <a:gd name="T30" fmla="*/ 196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8 w 203"/>
                    <a:gd name="T37" fmla="*/ 46 h 53"/>
                    <a:gd name="T38" fmla="*/ 188 w 203"/>
                    <a:gd name="T39" fmla="*/ 44 h 53"/>
                    <a:gd name="T40" fmla="*/ 176 w 203"/>
                    <a:gd name="T41" fmla="*/ 40 h 53"/>
                    <a:gd name="T42" fmla="*/ 164 w 203"/>
                    <a:gd name="T43" fmla="*/ 36 h 53"/>
                    <a:gd name="T44" fmla="*/ 148 w 203"/>
                    <a:gd name="T45" fmla="*/ 32 h 53"/>
                    <a:gd name="T46" fmla="*/ 132 w 203"/>
                    <a:gd name="T47" fmla="*/ 28 h 53"/>
                    <a:gd name="T48" fmla="*/ 118 w 203"/>
                    <a:gd name="T49" fmla="*/ 24 h 53"/>
                    <a:gd name="T50" fmla="*/ 104 w 203"/>
                    <a:gd name="T51" fmla="*/ 24 h 53"/>
                    <a:gd name="T52" fmla="*/ 94 w 203"/>
                    <a:gd name="T53" fmla="*/ 24 h 53"/>
                    <a:gd name="T54" fmla="*/ 80 w 203"/>
                    <a:gd name="T55" fmla="*/ 24 h 53"/>
                    <a:gd name="T56" fmla="*/ 68 w 203"/>
                    <a:gd name="T57" fmla="*/ 26 h 53"/>
                    <a:gd name="T58" fmla="*/ 54 w 203"/>
                    <a:gd name="T59" fmla="*/ 32 h 53"/>
                    <a:gd name="T60" fmla="*/ 40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4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6" y="0"/>
                      </a:lnTo>
                      <a:lnTo>
                        <a:pt x="130" y="2"/>
                      </a:lnTo>
                      <a:lnTo>
                        <a:pt x="144" y="4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6" y="18"/>
                      </a:lnTo>
                      <a:lnTo>
                        <a:pt x="196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8" y="46"/>
                      </a:lnTo>
                      <a:lnTo>
                        <a:pt x="188" y="44"/>
                      </a:lnTo>
                      <a:lnTo>
                        <a:pt x="176" y="40"/>
                      </a:lnTo>
                      <a:lnTo>
                        <a:pt x="164" y="36"/>
                      </a:lnTo>
                      <a:lnTo>
                        <a:pt x="148" y="32"/>
                      </a:lnTo>
                      <a:lnTo>
                        <a:pt x="132" y="28"/>
                      </a:lnTo>
                      <a:lnTo>
                        <a:pt x="118" y="24"/>
                      </a:lnTo>
                      <a:lnTo>
                        <a:pt x="104" y="24"/>
                      </a:lnTo>
                      <a:lnTo>
                        <a:pt x="94" y="24"/>
                      </a:lnTo>
                      <a:lnTo>
                        <a:pt x="80" y="24"/>
                      </a:lnTo>
                      <a:lnTo>
                        <a:pt x="68" y="26"/>
                      </a:lnTo>
                      <a:lnTo>
                        <a:pt x="54" y="32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28688" name="Freeform 41"/>
            <p:cNvSpPr>
              <a:spLocks/>
            </p:cNvSpPr>
            <p:nvPr/>
          </p:nvSpPr>
          <p:spPr bwMode="auto">
            <a:xfrm>
              <a:off x="4061" y="3063"/>
              <a:ext cx="319" cy="537"/>
            </a:xfrm>
            <a:custGeom>
              <a:avLst/>
              <a:gdLst>
                <a:gd name="T0" fmla="*/ 318 w 319"/>
                <a:gd name="T1" fmla="*/ 0 h 537"/>
                <a:gd name="T2" fmla="*/ 254 w 319"/>
                <a:gd name="T3" fmla="*/ 0 h 537"/>
                <a:gd name="T4" fmla="*/ 254 w 319"/>
                <a:gd name="T5" fmla="*/ 462 h 537"/>
                <a:gd name="T6" fmla="*/ 0 w 319"/>
                <a:gd name="T7" fmla="*/ 462 h 537"/>
                <a:gd name="T8" fmla="*/ 0 w 319"/>
                <a:gd name="T9" fmla="*/ 536 h 537"/>
                <a:gd name="T10" fmla="*/ 318 w 319"/>
                <a:gd name="T11" fmla="*/ 536 h 537"/>
                <a:gd name="T12" fmla="*/ 318 w 319"/>
                <a:gd name="T13" fmla="*/ 0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9" h="537">
                  <a:moveTo>
                    <a:pt x="318" y="0"/>
                  </a:moveTo>
                  <a:lnTo>
                    <a:pt x="254" y="0"/>
                  </a:lnTo>
                  <a:lnTo>
                    <a:pt x="254" y="462"/>
                  </a:lnTo>
                  <a:lnTo>
                    <a:pt x="0" y="462"/>
                  </a:lnTo>
                  <a:lnTo>
                    <a:pt x="0" y="536"/>
                  </a:lnTo>
                  <a:lnTo>
                    <a:pt x="318" y="536"/>
                  </a:lnTo>
                  <a:lnTo>
                    <a:pt x="318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28689" name="Group 42"/>
            <p:cNvGrpSpPr>
              <a:grpSpLocks/>
            </p:cNvGrpSpPr>
            <p:nvPr/>
          </p:nvGrpSpPr>
          <p:grpSpPr bwMode="auto">
            <a:xfrm>
              <a:off x="5189" y="3059"/>
              <a:ext cx="319" cy="541"/>
              <a:chOff x="5189" y="3059"/>
              <a:chExt cx="319" cy="541"/>
            </a:xfrm>
          </p:grpSpPr>
          <p:sp>
            <p:nvSpPr>
              <p:cNvPr id="28690" name="Freeform 43"/>
              <p:cNvSpPr>
                <a:spLocks/>
              </p:cNvSpPr>
              <p:nvPr/>
            </p:nvSpPr>
            <p:spPr bwMode="auto">
              <a:xfrm>
                <a:off x="5253" y="3059"/>
                <a:ext cx="255" cy="541"/>
              </a:xfrm>
              <a:custGeom>
                <a:avLst/>
                <a:gdLst>
                  <a:gd name="T0" fmla="*/ 0 w 255"/>
                  <a:gd name="T1" fmla="*/ 0 h 541"/>
                  <a:gd name="T2" fmla="*/ 84 w 255"/>
                  <a:gd name="T3" fmla="*/ 164 h 541"/>
                  <a:gd name="T4" fmla="*/ 84 w 255"/>
                  <a:gd name="T5" fmla="*/ 476 h 541"/>
                  <a:gd name="T6" fmla="*/ 254 w 255"/>
                  <a:gd name="T7" fmla="*/ 476 h 541"/>
                  <a:gd name="T8" fmla="*/ 254 w 255"/>
                  <a:gd name="T9" fmla="*/ 540 h 541"/>
                  <a:gd name="T10" fmla="*/ 0 w 255"/>
                  <a:gd name="T11" fmla="*/ 540 h 541"/>
                  <a:gd name="T12" fmla="*/ 0 w 255"/>
                  <a:gd name="T13" fmla="*/ 0 h 5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5" h="541">
                    <a:moveTo>
                      <a:pt x="0" y="0"/>
                    </a:moveTo>
                    <a:lnTo>
                      <a:pt x="84" y="164"/>
                    </a:lnTo>
                    <a:lnTo>
                      <a:pt x="84" y="476"/>
                    </a:lnTo>
                    <a:lnTo>
                      <a:pt x="254" y="476"/>
                    </a:lnTo>
                    <a:lnTo>
                      <a:pt x="254" y="540"/>
                    </a:lnTo>
                    <a:lnTo>
                      <a:pt x="0" y="5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691" name="Freeform 44"/>
              <p:cNvSpPr>
                <a:spLocks/>
              </p:cNvSpPr>
              <p:nvPr/>
            </p:nvSpPr>
            <p:spPr bwMode="auto">
              <a:xfrm>
                <a:off x="5189" y="3059"/>
                <a:ext cx="319" cy="539"/>
              </a:xfrm>
              <a:custGeom>
                <a:avLst/>
                <a:gdLst>
                  <a:gd name="T0" fmla="*/ 0 w 319"/>
                  <a:gd name="T1" fmla="*/ 0 h 539"/>
                  <a:gd name="T2" fmla="*/ 64 w 319"/>
                  <a:gd name="T3" fmla="*/ 0 h 539"/>
                  <a:gd name="T4" fmla="*/ 64 w 319"/>
                  <a:gd name="T5" fmla="*/ 464 h 539"/>
                  <a:gd name="T6" fmla="*/ 318 w 319"/>
                  <a:gd name="T7" fmla="*/ 464 h 539"/>
                  <a:gd name="T8" fmla="*/ 318 w 319"/>
                  <a:gd name="T9" fmla="*/ 538 h 539"/>
                  <a:gd name="T10" fmla="*/ 0 w 319"/>
                  <a:gd name="T11" fmla="*/ 538 h 539"/>
                  <a:gd name="T12" fmla="*/ 0 w 319"/>
                  <a:gd name="T13" fmla="*/ 0 h 5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539">
                    <a:moveTo>
                      <a:pt x="0" y="0"/>
                    </a:moveTo>
                    <a:lnTo>
                      <a:pt x="64" y="0"/>
                    </a:lnTo>
                    <a:lnTo>
                      <a:pt x="64" y="464"/>
                    </a:lnTo>
                    <a:lnTo>
                      <a:pt x="318" y="464"/>
                    </a:lnTo>
                    <a:lnTo>
                      <a:pt x="318" y="538"/>
                    </a:lnTo>
                    <a:lnTo>
                      <a:pt x="0" y="5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8681" name="Line 45"/>
          <p:cNvSpPr>
            <a:spLocks noChangeShapeType="1"/>
          </p:cNvSpPr>
          <p:nvPr/>
        </p:nvSpPr>
        <p:spPr bwMode="auto">
          <a:xfrm>
            <a:off x="4211638" y="2133600"/>
            <a:ext cx="7207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28682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2736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266700" y="390525"/>
            <a:ext cx="674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 smtClean="0">
                <a:solidFill>
                  <a:srgbClr val="0000CC"/>
                </a:solidFill>
                <a:latin typeface="Arial" pitchFamily="34" charset="0"/>
              </a:rPr>
              <a:t>Türkiyede Kadastro Çalışmaları</a:t>
            </a:r>
            <a:endParaRPr lang="tr-TR" altLang="tr-TR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84213" y="1412875"/>
          <a:ext cx="8066087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ayt" r:id="rId4" imgW="2049689" imgH="1536211" progId="PowerPoint.Slide.8">
                  <p:embed/>
                </p:oleObj>
              </mc:Choice>
              <mc:Fallback>
                <p:oleObj name="Slayt" r:id="rId4" imgW="2049689" imgH="1536211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8066087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6700" y="390525"/>
            <a:ext cx="674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200" b="1" dirty="0" smtClean="0">
                <a:solidFill>
                  <a:srgbClr val="0000CC"/>
                </a:solidFill>
                <a:latin typeface="Arial" pitchFamily="34" charset="0"/>
              </a:rPr>
              <a:t>Türkiyede Kadastro Çalışmaları</a:t>
            </a:r>
            <a:endParaRPr lang="tr-TR" altLang="tr-TR" sz="32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12522</TotalTime>
  <Words>218</Words>
  <Application>Microsoft Office PowerPoint</Application>
  <PresentationFormat>On-screen Show (4:3)</PresentationFormat>
  <Paragraphs>57</Paragraphs>
  <Slides>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ekonomi</vt:lpstr>
      <vt:lpstr>1_Rics</vt:lpstr>
      <vt:lpstr>h.t.</vt:lpstr>
      <vt:lpstr>Microsoft PowerPoint Slaytı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ARAZİ SİCİL VE KADASTRO SİSTEMİ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819</cp:revision>
  <cp:lastPrinted>2016-10-24T07:53:35Z</cp:lastPrinted>
  <dcterms:created xsi:type="dcterms:W3CDTF">2016-09-18T09:35:24Z</dcterms:created>
  <dcterms:modified xsi:type="dcterms:W3CDTF">2020-02-28T11:14:04Z</dcterms:modified>
</cp:coreProperties>
</file>