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Gill Sans" panose="020B0604020202020204" charset="0"/>
      <p:regular r:id="rId19"/>
      <p:bold r:id="rId20"/>
    </p:embeddedFont>
    <p:embeddedFont>
      <p:font typeface="Impact" panose="020B0806030902050204" pitchFamily="3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7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bg>
      <p:bgPr>
        <a:solidFill>
          <a:schemeClr val="accent1"/>
        </a:solidFill>
        <a:effectLst/>
      </p:bgPr>
    </p:bg>
    <p:spTree>
      <p:nvGrpSpPr>
        <p:cNvPr id="1" name="Shape 13"/>
        <p:cNvGrpSpPr/>
        <p:nvPr/>
      </p:nvGrpSpPr>
      <p:grpSpPr>
        <a:xfrm>
          <a:off x="0" y="0"/>
          <a:ext cx="0" cy="0"/>
          <a:chOff x="0" y="0"/>
          <a:chExt cx="0" cy="0"/>
        </a:xfrm>
      </p:grpSpPr>
      <p:sp>
        <p:nvSpPr>
          <p:cNvPr id="14" name="Google Shape;14;p2"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5" name="Google Shape;15;p2"/>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0000"/>
              <a:buFont typeface="Impact"/>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Autofit/>
          </a:bodyPr>
          <a:lstStyle>
            <a:lvl1pPr lvl="0" algn="ctr">
              <a:lnSpc>
                <a:spcPct val="100000"/>
              </a:lnSpc>
              <a:spcBef>
                <a:spcPts val="700"/>
              </a:spcBef>
              <a:spcAft>
                <a:spcPts val="0"/>
              </a:spcAft>
              <a:buSzPts val="2000"/>
              <a:buNone/>
              <a:defRPr sz="2000" b="1" i="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17" name="Google Shape;17;p2"/>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5E04"/>
                </a:solidFill>
                <a:latin typeface="Gill Sans"/>
                <a:ea typeface="Gill Sans"/>
                <a:cs typeface="Gill Sans"/>
                <a:sym typeface="Gill Sans"/>
              </a:defRPr>
            </a:lvl1pPr>
            <a:lvl2pPr marL="0" lvl="1" indent="0" algn="r">
              <a:spcBef>
                <a:spcPts val="0"/>
              </a:spcBef>
              <a:buNone/>
              <a:defRPr sz="1200" b="0" i="0" u="none" strike="noStrike" cap="none">
                <a:solidFill>
                  <a:srgbClr val="895E04"/>
                </a:solidFill>
                <a:latin typeface="Gill Sans"/>
                <a:ea typeface="Gill Sans"/>
                <a:cs typeface="Gill Sans"/>
                <a:sym typeface="Gill Sans"/>
              </a:defRPr>
            </a:lvl2pPr>
            <a:lvl3pPr marL="0" lvl="2" indent="0" algn="r">
              <a:spcBef>
                <a:spcPts val="0"/>
              </a:spcBef>
              <a:buNone/>
              <a:defRPr sz="1200" b="0" i="0" u="none" strike="noStrike" cap="none">
                <a:solidFill>
                  <a:srgbClr val="895E04"/>
                </a:solidFill>
                <a:latin typeface="Gill Sans"/>
                <a:ea typeface="Gill Sans"/>
                <a:cs typeface="Gill Sans"/>
                <a:sym typeface="Gill Sans"/>
              </a:defRPr>
            </a:lvl3pPr>
            <a:lvl4pPr marL="0" lvl="3" indent="0" algn="r">
              <a:spcBef>
                <a:spcPts val="0"/>
              </a:spcBef>
              <a:buNone/>
              <a:defRPr sz="1200" b="0" i="0" u="none" strike="noStrike" cap="none">
                <a:solidFill>
                  <a:srgbClr val="895E04"/>
                </a:solidFill>
                <a:latin typeface="Gill Sans"/>
                <a:ea typeface="Gill Sans"/>
                <a:cs typeface="Gill Sans"/>
                <a:sym typeface="Gill Sans"/>
              </a:defRPr>
            </a:lvl4pPr>
            <a:lvl5pPr marL="0" lvl="4" indent="0" algn="r">
              <a:spcBef>
                <a:spcPts val="0"/>
              </a:spcBef>
              <a:buNone/>
              <a:defRPr sz="1200" b="0" i="0" u="none" strike="noStrike" cap="none">
                <a:solidFill>
                  <a:srgbClr val="895E04"/>
                </a:solidFill>
                <a:latin typeface="Gill Sans"/>
                <a:ea typeface="Gill Sans"/>
                <a:cs typeface="Gill Sans"/>
                <a:sym typeface="Gill Sans"/>
              </a:defRPr>
            </a:lvl5pPr>
            <a:lvl6pPr marL="0" lvl="5" indent="0" algn="r">
              <a:spcBef>
                <a:spcPts val="0"/>
              </a:spcBef>
              <a:buNone/>
              <a:defRPr sz="1200" b="0" i="0" u="none" strike="noStrike" cap="none">
                <a:solidFill>
                  <a:srgbClr val="895E04"/>
                </a:solidFill>
                <a:latin typeface="Gill Sans"/>
                <a:ea typeface="Gill Sans"/>
                <a:cs typeface="Gill Sans"/>
                <a:sym typeface="Gill Sans"/>
              </a:defRPr>
            </a:lvl6pPr>
            <a:lvl7pPr marL="0" lvl="6" indent="0" algn="r">
              <a:spcBef>
                <a:spcPts val="0"/>
              </a:spcBef>
              <a:buNone/>
              <a:defRPr sz="1200" b="0" i="0" u="none" strike="noStrike" cap="none">
                <a:solidFill>
                  <a:srgbClr val="895E04"/>
                </a:solidFill>
                <a:latin typeface="Gill Sans"/>
                <a:ea typeface="Gill Sans"/>
                <a:cs typeface="Gill Sans"/>
                <a:sym typeface="Gill Sans"/>
              </a:defRPr>
            </a:lvl7pPr>
            <a:lvl8pPr marL="0" lvl="7" indent="0" algn="r">
              <a:spcBef>
                <a:spcPts val="0"/>
              </a:spcBef>
              <a:buNone/>
              <a:defRPr sz="1200" b="0" i="0" u="none" strike="noStrike" cap="none">
                <a:solidFill>
                  <a:srgbClr val="895E04"/>
                </a:solidFill>
                <a:latin typeface="Gill Sans"/>
                <a:ea typeface="Gill Sans"/>
                <a:cs typeface="Gill Sans"/>
                <a:sym typeface="Gill Sans"/>
              </a:defRPr>
            </a:lvl8pPr>
            <a:lvl9pPr marL="0" lvl="8" indent="0" algn="r">
              <a:spcBef>
                <a:spcPts val="0"/>
              </a:spcBef>
              <a:buNone/>
              <a:defRPr sz="1200" b="0" i="0" u="none" strike="noStrike" cap="none">
                <a:solidFill>
                  <a:srgbClr val="895E0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tr-TR"/>
              <a:t>‹#›</a:t>
            </a:fld>
            <a:endParaRPr/>
          </a:p>
        </p:txBody>
      </p:sp>
      <p:sp>
        <p:nvSpPr>
          <p:cNvPr id="20" name="Google Shape;20;p2"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txBox="1">
            <a:spLocks noGrp="1"/>
          </p:cNvSpPr>
          <p:nvPr>
            <p:ph type="body" idx="1"/>
          </p:nvPr>
        </p:nvSpPr>
        <p:spPr>
          <a:xfrm rot="5400000">
            <a:off x="4544043" y="-1006365"/>
            <a:ext cx="3593591" cy="10178322"/>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2" name="Google Shape;82;p1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2"/>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8" name="Google Shape;88;p1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4" name="Google Shape;24;p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0" name="Google Shape;30;p4"/>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1" name="Google Shape;31;p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bg>
      <p:bgPr>
        <a:solidFill>
          <a:schemeClr val="dk2"/>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37" name="Google Shape;37;p5"/>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Gill Sans"/>
                <a:ea typeface="Gill Sans"/>
                <a:cs typeface="Gill Sans"/>
                <a:sym typeface="Gill Sans"/>
              </a:defRPr>
            </a:lvl1pPr>
            <a:lvl2pPr marL="0" lvl="1" indent="0" algn="r">
              <a:spcBef>
                <a:spcPts val="0"/>
              </a:spcBef>
              <a:buNone/>
              <a:defRPr sz="1200" b="0" i="0" u="none" strike="noStrike" cap="none">
                <a:solidFill>
                  <a:schemeClr val="lt2"/>
                </a:solidFill>
                <a:latin typeface="Gill Sans"/>
                <a:ea typeface="Gill Sans"/>
                <a:cs typeface="Gill Sans"/>
                <a:sym typeface="Gill Sans"/>
              </a:defRPr>
            </a:lvl2pPr>
            <a:lvl3pPr marL="0" lvl="2" indent="0" algn="r">
              <a:spcBef>
                <a:spcPts val="0"/>
              </a:spcBef>
              <a:buNone/>
              <a:defRPr sz="1200" b="0" i="0" u="none" strike="noStrike" cap="none">
                <a:solidFill>
                  <a:schemeClr val="lt2"/>
                </a:solidFill>
                <a:latin typeface="Gill Sans"/>
                <a:ea typeface="Gill Sans"/>
                <a:cs typeface="Gill Sans"/>
                <a:sym typeface="Gill Sans"/>
              </a:defRPr>
            </a:lvl3pPr>
            <a:lvl4pPr marL="0" lvl="3" indent="0" algn="r">
              <a:spcBef>
                <a:spcPts val="0"/>
              </a:spcBef>
              <a:buNone/>
              <a:defRPr sz="1200" b="0" i="0" u="none" strike="noStrike" cap="none">
                <a:solidFill>
                  <a:schemeClr val="lt2"/>
                </a:solidFill>
                <a:latin typeface="Gill Sans"/>
                <a:ea typeface="Gill Sans"/>
                <a:cs typeface="Gill Sans"/>
                <a:sym typeface="Gill Sans"/>
              </a:defRPr>
            </a:lvl4pPr>
            <a:lvl5pPr marL="0" lvl="4" indent="0" algn="r">
              <a:spcBef>
                <a:spcPts val="0"/>
              </a:spcBef>
              <a:buNone/>
              <a:defRPr sz="1200" b="0" i="0" u="none" strike="noStrike" cap="none">
                <a:solidFill>
                  <a:schemeClr val="lt2"/>
                </a:solidFill>
                <a:latin typeface="Gill Sans"/>
                <a:ea typeface="Gill Sans"/>
                <a:cs typeface="Gill Sans"/>
                <a:sym typeface="Gill Sans"/>
              </a:defRPr>
            </a:lvl5pPr>
            <a:lvl6pPr marL="0" lvl="5" indent="0" algn="r">
              <a:spcBef>
                <a:spcPts val="0"/>
              </a:spcBef>
              <a:buNone/>
              <a:defRPr sz="1200" b="0" i="0" u="none" strike="noStrike" cap="none">
                <a:solidFill>
                  <a:schemeClr val="lt2"/>
                </a:solidFill>
                <a:latin typeface="Gill Sans"/>
                <a:ea typeface="Gill Sans"/>
                <a:cs typeface="Gill Sans"/>
                <a:sym typeface="Gill Sans"/>
              </a:defRPr>
            </a:lvl6pPr>
            <a:lvl7pPr marL="0" lvl="6" indent="0" algn="r">
              <a:spcBef>
                <a:spcPts val="0"/>
              </a:spcBef>
              <a:buNone/>
              <a:defRPr sz="1200" b="0" i="0" u="none" strike="noStrike" cap="none">
                <a:solidFill>
                  <a:schemeClr val="lt2"/>
                </a:solidFill>
                <a:latin typeface="Gill Sans"/>
                <a:ea typeface="Gill Sans"/>
                <a:cs typeface="Gill Sans"/>
                <a:sym typeface="Gill Sans"/>
              </a:defRPr>
            </a:lvl7pPr>
            <a:lvl8pPr marL="0" lvl="7" indent="0" algn="r">
              <a:spcBef>
                <a:spcPts val="0"/>
              </a:spcBef>
              <a:buNone/>
              <a:defRPr sz="1200" b="0" i="0" u="none" strike="noStrike" cap="none">
                <a:solidFill>
                  <a:schemeClr val="lt2"/>
                </a:solidFill>
                <a:latin typeface="Gill Sans"/>
                <a:ea typeface="Gill Sans"/>
                <a:cs typeface="Gill Sans"/>
                <a:sym typeface="Gill Sans"/>
              </a:defRPr>
            </a:lvl8pPr>
            <a:lvl9pPr marL="0" lvl="8" indent="0" algn="r">
              <a:spcBef>
                <a:spcPts val="0"/>
              </a:spcBef>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tr-TR"/>
              <a:t>‹#›</a:t>
            </a:fld>
            <a:endParaRPr/>
          </a:p>
        </p:txBody>
      </p:sp>
      <p:grpSp>
        <p:nvGrpSpPr>
          <p:cNvPr id="40" name="Google Shape;40;p5" title="left scallop shape"/>
          <p:cNvGrpSpPr/>
          <p:nvPr/>
        </p:nvGrpSpPr>
        <p:grpSpPr>
          <a:xfrm>
            <a:off x="0" y="0"/>
            <a:ext cx="2814638" cy="6858000"/>
            <a:chOff x="0" y="0"/>
            <a:chExt cx="2814638" cy="6858000"/>
          </a:xfrm>
        </p:grpSpPr>
        <p:sp>
          <p:nvSpPr>
            <p:cNvPr id="41" name="Google Shape;41;p5"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2" name="Google Shape;42;p5"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46" name="Google Shape;46;p6"/>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7" name="Google Shape;47;p6"/>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48" name="Google Shape;48;p6"/>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9" name="Google Shape;49;p6"/>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61"/>
        <p:cNvGrpSpPr/>
        <p:nvPr/>
      </p:nvGrpSpPr>
      <p:grpSpPr>
        <a:xfrm>
          <a:off x="0" y="0"/>
          <a:ext cx="0" cy="0"/>
          <a:chOff x="0" y="0"/>
          <a:chExt cx="0" cy="0"/>
        </a:xfrm>
      </p:grpSpPr>
      <p:sp>
        <p:nvSpPr>
          <p:cNvPr id="62" name="Google Shape;62;p9"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3" name="Google Shape;63;p9"/>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noAutofit/>
          </a:bodyPr>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65" name="Google Shape;65;p9"/>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66" name="Google Shape;66;p9"/>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69" name="Google Shape;69;p9"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70"/>
        <p:cNvGrpSpPr/>
        <p:nvPr/>
      </p:nvGrpSpPr>
      <p:grpSpPr>
        <a:xfrm>
          <a:off x="0" y="0"/>
          <a:ext cx="0" cy="0"/>
          <a:chOff x="0" y="0"/>
          <a:chExt cx="0" cy="0"/>
        </a:xfrm>
      </p:grpSpPr>
      <p:sp>
        <p:nvSpPr>
          <p:cNvPr id="71" name="Google Shape;71;p10"/>
          <p:cNvSpPr>
            <a:spLocks noGrp="1"/>
          </p:cNvSpPr>
          <p:nvPr>
            <p:ph type="pic" idx="2"/>
          </p:nvPr>
        </p:nvSpPr>
        <p:spPr>
          <a:xfrm>
            <a:off x="283464" y="0"/>
            <a:ext cx="7355585" cy="685799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700"/>
              </a:spcBef>
              <a:spcAft>
                <a:spcPts val="0"/>
              </a:spcAft>
              <a:buClr>
                <a:schemeClr val="dk2"/>
              </a:buClr>
              <a:buSzPts val="3200"/>
              <a:buFont typeface="Arial"/>
              <a:buNone/>
              <a:defRPr sz="3200" b="0" i="0" u="none" strike="noStrike" cap="none">
                <a:solidFill>
                  <a:srgbClr val="595959"/>
                </a:solidFill>
                <a:latin typeface="Gill Sans"/>
                <a:ea typeface="Gill Sans"/>
                <a:cs typeface="Gill Sans"/>
                <a:sym typeface="Gill Sans"/>
              </a:defRPr>
            </a:lvl1pPr>
            <a:lvl2pPr marR="0" lvl="1" algn="l" rtl="0">
              <a:lnSpc>
                <a:spcPct val="110000"/>
              </a:lnSpc>
              <a:spcBef>
                <a:spcPts val="700"/>
              </a:spcBef>
              <a:spcAft>
                <a:spcPts val="0"/>
              </a:spcAft>
              <a:buClr>
                <a:schemeClr val="dk2"/>
              </a:buClr>
              <a:buSzPts val="2800"/>
              <a:buFont typeface="Gill Sans"/>
              <a:buNone/>
              <a:defRPr sz="2800" b="0" i="0" u="none" strike="noStrike" cap="none">
                <a:solidFill>
                  <a:srgbClr val="595959"/>
                </a:solidFill>
                <a:latin typeface="Gill Sans"/>
                <a:ea typeface="Gill Sans"/>
                <a:cs typeface="Gill Sans"/>
                <a:sym typeface="Gill Sans"/>
              </a:defRPr>
            </a:lvl2pPr>
            <a:lvl3pPr marR="0" lvl="2" algn="l" rtl="0">
              <a:lnSpc>
                <a:spcPct val="110000"/>
              </a:lnSpc>
              <a:spcBef>
                <a:spcPts val="700"/>
              </a:spcBef>
              <a:spcAft>
                <a:spcPts val="0"/>
              </a:spcAft>
              <a:buClr>
                <a:schemeClr val="dk2"/>
              </a:buClr>
              <a:buSzPts val="2400"/>
              <a:buFont typeface="Arial"/>
              <a:buNone/>
              <a:defRPr sz="2400" b="0" i="0" u="none" strike="noStrike" cap="none">
                <a:solidFill>
                  <a:srgbClr val="595959"/>
                </a:solidFill>
                <a:latin typeface="Gill Sans"/>
                <a:ea typeface="Gill Sans"/>
                <a:cs typeface="Gill Sans"/>
                <a:sym typeface="Gill Sans"/>
              </a:defRPr>
            </a:lvl3pPr>
            <a:lvl4pPr marR="0" lvl="3"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4pPr>
            <a:lvl5pPr marR="0" lvl="4"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5pPr>
            <a:lvl6pPr marR="0" lvl="5"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6pPr>
            <a:lvl7pPr marR="0" lvl="6"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7pPr>
            <a:lvl8pPr marR="0" lvl="7"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8pPr>
            <a:lvl9pPr marR="0" lvl="8"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9pPr>
          </a:lstStyle>
          <a:p>
            <a:endParaRPr/>
          </a:p>
        </p:txBody>
      </p:sp>
      <p:sp>
        <p:nvSpPr>
          <p:cNvPr id="72" name="Google Shape;72;p1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3" name="Google Shape;73;p10"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76" name="Google Shape;76;p10"/>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Gill Sans"/>
                <a:ea typeface="Gill Sans"/>
                <a:cs typeface="Gill Sans"/>
                <a:sym typeface="Gill Sans"/>
              </a:defRPr>
            </a:lvl1pPr>
            <a:lvl2pPr marL="0" marR="0" lvl="1" indent="0" algn="r" rtl="0">
              <a:spcBef>
                <a:spcPts val="0"/>
              </a:spcBef>
              <a:buNone/>
              <a:defRPr sz="1200" b="0" i="0" u="none" strike="noStrike" cap="none">
                <a:solidFill>
                  <a:srgbClr val="595959"/>
                </a:solidFill>
                <a:latin typeface="Gill Sans"/>
                <a:ea typeface="Gill Sans"/>
                <a:cs typeface="Gill Sans"/>
                <a:sym typeface="Gill Sans"/>
              </a:defRPr>
            </a:lvl2pPr>
            <a:lvl3pPr marL="0" marR="0" lvl="2" indent="0" algn="r" rtl="0">
              <a:spcBef>
                <a:spcPts val="0"/>
              </a:spcBef>
              <a:buNone/>
              <a:defRPr sz="1200" b="0" i="0" u="none" strike="noStrike" cap="none">
                <a:solidFill>
                  <a:srgbClr val="595959"/>
                </a:solidFill>
                <a:latin typeface="Gill Sans"/>
                <a:ea typeface="Gill Sans"/>
                <a:cs typeface="Gill Sans"/>
                <a:sym typeface="Gill Sans"/>
              </a:defRPr>
            </a:lvl3pPr>
            <a:lvl4pPr marL="0" marR="0" lvl="3" indent="0" algn="r" rtl="0">
              <a:spcBef>
                <a:spcPts val="0"/>
              </a:spcBef>
              <a:buNone/>
              <a:defRPr sz="1200" b="0" i="0" u="none" strike="noStrike" cap="none">
                <a:solidFill>
                  <a:srgbClr val="595959"/>
                </a:solidFill>
                <a:latin typeface="Gill Sans"/>
                <a:ea typeface="Gill Sans"/>
                <a:cs typeface="Gill Sans"/>
                <a:sym typeface="Gill Sans"/>
              </a:defRPr>
            </a:lvl4pPr>
            <a:lvl5pPr marL="0" marR="0" lvl="4" indent="0" algn="r" rtl="0">
              <a:spcBef>
                <a:spcPts val="0"/>
              </a:spcBef>
              <a:buNone/>
              <a:defRPr sz="1200" b="0" i="0" u="none" strike="noStrike" cap="none">
                <a:solidFill>
                  <a:srgbClr val="595959"/>
                </a:solidFill>
                <a:latin typeface="Gill Sans"/>
                <a:ea typeface="Gill Sans"/>
                <a:cs typeface="Gill Sans"/>
                <a:sym typeface="Gill Sans"/>
              </a:defRPr>
            </a:lvl5pPr>
            <a:lvl6pPr marL="0" marR="0" lvl="5" indent="0" algn="r" rtl="0">
              <a:spcBef>
                <a:spcPts val="0"/>
              </a:spcBef>
              <a:buNone/>
              <a:defRPr sz="1200" b="0" i="0" u="none" strike="noStrike" cap="none">
                <a:solidFill>
                  <a:srgbClr val="595959"/>
                </a:solidFill>
                <a:latin typeface="Gill Sans"/>
                <a:ea typeface="Gill Sans"/>
                <a:cs typeface="Gill Sans"/>
                <a:sym typeface="Gill Sans"/>
              </a:defRPr>
            </a:lvl6pPr>
            <a:lvl7pPr marL="0" marR="0" lvl="6" indent="0" algn="r" rtl="0">
              <a:spcBef>
                <a:spcPts val="0"/>
              </a:spcBef>
              <a:buNone/>
              <a:defRPr sz="1200" b="0" i="0" u="none" strike="noStrike" cap="none">
                <a:solidFill>
                  <a:srgbClr val="595959"/>
                </a:solidFill>
                <a:latin typeface="Gill Sans"/>
                <a:ea typeface="Gill Sans"/>
                <a:cs typeface="Gill Sans"/>
                <a:sym typeface="Gill Sans"/>
              </a:defRPr>
            </a:lvl7pPr>
            <a:lvl8pPr marL="0" marR="0" lvl="7" indent="0" algn="r" rtl="0">
              <a:spcBef>
                <a:spcPts val="0"/>
              </a:spcBef>
              <a:buNone/>
              <a:defRPr sz="1200" b="0" i="0" u="none" strike="noStrike" cap="none">
                <a:solidFill>
                  <a:srgbClr val="595959"/>
                </a:solidFill>
                <a:latin typeface="Gill Sans"/>
                <a:ea typeface="Gill Sans"/>
                <a:cs typeface="Gill Sans"/>
                <a:sym typeface="Gill Sans"/>
              </a:defRPr>
            </a:lvl8pPr>
            <a:lvl9pPr marL="0" marR="0" lvl="8" indent="0" algn="r" rtl="0">
              <a:spcBef>
                <a:spcPts val="0"/>
              </a:spcBef>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tr-TR"/>
              <a:t>‹#›</a:t>
            </a:fld>
            <a:endParaRPr/>
          </a:p>
        </p:txBody>
      </p:sp>
      <p:sp>
        <p:nvSpPr>
          <p:cNvPr id="11" name="Google Shape;11;p1"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2" name="Google Shape;12;p1"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1759237" y="1396631"/>
            <a:ext cx="8679915" cy="174872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4958"/>
              </a:buClr>
              <a:buSzPts val="10000"/>
              <a:buFont typeface="Impact"/>
              <a:buNone/>
            </a:pPr>
            <a:r>
              <a:rPr lang="tr-TR" b="1">
                <a:solidFill>
                  <a:srgbClr val="614958"/>
                </a:solidFill>
              </a:rPr>
              <a:t>ANTİOKSİDAN VİTAMİNLER</a:t>
            </a:r>
            <a:endParaRPr/>
          </a:p>
        </p:txBody>
      </p:sp>
      <p:sp>
        <p:nvSpPr>
          <p:cNvPr id="96" name="Google Shape;96;p13"/>
          <p:cNvSpPr txBox="1">
            <a:spLocks noGrp="1"/>
          </p:cNvSpPr>
          <p:nvPr>
            <p:ph type="subTitle" idx="1"/>
          </p:nvPr>
        </p:nvSpPr>
        <p:spPr>
          <a:xfrm>
            <a:off x="2228900" y="5735783"/>
            <a:ext cx="8045373" cy="11222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50"/>
              <a:buNone/>
            </a:pPr>
            <a:r>
              <a:rPr lang="tr-TR" sz="1850">
                <a:solidFill>
                  <a:schemeClr val="dk1"/>
                </a:solidFill>
              </a:rPr>
              <a:t>BURCU YAVAŞ  18170087</a:t>
            </a:r>
            <a:endParaRPr sz="1850">
              <a:solidFill>
                <a:schemeClr val="dk1"/>
              </a:solidFill>
            </a:endParaRPr>
          </a:p>
          <a:p>
            <a:pPr marL="0" lvl="0" indent="0" algn="ctr" rtl="0">
              <a:lnSpc>
                <a:spcPct val="90000"/>
              </a:lnSpc>
              <a:spcBef>
                <a:spcPts val="700"/>
              </a:spcBef>
              <a:spcAft>
                <a:spcPts val="0"/>
              </a:spcAft>
              <a:buSzPts val="1850"/>
              <a:buNone/>
            </a:pPr>
            <a:r>
              <a:rPr lang="tr-TR" sz="1850">
                <a:solidFill>
                  <a:schemeClr val="dk1"/>
                </a:solidFill>
              </a:rPr>
              <a:t>ÖZLEM KARABULUT  18170100</a:t>
            </a:r>
            <a:endParaRPr sz="1850">
              <a:solidFill>
                <a:schemeClr val="dk1"/>
              </a:solidFill>
            </a:endParaRPr>
          </a:p>
          <a:p>
            <a:pPr marL="0" lvl="0" indent="0" algn="ctr" rtl="0">
              <a:lnSpc>
                <a:spcPct val="90000"/>
              </a:lnSpc>
              <a:spcBef>
                <a:spcPts val="700"/>
              </a:spcBef>
              <a:spcAft>
                <a:spcPts val="0"/>
              </a:spcAft>
              <a:buSzPts val="1850"/>
              <a:buNone/>
            </a:pPr>
            <a:r>
              <a:rPr lang="tr-TR" sz="1850">
                <a:solidFill>
                  <a:schemeClr val="dk1"/>
                </a:solidFill>
              </a:rPr>
              <a:t>CEMİLE NURUM AYDIN  18170080</a:t>
            </a:r>
            <a:endParaRPr sz="185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tr-TR"/>
              <a:t>A VİTAMİNİ (BETA-KAROTEN)</a:t>
            </a:r>
            <a:endParaRPr/>
          </a:p>
        </p:txBody>
      </p:sp>
      <p:sp>
        <p:nvSpPr>
          <p:cNvPr id="154" name="Google Shape;154;p22"/>
          <p:cNvSpPr txBox="1">
            <a:spLocks noGrp="1"/>
          </p:cNvSpPr>
          <p:nvPr>
            <p:ph type="body" idx="1"/>
          </p:nvPr>
        </p:nvSpPr>
        <p:spPr>
          <a:xfrm>
            <a:off x="1251678" y="1399308"/>
            <a:ext cx="5841850" cy="511232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tr-TR"/>
              <a:t>Antioksidandır. Kanseri ve bakteri infeksiyonlarını önleyebileceğine inanılmaktadır. Ayrıca normal büyüme, gece ve renkli görme, cilt ve gözlerin kurumasının önlenmesi için çok kritik bir vitamindir.</a:t>
            </a:r>
            <a:endParaRPr/>
          </a:p>
          <a:p>
            <a:pPr marL="0" lvl="0" indent="0" algn="l" rtl="0">
              <a:lnSpc>
                <a:spcPct val="110000"/>
              </a:lnSpc>
              <a:spcBef>
                <a:spcPts val="700"/>
              </a:spcBef>
              <a:spcAft>
                <a:spcPts val="0"/>
              </a:spcAft>
              <a:buSzPts val="2000"/>
              <a:buNone/>
            </a:pPr>
            <a:r>
              <a:rPr lang="tr-TR"/>
              <a:t>A vitamini tırnak ve saçlardaki keratin yapımı için gereklidir. A vitamini hücrelerin büyümesi ve gelişimi için gereklidir. A vitamini protein sentezinde çok önemli paya sahiptir.</a:t>
            </a:r>
            <a:endParaRPr/>
          </a:p>
          <a:p>
            <a:pPr marL="0" lvl="0" indent="0" algn="l" rtl="0">
              <a:lnSpc>
                <a:spcPct val="110000"/>
              </a:lnSpc>
              <a:spcBef>
                <a:spcPts val="700"/>
              </a:spcBef>
              <a:spcAft>
                <a:spcPts val="0"/>
              </a:spcAft>
              <a:buSzPts val="2000"/>
              <a:buNone/>
            </a:pPr>
            <a:r>
              <a:rPr lang="tr-TR"/>
              <a:t>Vücudun yüksek yoğunluklu performansında etkili rol alan glikoz üretiminde çok önemli görevlerde bulunur. Ancak A vitamini yüksek fiziksel aktiviteye maruz kalan vücutlarda emilimi azalır. Bu sebeple yoğun çalıştığınız günlerden ziyade dinlenme günlerinde almaya gayret ediniz.</a:t>
            </a:r>
            <a:endParaRPr/>
          </a:p>
          <a:p>
            <a:pPr marL="0" lvl="0" indent="0" algn="l" rtl="0">
              <a:lnSpc>
                <a:spcPct val="110000"/>
              </a:lnSpc>
              <a:spcBef>
                <a:spcPts val="700"/>
              </a:spcBef>
              <a:spcAft>
                <a:spcPts val="0"/>
              </a:spcAft>
              <a:buSzPts val="2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1251678" y="326967"/>
            <a:ext cx="10178322" cy="6567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Font typeface="Impact"/>
              <a:buNone/>
            </a:pPr>
            <a:r>
              <a:rPr lang="tr-TR" sz="3200"/>
              <a:t>NELERDE BULUNUR</a:t>
            </a:r>
            <a:endParaRPr sz="3200"/>
          </a:p>
        </p:txBody>
      </p:sp>
      <p:sp>
        <p:nvSpPr>
          <p:cNvPr id="160" name="Google Shape;160;p23"/>
          <p:cNvSpPr txBox="1">
            <a:spLocks noGrp="1"/>
          </p:cNvSpPr>
          <p:nvPr>
            <p:ph type="body" idx="1"/>
          </p:nvPr>
        </p:nvSpPr>
        <p:spPr>
          <a:xfrm>
            <a:off x="1030005" y="983672"/>
            <a:ext cx="5758722" cy="58743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tr-TR"/>
              <a:t>En çok bulunan ana kaynaklar şu şekildedir:</a:t>
            </a:r>
            <a:endParaRPr/>
          </a:p>
          <a:p>
            <a:pPr marL="0" lvl="0" indent="0" algn="l" rtl="0">
              <a:lnSpc>
                <a:spcPct val="100000"/>
              </a:lnSpc>
              <a:spcBef>
                <a:spcPts val="700"/>
              </a:spcBef>
              <a:spcAft>
                <a:spcPts val="0"/>
              </a:spcAft>
              <a:buSzPts val="2000"/>
              <a:buNone/>
            </a:pPr>
            <a:r>
              <a:rPr lang="tr-TR"/>
              <a:t>Karaciğer,</a:t>
            </a:r>
            <a:endParaRPr/>
          </a:p>
          <a:p>
            <a:pPr marL="0" lvl="0" indent="0" algn="l" rtl="0">
              <a:lnSpc>
                <a:spcPct val="100000"/>
              </a:lnSpc>
              <a:spcBef>
                <a:spcPts val="700"/>
              </a:spcBef>
              <a:spcAft>
                <a:spcPts val="0"/>
              </a:spcAft>
              <a:buSzPts val="2000"/>
              <a:buNone/>
            </a:pPr>
            <a:r>
              <a:rPr lang="tr-TR"/>
              <a:t>Böbrek,</a:t>
            </a:r>
            <a:endParaRPr/>
          </a:p>
          <a:p>
            <a:pPr marL="0" lvl="0" indent="0" algn="l" rtl="0">
              <a:lnSpc>
                <a:spcPct val="100000"/>
              </a:lnSpc>
              <a:spcBef>
                <a:spcPts val="700"/>
              </a:spcBef>
              <a:spcAft>
                <a:spcPts val="0"/>
              </a:spcAft>
              <a:buSzPts val="2000"/>
              <a:buNone/>
            </a:pPr>
            <a:r>
              <a:rPr lang="tr-TR"/>
              <a:t>Süt,</a:t>
            </a:r>
            <a:endParaRPr/>
          </a:p>
          <a:p>
            <a:pPr marL="0" lvl="0" indent="0" algn="l" rtl="0">
              <a:lnSpc>
                <a:spcPct val="100000"/>
              </a:lnSpc>
              <a:spcBef>
                <a:spcPts val="700"/>
              </a:spcBef>
              <a:spcAft>
                <a:spcPts val="0"/>
              </a:spcAft>
              <a:buSzPts val="2000"/>
              <a:buNone/>
            </a:pPr>
            <a:r>
              <a:rPr lang="tr-TR"/>
              <a:t>Yoğurt,</a:t>
            </a:r>
            <a:endParaRPr/>
          </a:p>
          <a:p>
            <a:pPr marL="0" lvl="0" indent="0" algn="l" rtl="0">
              <a:lnSpc>
                <a:spcPct val="100000"/>
              </a:lnSpc>
              <a:spcBef>
                <a:spcPts val="700"/>
              </a:spcBef>
              <a:spcAft>
                <a:spcPts val="0"/>
              </a:spcAft>
              <a:buSzPts val="2000"/>
              <a:buNone/>
            </a:pPr>
            <a:r>
              <a:rPr lang="tr-TR"/>
              <a:t>Tereyağıdır.</a:t>
            </a:r>
            <a:endParaRPr/>
          </a:p>
          <a:p>
            <a:pPr marL="0" lvl="0" indent="0" algn="l" rtl="0">
              <a:lnSpc>
                <a:spcPct val="100000"/>
              </a:lnSpc>
              <a:spcBef>
                <a:spcPts val="700"/>
              </a:spcBef>
              <a:spcAft>
                <a:spcPts val="0"/>
              </a:spcAft>
              <a:buSzPts val="2000"/>
              <a:buNone/>
            </a:pPr>
            <a:r>
              <a:rPr lang="tr-TR"/>
              <a:t>Bitkisel kaynaklar;</a:t>
            </a:r>
            <a:endParaRPr/>
          </a:p>
          <a:p>
            <a:pPr marL="0" lvl="0" indent="0" algn="l" rtl="0">
              <a:lnSpc>
                <a:spcPct val="100000"/>
              </a:lnSpc>
              <a:spcBef>
                <a:spcPts val="700"/>
              </a:spcBef>
              <a:spcAft>
                <a:spcPts val="0"/>
              </a:spcAft>
              <a:buSzPts val="2000"/>
              <a:buNone/>
            </a:pPr>
            <a:r>
              <a:rPr lang="tr-TR"/>
              <a:t>Yeşil yapraklı sebze ve meyveler ıspanak, marul, brokoli, maydanoz, yeşil fasulye, pırasa, yeşil elma, bezelye, kuşkonmaz, kapari Turuncu renkli sebze ve meyveler havuç, kabak, kayısı, mango, patates, portakal, mandalina</a:t>
            </a:r>
            <a:endParaRPr/>
          </a:p>
          <a:p>
            <a:pPr marL="0" lvl="0" indent="0" algn="l" rtl="0">
              <a:lnSpc>
                <a:spcPct val="100000"/>
              </a:lnSpc>
              <a:spcBef>
                <a:spcPts val="700"/>
              </a:spcBef>
              <a:spcAft>
                <a:spcPts val="0"/>
              </a:spcAft>
              <a:buSzPts val="2000"/>
              <a:buNone/>
            </a:pPr>
            <a:r>
              <a:rPr lang="tr-TR"/>
              <a:t>Hayvansal kaynaklar;</a:t>
            </a:r>
            <a:endParaRPr/>
          </a:p>
          <a:p>
            <a:pPr marL="0" lvl="0" indent="0" algn="l" rtl="0">
              <a:lnSpc>
                <a:spcPct val="100000"/>
              </a:lnSpc>
              <a:spcBef>
                <a:spcPts val="700"/>
              </a:spcBef>
              <a:spcAft>
                <a:spcPts val="0"/>
              </a:spcAft>
              <a:buSzPts val="2000"/>
              <a:buNone/>
            </a:pPr>
            <a:r>
              <a:rPr lang="tr-TR"/>
              <a:t>Balıklar ve kabuklu deniz canlıları (somon, sardalya, karides vb.)</a:t>
            </a:r>
            <a:endParaRPr/>
          </a:p>
        </p:txBody>
      </p:sp>
      <p:pic>
        <p:nvPicPr>
          <p:cNvPr id="161" name="Google Shape;161;p23"/>
          <p:cNvPicPr preferRelativeResize="0"/>
          <p:nvPr/>
        </p:nvPicPr>
        <p:blipFill rotWithShape="1">
          <a:blip r:embed="rId3">
            <a:alphaModFix/>
          </a:blip>
          <a:srcRect/>
          <a:stretch/>
        </p:blipFill>
        <p:spPr>
          <a:xfrm>
            <a:off x="7010400" y="558338"/>
            <a:ext cx="4911437" cy="61929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1251678" y="382385"/>
            <a:ext cx="10178322" cy="8645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tr-TR"/>
              <a:t>C VITAMINI </a:t>
            </a:r>
            <a:endParaRPr/>
          </a:p>
        </p:txBody>
      </p:sp>
      <p:sp>
        <p:nvSpPr>
          <p:cNvPr id="167" name="Google Shape;167;p24"/>
          <p:cNvSpPr txBox="1">
            <a:spLocks noGrp="1"/>
          </p:cNvSpPr>
          <p:nvPr>
            <p:ph type="body" idx="1"/>
          </p:nvPr>
        </p:nvSpPr>
        <p:spPr>
          <a:xfrm>
            <a:off x="1251678" y="1094509"/>
            <a:ext cx="6299049" cy="5638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tr-TR"/>
              <a:t>C vitamini en önemli antioksidan görevli vitaminlerden birisidir ve çok farklı serbest radikalleri (oksidanları) nötralize etme yeteneğine sahiptir. Bu nedenle bağışıklık sisteminin güçlenmesinde, kanserden korunmada ve kalp sağlığında etkilidir. Ayrıca bazı önemli vitamin ve minerallerin emilimi ve aktivasyonunda da görevlidir. Bunlardan en önemlileri demirdir ve kansızlığın giderilmesinde bu nedenle çok etkilidir. C vitamininin hepimizi ilgilendiren bir diğer özelliği ise kolajen yapımındadır, yani saç, tırnak, cilt ve dişeti sağlığı için önemlidir. Kemik-bağ dokusunun oluşması ve yara iyileşmesinde görev alır. Demir emilimi için C vitamininin varlığı oldukça önemlidir.</a:t>
            </a:r>
            <a:endParaRPr/>
          </a:p>
        </p:txBody>
      </p:sp>
      <p:pic>
        <p:nvPicPr>
          <p:cNvPr id="168" name="Google Shape;168;p24"/>
          <p:cNvPicPr preferRelativeResize="0"/>
          <p:nvPr/>
        </p:nvPicPr>
        <p:blipFill rotWithShape="1">
          <a:blip r:embed="rId3">
            <a:alphaModFix/>
          </a:blip>
          <a:srcRect/>
          <a:stretch/>
        </p:blipFill>
        <p:spPr>
          <a:xfrm>
            <a:off x="7933891" y="684934"/>
            <a:ext cx="3623830" cy="57712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Font typeface="Impact"/>
              <a:buNone/>
            </a:pPr>
            <a:r>
              <a:rPr lang="tr-TR" sz="3200"/>
              <a:t>NELERDE BULUNUR</a:t>
            </a:r>
            <a:endParaRPr sz="3200"/>
          </a:p>
        </p:txBody>
      </p:sp>
      <p:sp>
        <p:nvSpPr>
          <p:cNvPr id="174" name="Google Shape;174;p25"/>
          <p:cNvSpPr txBox="1">
            <a:spLocks noGrp="1"/>
          </p:cNvSpPr>
          <p:nvPr>
            <p:ph type="body" idx="1"/>
          </p:nvPr>
        </p:nvSpPr>
        <p:spPr>
          <a:xfrm>
            <a:off x="1251678" y="1704110"/>
            <a:ext cx="4331704" cy="4572000"/>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400"/>
              <a:buChar char="•"/>
            </a:pPr>
            <a:r>
              <a:rPr lang="tr-TR" sz="2400"/>
              <a:t>Genel olarak bütün taze sebze ve meyvelerde bulunduğunu söyleyebiliriz. En çok C vitamini içerenleri ise şöyle sıralayabiliriz; kuşburnu, maydanoz, brokoli, kırmızı biber, kivi, lahana, karnıbahar, tere, roka, ıspanak, çilek, yaban mersini, yeşil sivri biber, limon, mandalina, greyfurt.</a:t>
            </a:r>
            <a:endParaRPr/>
          </a:p>
        </p:txBody>
      </p:sp>
      <p:pic>
        <p:nvPicPr>
          <p:cNvPr id="175" name="Google Shape;175;p25"/>
          <p:cNvPicPr preferRelativeResize="0"/>
          <p:nvPr/>
        </p:nvPicPr>
        <p:blipFill rotWithShape="1">
          <a:blip r:embed="rId3">
            <a:alphaModFix/>
          </a:blip>
          <a:srcRect/>
          <a:stretch/>
        </p:blipFill>
        <p:spPr>
          <a:xfrm>
            <a:off x="5936415" y="659476"/>
            <a:ext cx="5944115" cy="61985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1251678" y="382385"/>
            <a:ext cx="10178322" cy="9892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790"/>
              <a:buFont typeface="Impact"/>
              <a:buNone/>
            </a:pPr>
            <a:r>
              <a:rPr lang="tr-TR" sz="2790"/>
              <a:t>C VITAMINI İLAVESININ EGZERSIZ PERFORMANSINA VE KAS HASARINA ETKISI</a:t>
            </a:r>
            <a:r>
              <a:rPr lang="tr-TR" sz="4590"/>
              <a:t/>
            </a:r>
            <a:br>
              <a:rPr lang="tr-TR" sz="4590"/>
            </a:br>
            <a:endParaRPr sz="4590"/>
          </a:p>
        </p:txBody>
      </p:sp>
      <p:sp>
        <p:nvSpPr>
          <p:cNvPr id="181" name="Google Shape;181;p26"/>
          <p:cNvSpPr txBox="1">
            <a:spLocks noGrp="1"/>
          </p:cNvSpPr>
          <p:nvPr>
            <p:ph type="body" idx="1"/>
          </p:nvPr>
        </p:nvSpPr>
        <p:spPr>
          <a:xfrm>
            <a:off x="1039091" y="1371600"/>
            <a:ext cx="10806545" cy="5389417"/>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400"/>
              <a:buNone/>
            </a:pPr>
            <a:r>
              <a:rPr lang="tr-TR" sz="2400"/>
              <a:t>C vitamini ilavesinin dayanıklılık ve kuvvet performansında artışa neden olmadığı gösterilmiştir. Egzersiz performansında artış beklemek bir yana, son yıllarda yapılan iki çalışma C vitamini ilavesinin performans gelişimini olumsuz etkileyebileceğini göstermektedir. Buna karşın C vitamini ilavesinin oksidatif stresi, dolayısıyla kas hasarını ve kas ağrısını azalttığı gösterilmiştir. Konu ile ilgili çelişkili sonuçların bireylerin farklı antrenman durumundan, farklı egzersiz türlerin ve şiddetlerin kullanılmış olmasından ve oksidatif stresin farklı belirteçler ile yorumlanmasından 13 kaynaklanabileceği belirtilmiştir. C vitamini ilavesine ihtiyaç olduğu düşünülüyorsa, hekim ve diyetisyen desteğinin alınması enuygun yol olarak görünmektedir. Gelişi güzel alınacak vitamin ilavelerin pro-oksidan etkisi unutulmamalıdır. C vitamini ilavesinin bazı koşullarda oksidatif stresi ve hücresel hasarı şiddetlendirdiği , lipit peroksidasyon seviyesini</a:t>
            </a:r>
            <a:endParaRPr/>
          </a:p>
          <a:p>
            <a:pPr marL="0" lvl="0" indent="0" algn="l" rtl="0">
              <a:lnSpc>
                <a:spcPct val="110000"/>
              </a:lnSpc>
              <a:spcBef>
                <a:spcPts val="700"/>
              </a:spcBef>
              <a:spcAft>
                <a:spcPts val="0"/>
              </a:spcAft>
              <a:buSzPts val="2400"/>
              <a:buNone/>
            </a:pPr>
            <a:r>
              <a:rPr lang="tr-TR" sz="2400"/>
              <a:t>arttırdığı gösterilmiştir.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1251678" y="382385"/>
            <a:ext cx="10178322" cy="6428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tr-TR" sz="2800"/>
              <a:t>ANTIOKSIDAN TAKVIYELERI KULLANILMALI MI?</a:t>
            </a:r>
            <a:endParaRPr/>
          </a:p>
        </p:txBody>
      </p:sp>
      <p:sp>
        <p:nvSpPr>
          <p:cNvPr id="187" name="Google Shape;187;p27"/>
          <p:cNvSpPr txBox="1">
            <a:spLocks noGrp="1"/>
          </p:cNvSpPr>
          <p:nvPr>
            <p:ph type="body" idx="1"/>
          </p:nvPr>
        </p:nvSpPr>
        <p:spPr>
          <a:xfrm>
            <a:off x="1011382" y="2064326"/>
            <a:ext cx="5046518" cy="4793673"/>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tr-TR"/>
              <a:t>Optimal sağlık için diyet antioksidan alımı elzemdir. Bununla birlikte, daha fazla her zaman daha iyi sonuçlar doğurmayabilir. İzole antioksidanların aşırı alımının toksik etkileri olabilir ve oksidatif hasarı önlemek yerine bu durumun oluşumunu teşvik edebilir. Hatta, bazı çalışmalar; yüksek dozlarda antioksidanların, ölüm riskini artırdığını göstermiştir. Bu nedenle, yüksek doz antioksidan takviyesinden kaçınmalısınız.</a:t>
            </a:r>
            <a:endParaRPr/>
          </a:p>
        </p:txBody>
      </p:sp>
      <p:sp>
        <p:nvSpPr>
          <p:cNvPr id="188" name="Google Shape;188;p27"/>
          <p:cNvSpPr txBox="1">
            <a:spLocks noGrp="1"/>
          </p:cNvSpPr>
          <p:nvPr>
            <p:ph type="body" idx="2"/>
          </p:nvPr>
        </p:nvSpPr>
        <p:spPr>
          <a:xfrm>
            <a:off x="6841759" y="1953488"/>
            <a:ext cx="4800600" cy="4696691"/>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tr-TR"/>
              <a:t>Ek olarak, çalışmalar; gıdaların, oksidatif hasarı takviyelerden daha fazla azalttığını göstermektedir. Örneğin, kan portakal suyu kullanılan bir çalışma; kan portakal suyunun, aynı miktarda C Vitamini içeren şekerli su içeceğinden çok daha fazla antioksidan güce sahip olduğunu göstermiştir. Gerçek şu ki, gerçek yiyecekler sinerjik olarak çalışan yüzlerce farklı besleyici bileşene sahiptir.</a:t>
            </a:r>
            <a:endParaRPr/>
          </a:p>
          <a:p>
            <a:pPr marL="0" lvl="0" indent="0" algn="l" rtl="0">
              <a:lnSpc>
                <a:spcPct val="110000"/>
              </a:lnSpc>
              <a:spcBef>
                <a:spcPts val="700"/>
              </a:spcBef>
              <a:spcAft>
                <a:spcPts val="0"/>
              </a:spcAft>
              <a:buSzPts val="2000"/>
              <a:buNone/>
            </a:pPr>
            <a:r>
              <a:rPr lang="tr-TR"/>
              <a:t>Sadece bir veya iki izole besin almak aynı            faydalı etkiyi yaratmamaktadır.</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tr-TR"/>
              <a:t>KAYNAKÇA</a:t>
            </a:r>
            <a:endParaRPr/>
          </a:p>
        </p:txBody>
      </p:sp>
      <p:sp>
        <p:nvSpPr>
          <p:cNvPr id="194" name="Google Shape;194;p28"/>
          <p:cNvSpPr txBox="1">
            <a:spLocks noGrp="1"/>
          </p:cNvSpPr>
          <p:nvPr>
            <p:ph type="body" idx="1"/>
          </p:nvPr>
        </p:nvSpPr>
        <p:spPr>
          <a:xfrm>
            <a:off x="1251678" y="1537855"/>
            <a:ext cx="10178322" cy="5181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tr-TR" sz="2800"/>
              <a:t>Sencer, E., 1983,Beslenme ve Diyet, Beta Basım</a:t>
            </a:r>
            <a:endParaRPr/>
          </a:p>
          <a:p>
            <a:pPr marL="228600" lvl="0" indent="-228600" algn="l" rtl="0">
              <a:lnSpc>
                <a:spcPct val="100000"/>
              </a:lnSpc>
              <a:spcBef>
                <a:spcPts val="700"/>
              </a:spcBef>
              <a:spcAft>
                <a:spcPts val="0"/>
              </a:spcAft>
              <a:buSzPts val="2800"/>
              <a:buChar char="•"/>
            </a:pPr>
            <a:r>
              <a:rPr lang="tr-TR" sz="2800"/>
              <a:t> Fadime E., 2015, Hayatın Doğal Mucizeleri Vitaminler ,Elma Yayınevi</a:t>
            </a:r>
            <a:endParaRPr/>
          </a:p>
          <a:p>
            <a:pPr marL="228600" lvl="0" indent="-228600" algn="l" rtl="0">
              <a:lnSpc>
                <a:spcPct val="100000"/>
              </a:lnSpc>
              <a:spcBef>
                <a:spcPts val="700"/>
              </a:spcBef>
              <a:spcAft>
                <a:spcPts val="0"/>
              </a:spcAft>
              <a:buSzPts val="2800"/>
              <a:buChar char="•"/>
            </a:pPr>
            <a:r>
              <a:rPr lang="tr-TR" sz="2800"/>
              <a:t>Gülizar Karahan,2016, Sağlıklı Yaşam İçin Vitaminler ve Mineraller, Sağlıklı Yaşam Serisi</a:t>
            </a:r>
            <a:endParaRPr/>
          </a:p>
          <a:p>
            <a:pPr marL="228600" lvl="0" indent="-228600" algn="l" rtl="0">
              <a:lnSpc>
                <a:spcPct val="100000"/>
              </a:lnSpc>
              <a:spcBef>
                <a:spcPts val="700"/>
              </a:spcBef>
              <a:spcAft>
                <a:spcPts val="0"/>
              </a:spcAft>
              <a:buSzPts val="2800"/>
              <a:buChar char="•"/>
            </a:pPr>
            <a:r>
              <a:rPr lang="tr-TR" sz="2800"/>
              <a:t>Emine Kökoğlu  A. Ata Alturfan,2010, Vitaminler ve Vitamin Benzeri Biyomoleküller,Nobel Tıp Kitabevi</a:t>
            </a:r>
            <a:endParaRPr/>
          </a:p>
          <a:p>
            <a:pPr marL="228600" lvl="0" indent="-228600" algn="l" rtl="0">
              <a:lnSpc>
                <a:spcPct val="100000"/>
              </a:lnSpc>
              <a:spcBef>
                <a:spcPts val="700"/>
              </a:spcBef>
              <a:spcAft>
                <a:spcPts val="0"/>
              </a:spcAft>
              <a:buSzPts val="2800"/>
              <a:buChar char="•"/>
            </a:pPr>
            <a:r>
              <a:rPr lang="tr-TR" sz="2800"/>
              <a:t>Akkan Gökhan (1999) Vitaminler, I.Ü Cerrahpaşa Tıp Fakültesi Tıp Eğitim Etkinlikleri, s. 54-57</a:t>
            </a:r>
            <a:endParaRPr/>
          </a:p>
          <a:p>
            <a:pPr marL="228600" lvl="0" indent="-228600" algn="l" rtl="0">
              <a:lnSpc>
                <a:spcPct val="100000"/>
              </a:lnSpc>
              <a:spcBef>
                <a:spcPts val="700"/>
              </a:spcBef>
              <a:spcAft>
                <a:spcPts val="0"/>
              </a:spcAft>
              <a:buSzPts val="2800"/>
              <a:buChar char="•"/>
            </a:pPr>
            <a:r>
              <a:rPr lang="tr-TR" sz="2800"/>
              <a:t>Aslan Recep (2018) Doğal Bir Antidoksidan Olarak, Ayrıntı Dergisi, 6 sayı 64</a:t>
            </a:r>
            <a:endParaRPr sz="2800"/>
          </a:p>
          <a:p>
            <a:pPr marL="228600" lvl="0" indent="-76200" algn="l" rtl="0">
              <a:lnSpc>
                <a:spcPct val="100000"/>
              </a:lnSpc>
              <a:spcBef>
                <a:spcPts val="700"/>
              </a:spcBef>
              <a:spcAft>
                <a:spcPts val="0"/>
              </a:spcAft>
              <a:buSzPts val="2400"/>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913776" y="618517"/>
            <a:ext cx="4204672" cy="1596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tr-TR"/>
              <a:t>ANTIOKSIDAN NEDIR?</a:t>
            </a:r>
            <a:endParaRPr/>
          </a:p>
        </p:txBody>
      </p:sp>
      <p:sp>
        <p:nvSpPr>
          <p:cNvPr id="102" name="Google Shape;102;p14"/>
          <p:cNvSpPr txBox="1">
            <a:spLocks noGrp="1"/>
          </p:cNvSpPr>
          <p:nvPr>
            <p:ph type="body" idx="1"/>
          </p:nvPr>
        </p:nvSpPr>
        <p:spPr>
          <a:xfrm>
            <a:off x="5118447" y="803186"/>
            <a:ext cx="6281873" cy="3020669"/>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tr-TR"/>
              <a:t>Antioksidan, vücudun çevresel ve diğer basınçlara reaksiyon olarak ürettiği dengesiz moleküller ve serbest radikallerin neden olduğu hücrelerin zarar görme durumunu önleyen veya yavaşlatan maddedir.</a:t>
            </a:r>
            <a:endParaRPr/>
          </a:p>
          <a:p>
            <a:pPr marL="0" lvl="0" indent="0" algn="l" rtl="0">
              <a:lnSpc>
                <a:spcPct val="110000"/>
              </a:lnSpc>
              <a:spcBef>
                <a:spcPts val="700"/>
              </a:spcBef>
              <a:spcAft>
                <a:spcPts val="0"/>
              </a:spcAft>
              <a:buSzPts val="2000"/>
              <a:buNone/>
            </a:pPr>
            <a:r>
              <a:rPr lang="tr-TR"/>
              <a:t>Antioksidan kaynakları doğal veya yapay olabilir. Bazı bitki bazlı gıdaların antioksidanlar açısından zengin olduğu düşünülmektedir. Bitki bazlı antioksidanlar, bir tür bitki besleyici veya bitki bazlı besinlerdir.</a:t>
            </a:r>
            <a:endParaRPr/>
          </a:p>
        </p:txBody>
      </p:sp>
      <p:pic>
        <p:nvPicPr>
          <p:cNvPr id="103" name="Google Shape;103;p14"/>
          <p:cNvPicPr preferRelativeResize="0"/>
          <p:nvPr/>
        </p:nvPicPr>
        <p:blipFill rotWithShape="1">
          <a:blip r:embed="rId3">
            <a:alphaModFix/>
          </a:blip>
          <a:srcRect l="727" t="7206" r="-726" b="-7207"/>
          <a:stretch/>
        </p:blipFill>
        <p:spPr>
          <a:xfrm>
            <a:off x="1111112" y="2214694"/>
            <a:ext cx="3810000" cy="44216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body" idx="1"/>
          </p:nvPr>
        </p:nvSpPr>
        <p:spPr>
          <a:xfrm>
            <a:off x="1251678" y="360218"/>
            <a:ext cx="4830467" cy="6317673"/>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400"/>
              <a:buNone/>
            </a:pPr>
            <a:r>
              <a:rPr lang="tr-TR" sz="2400"/>
              <a:t>Et ürünleri ve balıklarda da antioksidanlar bulunmakta ancak miktarı, meyve ve sebzelere</a:t>
            </a:r>
            <a:endParaRPr/>
          </a:p>
          <a:p>
            <a:pPr marL="0" lvl="0" indent="0" algn="l" rtl="0">
              <a:lnSpc>
                <a:spcPct val="110000"/>
              </a:lnSpc>
              <a:spcBef>
                <a:spcPts val="700"/>
              </a:spcBef>
              <a:spcAft>
                <a:spcPts val="0"/>
              </a:spcAft>
              <a:buSzPts val="2400"/>
              <a:buNone/>
            </a:pPr>
            <a:r>
              <a:rPr lang="tr-TR" sz="2400"/>
              <a:t>kıyasla daha azdır. Çilek, kiraz gibi meyveler özellikle, iyi birer antioksidan kaynağıdır. Yeşil çay,</a:t>
            </a:r>
            <a:endParaRPr/>
          </a:p>
          <a:p>
            <a:pPr marL="0" lvl="0" indent="0" algn="l" rtl="0">
              <a:lnSpc>
                <a:spcPct val="110000"/>
              </a:lnSpc>
              <a:spcBef>
                <a:spcPts val="700"/>
              </a:spcBef>
              <a:spcAft>
                <a:spcPts val="0"/>
              </a:spcAft>
              <a:buSzPts val="2400"/>
              <a:buNone/>
            </a:pPr>
            <a:r>
              <a:rPr lang="tr-TR" sz="2400"/>
              <a:t>kahve ve bitter çikolata da dahil olmak üzere birçok farklı antioksidan kaynağı da bulunmaktadır.</a:t>
            </a:r>
            <a:endParaRPr/>
          </a:p>
          <a:p>
            <a:pPr marL="0" lvl="0" indent="0" algn="l" rtl="0">
              <a:lnSpc>
                <a:spcPct val="110000"/>
              </a:lnSpc>
              <a:spcBef>
                <a:spcPts val="700"/>
              </a:spcBef>
              <a:spcAft>
                <a:spcPts val="0"/>
              </a:spcAft>
              <a:buSzPts val="2400"/>
              <a:buNone/>
            </a:pPr>
            <a:r>
              <a:rPr lang="tr-TR" sz="2400"/>
              <a:t>Bazı araştırmalara göre; kahve aslında Batı diyetindeki en büyük antioksidan kaynağıdır.</a:t>
            </a:r>
            <a:endParaRPr/>
          </a:p>
        </p:txBody>
      </p:sp>
      <p:pic>
        <p:nvPicPr>
          <p:cNvPr id="109" name="Google Shape;109;p15"/>
          <p:cNvPicPr preferRelativeResize="0"/>
          <p:nvPr/>
        </p:nvPicPr>
        <p:blipFill rotWithShape="1">
          <a:blip r:embed="rId3">
            <a:alphaModFix/>
          </a:blip>
          <a:srcRect/>
          <a:stretch/>
        </p:blipFill>
        <p:spPr>
          <a:xfrm>
            <a:off x="6677891" y="193962"/>
            <a:ext cx="4461164" cy="2590801"/>
          </a:xfrm>
          <a:prstGeom prst="rect">
            <a:avLst/>
          </a:prstGeom>
          <a:noFill/>
          <a:ln>
            <a:noFill/>
          </a:ln>
        </p:spPr>
      </p:pic>
      <p:pic>
        <p:nvPicPr>
          <p:cNvPr id="110" name="Google Shape;110;p15"/>
          <p:cNvPicPr preferRelativeResize="0"/>
          <p:nvPr/>
        </p:nvPicPr>
        <p:blipFill rotWithShape="1">
          <a:blip r:embed="rId4">
            <a:alphaModFix/>
          </a:blip>
          <a:srcRect/>
          <a:stretch/>
        </p:blipFill>
        <p:spPr>
          <a:xfrm>
            <a:off x="6677891" y="3519054"/>
            <a:ext cx="4461164" cy="31311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tr-TR"/>
              <a:t>ANTIOKSIDAN NELERDE BULUNUR?</a:t>
            </a:r>
            <a:endParaRPr/>
          </a:p>
        </p:txBody>
      </p:sp>
      <p:sp>
        <p:nvSpPr>
          <p:cNvPr id="116" name="Google Shape;116;p16"/>
          <p:cNvSpPr txBox="1">
            <a:spLocks noGrp="1"/>
          </p:cNvSpPr>
          <p:nvPr>
            <p:ph type="body" idx="1"/>
          </p:nvPr>
        </p:nvSpPr>
        <p:spPr>
          <a:xfrm>
            <a:off x="1251678" y="1510145"/>
            <a:ext cx="4678067" cy="501534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400"/>
              <a:buNone/>
            </a:pPr>
            <a:r>
              <a:rPr lang="tr-TR" sz="2400"/>
              <a:t>Antioksidan olan birçok maddenin başka önemli fonksiyonları da olabilir. Bunun kayda değer</a:t>
            </a:r>
            <a:endParaRPr/>
          </a:p>
          <a:p>
            <a:pPr marL="0" lvl="0" indent="0" algn="l" rtl="0">
              <a:lnSpc>
                <a:spcPct val="110000"/>
              </a:lnSpc>
              <a:spcBef>
                <a:spcPts val="700"/>
              </a:spcBef>
              <a:spcAft>
                <a:spcPts val="0"/>
              </a:spcAft>
              <a:buSzPts val="2400"/>
              <a:buNone/>
            </a:pPr>
            <a:r>
              <a:rPr lang="tr-TR" sz="2400"/>
              <a:t>örnekleri arasında; antioksidan içeren bitkiler arasında yer alan zerdeçaldaki “kurkuminoitler” ve sızma zeytinyağındaki “oleokantal” yer almaktadır. Bu maddeler, antioksidan olarak işlev görmekte ancak aynı zamanda, güçlü bir anti-enflamatuar etkinliğe sahiptir.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body" idx="1"/>
          </p:nvPr>
        </p:nvSpPr>
        <p:spPr>
          <a:xfrm>
            <a:off x="1251678" y="900545"/>
            <a:ext cx="4525667" cy="5436247"/>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400"/>
              <a:buChar char="•"/>
            </a:pPr>
            <a:r>
              <a:rPr lang="tr-TR" sz="2400"/>
              <a:t>En iyi antioksidan kaynakları; bitki bazlı gıdalar, özellikle de meyve ve sebzelerdir. Antioksidanlar bakımından zengin olan yiyecekler genellikle &amp;quot;süper gıda&amp;quot; veya &amp;quot;fonksiyonel gıda&amp;quot; olarak atfedilmektedir. Bazı spesifik antioksidanları elde etmek için, beslenme düzeninize mutlaka dahil etmeniz gereken bileşenler şu şekildedir:</a:t>
            </a:r>
            <a:endParaRPr/>
          </a:p>
        </p:txBody>
      </p:sp>
      <p:pic>
        <p:nvPicPr>
          <p:cNvPr id="122" name="Google Shape;122;p17"/>
          <p:cNvPicPr preferRelativeResize="0"/>
          <p:nvPr/>
        </p:nvPicPr>
        <p:blipFill rotWithShape="1">
          <a:blip r:embed="rId3">
            <a:alphaModFix/>
          </a:blip>
          <a:srcRect/>
          <a:stretch/>
        </p:blipFill>
        <p:spPr>
          <a:xfrm>
            <a:off x="6262254" y="900545"/>
            <a:ext cx="5597237" cy="54362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body" idx="1"/>
          </p:nvPr>
        </p:nvSpPr>
        <p:spPr>
          <a:xfrm>
            <a:off x="1251678" y="263237"/>
            <a:ext cx="10178322" cy="6220690"/>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400"/>
              <a:buChar char="•"/>
            </a:pPr>
            <a:r>
              <a:rPr lang="tr-TR" sz="2400"/>
              <a:t>A vitamini: Süt ürünleri, yumurta ve karaciğer</a:t>
            </a:r>
            <a:endParaRPr/>
          </a:p>
          <a:p>
            <a:pPr marL="228600" lvl="0" indent="-228600" algn="l" rtl="0">
              <a:lnSpc>
                <a:spcPct val="110000"/>
              </a:lnSpc>
              <a:spcBef>
                <a:spcPts val="700"/>
              </a:spcBef>
              <a:spcAft>
                <a:spcPts val="0"/>
              </a:spcAft>
              <a:buSzPts val="2400"/>
              <a:buChar char="•"/>
            </a:pPr>
            <a:r>
              <a:rPr lang="tr-TR" sz="2400"/>
              <a:t>C vitamini: Meyve ve sebzelerin çoğu (özellikle çilek, kiraz gibi meyveler) turunçgiller ve</a:t>
            </a:r>
            <a:endParaRPr/>
          </a:p>
          <a:p>
            <a:pPr marL="228600" lvl="0" indent="-228600" algn="l" rtl="0">
              <a:lnSpc>
                <a:spcPct val="110000"/>
              </a:lnSpc>
              <a:spcBef>
                <a:spcPts val="700"/>
              </a:spcBef>
              <a:spcAft>
                <a:spcPts val="0"/>
              </a:spcAft>
              <a:buSzPts val="2400"/>
              <a:buChar char="•"/>
            </a:pPr>
            <a:r>
              <a:rPr lang="tr-TR" sz="2400"/>
              <a:t>dolmalık biber</a:t>
            </a:r>
            <a:endParaRPr/>
          </a:p>
          <a:p>
            <a:pPr marL="228600" lvl="0" indent="-228600" algn="l" rtl="0">
              <a:lnSpc>
                <a:spcPct val="110000"/>
              </a:lnSpc>
              <a:spcBef>
                <a:spcPts val="700"/>
              </a:spcBef>
              <a:spcAft>
                <a:spcPts val="0"/>
              </a:spcAft>
              <a:buSzPts val="2400"/>
              <a:buChar char="•"/>
            </a:pPr>
            <a:r>
              <a:rPr lang="tr-TR" sz="2400"/>
              <a:t>E vitamini: Kuruyemiş ve tohumlar, ayçiçeği ve diğer bitkisel yağlar ile yeşil, yapraklı sebzeler</a:t>
            </a:r>
            <a:endParaRPr/>
          </a:p>
          <a:p>
            <a:pPr marL="228600" lvl="0" indent="-228600" algn="l" rtl="0">
              <a:lnSpc>
                <a:spcPct val="110000"/>
              </a:lnSpc>
              <a:spcBef>
                <a:spcPts val="700"/>
              </a:spcBef>
              <a:spcAft>
                <a:spcPts val="0"/>
              </a:spcAft>
              <a:buSzPts val="2400"/>
              <a:buChar char="•"/>
            </a:pPr>
            <a:r>
              <a:rPr lang="tr-TR" sz="2400"/>
              <a:t>Beta-karoten: Havuç, bezelye, ıspanak ve mango gibi parlak renkli meyve ve sebzeler</a:t>
            </a:r>
            <a:endParaRPr/>
          </a:p>
          <a:p>
            <a:pPr marL="228600" lvl="0" indent="-228600" algn="l" rtl="0">
              <a:lnSpc>
                <a:spcPct val="110000"/>
              </a:lnSpc>
              <a:spcBef>
                <a:spcPts val="700"/>
              </a:spcBef>
              <a:spcAft>
                <a:spcPts val="0"/>
              </a:spcAft>
              <a:buSzPts val="2400"/>
              <a:buChar char="•"/>
            </a:pPr>
            <a:r>
              <a:rPr lang="tr-TR" sz="2400"/>
              <a:t>Likopen: Domates ve karpuz gibi pembe ve kırmızı meyve ve sebzeler</a:t>
            </a:r>
            <a:endParaRPr/>
          </a:p>
          <a:p>
            <a:pPr marL="228600" lvl="0" indent="-228600" algn="l" rtl="0">
              <a:lnSpc>
                <a:spcPct val="110000"/>
              </a:lnSpc>
              <a:spcBef>
                <a:spcPts val="700"/>
              </a:spcBef>
              <a:spcAft>
                <a:spcPts val="0"/>
              </a:spcAft>
              <a:buSzPts val="2400"/>
              <a:buChar char="•"/>
            </a:pPr>
            <a:r>
              <a:rPr lang="tr-TR" sz="2400"/>
              <a:t>Lutein: Yeşil, yapraklı sebzeler, mısır, papaya ve turunçgiller</a:t>
            </a:r>
            <a:endParaRPr/>
          </a:p>
          <a:p>
            <a:pPr marL="228600" lvl="0" indent="-228600" algn="l" rtl="0">
              <a:lnSpc>
                <a:spcPct val="110000"/>
              </a:lnSpc>
              <a:spcBef>
                <a:spcPts val="700"/>
              </a:spcBef>
              <a:spcAft>
                <a:spcPts val="0"/>
              </a:spcAft>
              <a:buSzPts val="2400"/>
              <a:buChar char="•"/>
            </a:pPr>
            <a:r>
              <a:rPr lang="tr-TR" sz="2400"/>
              <a:t>Selenyum: Pirinç, mısır, buğday ve diğer tam tahılların yanı sıra fındık, yumurta, peynir ve</a:t>
            </a:r>
            <a:endParaRPr/>
          </a:p>
          <a:p>
            <a:pPr marL="228600" lvl="0" indent="-228600" algn="l" rtl="0">
              <a:lnSpc>
                <a:spcPct val="110000"/>
              </a:lnSpc>
              <a:spcBef>
                <a:spcPts val="700"/>
              </a:spcBef>
              <a:spcAft>
                <a:spcPts val="0"/>
              </a:spcAft>
              <a:buSzPts val="2400"/>
              <a:buChar char="•"/>
            </a:pPr>
            <a:r>
              <a:rPr lang="tr-TR" sz="2400"/>
              <a:t>baklagiller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400"/>
              <a:buFont typeface="Impact"/>
              <a:buNone/>
            </a:pPr>
            <a:r>
              <a:rPr lang="tr-TR" sz="2400"/>
              <a:t>İYI BIRER KAYNAK OLDUĞUNA INANILAN DIĞER ANTIOKSIDAN IÇEREN YIYECEKLER ISE ŞUNLARDIR:</a:t>
            </a:r>
            <a:endParaRPr/>
          </a:p>
        </p:txBody>
      </p:sp>
      <p:sp>
        <p:nvSpPr>
          <p:cNvPr id="133" name="Google Shape;133;p19"/>
          <p:cNvSpPr txBox="1">
            <a:spLocks noGrp="1"/>
          </p:cNvSpPr>
          <p:nvPr>
            <p:ph type="body" idx="1"/>
          </p:nvPr>
        </p:nvSpPr>
        <p:spPr>
          <a:xfrm>
            <a:off x="1251678" y="1274618"/>
            <a:ext cx="10178322" cy="509847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850"/>
              <a:buChar char="•"/>
            </a:pPr>
            <a:r>
              <a:rPr lang="tr-TR" sz="1850"/>
              <a:t>Patlıcan</a:t>
            </a:r>
            <a:endParaRPr/>
          </a:p>
          <a:p>
            <a:pPr marL="228600" lvl="0" indent="-228600" algn="l" rtl="0">
              <a:lnSpc>
                <a:spcPct val="90000"/>
              </a:lnSpc>
              <a:spcBef>
                <a:spcPts val="700"/>
              </a:spcBef>
              <a:spcAft>
                <a:spcPts val="0"/>
              </a:spcAft>
              <a:buSzPts val="1850"/>
              <a:buChar char="•"/>
            </a:pPr>
            <a:r>
              <a:rPr lang="tr-TR" sz="1850"/>
              <a:t>Kara fasulye veya barbunya gibi baklagiller</a:t>
            </a:r>
            <a:endParaRPr/>
          </a:p>
          <a:p>
            <a:pPr marL="228600" lvl="0" indent="-228600" algn="l" rtl="0">
              <a:lnSpc>
                <a:spcPct val="90000"/>
              </a:lnSpc>
              <a:spcBef>
                <a:spcPts val="700"/>
              </a:spcBef>
              <a:spcAft>
                <a:spcPts val="0"/>
              </a:spcAft>
              <a:buSzPts val="1850"/>
              <a:buChar char="•"/>
            </a:pPr>
            <a:r>
              <a:rPr lang="tr-TR" sz="1850"/>
              <a:t>Yeşil ve siyah çay</a:t>
            </a:r>
            <a:endParaRPr/>
          </a:p>
          <a:p>
            <a:pPr marL="228600" lvl="0" indent="-228600" algn="l" rtl="0">
              <a:lnSpc>
                <a:spcPct val="90000"/>
              </a:lnSpc>
              <a:spcBef>
                <a:spcPts val="700"/>
              </a:spcBef>
              <a:spcAft>
                <a:spcPts val="0"/>
              </a:spcAft>
              <a:buSzPts val="1850"/>
              <a:buChar char="•"/>
            </a:pPr>
            <a:r>
              <a:rPr lang="tr-TR" sz="1850"/>
              <a:t>Kırmızı üzüm</a:t>
            </a:r>
            <a:endParaRPr/>
          </a:p>
          <a:p>
            <a:pPr marL="228600" lvl="0" indent="-228600" algn="l" rtl="0">
              <a:lnSpc>
                <a:spcPct val="90000"/>
              </a:lnSpc>
              <a:spcBef>
                <a:spcPts val="700"/>
              </a:spcBef>
              <a:spcAft>
                <a:spcPts val="0"/>
              </a:spcAft>
              <a:buSzPts val="1850"/>
              <a:buChar char="•"/>
            </a:pPr>
            <a:r>
              <a:rPr lang="tr-TR" sz="1850"/>
              <a:t>Bitter çikolata</a:t>
            </a:r>
            <a:endParaRPr/>
          </a:p>
          <a:p>
            <a:pPr marL="228600" lvl="0" indent="-228600" algn="l" rtl="0">
              <a:lnSpc>
                <a:spcPct val="90000"/>
              </a:lnSpc>
              <a:spcBef>
                <a:spcPts val="700"/>
              </a:spcBef>
              <a:spcAft>
                <a:spcPts val="0"/>
              </a:spcAft>
              <a:buSzPts val="1850"/>
              <a:buChar char="•"/>
            </a:pPr>
            <a:r>
              <a:rPr lang="tr-TR" sz="1850"/>
              <a:t>Nar</a:t>
            </a:r>
            <a:endParaRPr/>
          </a:p>
          <a:p>
            <a:pPr marL="228600" lvl="0" indent="-228600" algn="l" rtl="0">
              <a:lnSpc>
                <a:spcPct val="90000"/>
              </a:lnSpc>
              <a:spcBef>
                <a:spcPts val="700"/>
              </a:spcBef>
              <a:spcAft>
                <a:spcPts val="0"/>
              </a:spcAft>
              <a:buSzPts val="1850"/>
              <a:buChar char="•"/>
            </a:pPr>
            <a:r>
              <a:rPr lang="tr-TR" sz="1850"/>
              <a:t>Goji dutları</a:t>
            </a:r>
            <a:endParaRPr/>
          </a:p>
          <a:p>
            <a:pPr marL="228600" lvl="0" indent="-228600" algn="l" rtl="0">
              <a:lnSpc>
                <a:spcPct val="90000"/>
              </a:lnSpc>
              <a:spcBef>
                <a:spcPts val="700"/>
              </a:spcBef>
              <a:spcAft>
                <a:spcPts val="0"/>
              </a:spcAft>
              <a:buSzPts val="1850"/>
              <a:buChar char="•"/>
            </a:pPr>
            <a:r>
              <a:rPr lang="tr-TR" sz="1850"/>
              <a:t>Yaban mersini</a:t>
            </a:r>
            <a:endParaRPr/>
          </a:p>
          <a:p>
            <a:pPr marL="228600" lvl="0" indent="-228600" algn="l" rtl="0">
              <a:lnSpc>
                <a:spcPct val="90000"/>
              </a:lnSpc>
              <a:spcBef>
                <a:spcPts val="700"/>
              </a:spcBef>
              <a:spcAft>
                <a:spcPts val="0"/>
              </a:spcAft>
              <a:buSzPts val="1850"/>
              <a:buChar char="•"/>
            </a:pPr>
            <a:r>
              <a:rPr lang="tr-TR" sz="1850"/>
              <a:t>Elmalar</a:t>
            </a:r>
            <a:endParaRPr/>
          </a:p>
          <a:p>
            <a:pPr marL="228600" lvl="0" indent="-228600" algn="l" rtl="0">
              <a:lnSpc>
                <a:spcPct val="90000"/>
              </a:lnSpc>
              <a:spcBef>
                <a:spcPts val="700"/>
              </a:spcBef>
              <a:spcAft>
                <a:spcPts val="0"/>
              </a:spcAft>
              <a:buSzPts val="1850"/>
              <a:buChar char="•"/>
            </a:pPr>
            <a:r>
              <a:rPr lang="tr-TR" sz="1850"/>
              <a:t>Brokoli</a:t>
            </a:r>
            <a:endParaRPr/>
          </a:p>
          <a:p>
            <a:pPr marL="228600" lvl="0" indent="-228600" algn="l" rtl="0">
              <a:lnSpc>
                <a:spcPct val="90000"/>
              </a:lnSpc>
              <a:spcBef>
                <a:spcPts val="700"/>
              </a:spcBef>
              <a:spcAft>
                <a:spcPts val="0"/>
              </a:spcAft>
              <a:buSzPts val="1850"/>
              <a:buChar char="•"/>
            </a:pPr>
            <a:r>
              <a:rPr lang="tr-TR" sz="1850"/>
              <a:t>Ispanak</a:t>
            </a:r>
            <a:endParaRPr/>
          </a:p>
          <a:p>
            <a:pPr marL="228600" lvl="0" indent="-228600" algn="l" rtl="0">
              <a:lnSpc>
                <a:spcPct val="90000"/>
              </a:lnSpc>
              <a:spcBef>
                <a:spcPts val="700"/>
              </a:spcBef>
              <a:spcAft>
                <a:spcPts val="0"/>
              </a:spcAft>
              <a:buSzPts val="1850"/>
              <a:buChar char="•"/>
            </a:pPr>
            <a:r>
              <a:rPr lang="tr-TR" sz="1850"/>
              <a:t>Mercimek</a:t>
            </a:r>
            <a:endParaRPr/>
          </a:p>
          <a:p>
            <a:pPr marL="228600" lvl="0" indent="-228600" algn="l" rtl="0">
              <a:lnSpc>
                <a:spcPct val="90000"/>
              </a:lnSpc>
              <a:spcBef>
                <a:spcPts val="700"/>
              </a:spcBef>
              <a:spcAft>
                <a:spcPts val="0"/>
              </a:spcAft>
              <a:buSzPts val="1850"/>
              <a:buChar char="•"/>
            </a:pPr>
            <a:r>
              <a:rPr lang="tr-TR" sz="1850"/>
              <a:t>Zengin, canlı renklere sahip olan yiyecekler genellikle, en fazla antioksidan içeren besinler</a:t>
            </a:r>
            <a:endParaRPr/>
          </a:p>
          <a:p>
            <a:pPr marL="0" lvl="0" indent="0" algn="l" rtl="0">
              <a:lnSpc>
                <a:spcPct val="90000"/>
              </a:lnSpc>
              <a:spcBef>
                <a:spcPts val="700"/>
              </a:spcBef>
              <a:spcAft>
                <a:spcPts val="0"/>
              </a:spcAft>
              <a:buSzPts val="1850"/>
              <a:buNone/>
            </a:pPr>
            <a:r>
              <a:rPr lang="tr-TR" sz="1850"/>
              <a:t>    olarak karşımıza çıkmaktadır.</a:t>
            </a:r>
            <a:endParaRPr/>
          </a:p>
        </p:txBody>
      </p:sp>
      <p:pic>
        <p:nvPicPr>
          <p:cNvPr id="134" name="Google Shape;134;p19"/>
          <p:cNvPicPr preferRelativeResize="0"/>
          <p:nvPr/>
        </p:nvPicPr>
        <p:blipFill rotWithShape="1">
          <a:blip r:embed="rId3">
            <a:alphaModFix/>
          </a:blip>
          <a:srcRect/>
          <a:stretch/>
        </p:blipFill>
        <p:spPr>
          <a:xfrm>
            <a:off x="8930334" y="1084722"/>
            <a:ext cx="2499666" cy="2248766"/>
          </a:xfrm>
          <a:prstGeom prst="rect">
            <a:avLst/>
          </a:prstGeom>
          <a:noFill/>
          <a:ln>
            <a:noFill/>
          </a:ln>
        </p:spPr>
      </p:pic>
      <p:pic>
        <p:nvPicPr>
          <p:cNvPr id="135" name="Google Shape;135;p19"/>
          <p:cNvPicPr preferRelativeResize="0"/>
          <p:nvPr/>
        </p:nvPicPr>
        <p:blipFill rotWithShape="1">
          <a:blip r:embed="rId4">
            <a:alphaModFix/>
          </a:blip>
          <a:srcRect/>
          <a:stretch/>
        </p:blipFill>
        <p:spPr>
          <a:xfrm>
            <a:off x="5710456" y="3014357"/>
            <a:ext cx="2948634" cy="22188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1085423" y="0"/>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tr-TR"/>
              <a:t>E VİTAMİNİ</a:t>
            </a:r>
            <a:endParaRPr/>
          </a:p>
        </p:txBody>
      </p:sp>
      <p:sp>
        <p:nvSpPr>
          <p:cNvPr id="141" name="Google Shape;141;p20"/>
          <p:cNvSpPr txBox="1">
            <a:spLocks noGrp="1"/>
          </p:cNvSpPr>
          <p:nvPr>
            <p:ph type="body" idx="1"/>
          </p:nvPr>
        </p:nvSpPr>
        <p:spPr>
          <a:xfrm>
            <a:off x="960732" y="746066"/>
            <a:ext cx="6409886" cy="5729549"/>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400"/>
              <a:buNone/>
            </a:pPr>
            <a:r>
              <a:rPr lang="tr-TR" sz="2400"/>
              <a:t>Antioksidandır, oksijen radikallerinin yaptığı hücre hasarını önleyebilir. Pıhtılaşmayı önleyerek ve kolesterolü düzelterek felç ve kalp hastalıklar› riskini azaltabilir, solunum yolları infeksiyonlarını ve immun sistemin diğer ataklarını önleyebilir.   Yani hücre yapısında koruyucu özelliği vardır. Bunun çok önemli olmasının nedenleri arasında metabolizmanın vücut içindeki rolü, kas hücrelerinin gelişmesi ve yenilenmesi, hücrenin kalitesine bağlı olması olarak sıralanabilir. Kaslarda oksijen kullanımını geliştirir, kan dolaşımını artırır. İlave alınan E vitamini performansa katkı sağlamaz. Yüksek dozda E vitamini, kaslarda güçsüzlük, yorgunluğu arttırır.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1251678" y="382385"/>
            <a:ext cx="10178322" cy="6428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Font typeface="Impact"/>
              <a:buNone/>
            </a:pPr>
            <a:r>
              <a:rPr lang="tr-TR" sz="3200"/>
              <a:t>NELERDE BULUNUR</a:t>
            </a:r>
            <a:endParaRPr/>
          </a:p>
        </p:txBody>
      </p:sp>
      <p:sp>
        <p:nvSpPr>
          <p:cNvPr id="147" name="Google Shape;147;p21"/>
          <p:cNvSpPr txBox="1">
            <a:spLocks noGrp="1"/>
          </p:cNvSpPr>
          <p:nvPr>
            <p:ph type="body" idx="1"/>
          </p:nvPr>
        </p:nvSpPr>
        <p:spPr>
          <a:xfrm>
            <a:off x="1251678" y="1025237"/>
            <a:ext cx="4082322" cy="545869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000"/>
              <a:buChar char="•"/>
            </a:pPr>
            <a:r>
              <a:rPr lang="tr-TR"/>
              <a:t>Hindistan cevizi yağı, zeytinyağı vb. bitkisel yağlar en iyi kaynağıdır.</a:t>
            </a:r>
            <a:endParaRPr/>
          </a:p>
          <a:p>
            <a:pPr marL="228600" lvl="0" indent="-228600" algn="l" rtl="0">
              <a:lnSpc>
                <a:spcPct val="100000"/>
              </a:lnSpc>
              <a:spcBef>
                <a:spcPts val="700"/>
              </a:spcBef>
              <a:spcAft>
                <a:spcPts val="0"/>
              </a:spcAft>
              <a:buSzPts val="2000"/>
              <a:buChar char="•"/>
            </a:pPr>
            <a:r>
              <a:rPr lang="tr-TR"/>
              <a:t>Fındık ve ceviz gibi kuruyemişler</a:t>
            </a:r>
            <a:endParaRPr/>
          </a:p>
          <a:p>
            <a:pPr marL="228600" lvl="0" indent="-228600" algn="l" rtl="0">
              <a:lnSpc>
                <a:spcPct val="100000"/>
              </a:lnSpc>
              <a:spcBef>
                <a:spcPts val="700"/>
              </a:spcBef>
              <a:spcAft>
                <a:spcPts val="0"/>
              </a:spcAft>
              <a:buSzPts val="2000"/>
              <a:buChar char="•"/>
            </a:pPr>
            <a:r>
              <a:rPr lang="tr-TR"/>
              <a:t>Avokado</a:t>
            </a:r>
            <a:endParaRPr/>
          </a:p>
          <a:p>
            <a:pPr marL="228600" lvl="0" indent="-228600" algn="l" rtl="0">
              <a:lnSpc>
                <a:spcPct val="100000"/>
              </a:lnSpc>
              <a:spcBef>
                <a:spcPts val="700"/>
              </a:spcBef>
              <a:spcAft>
                <a:spcPts val="0"/>
              </a:spcAft>
              <a:buSzPts val="2000"/>
              <a:buChar char="•"/>
            </a:pPr>
            <a:r>
              <a:rPr lang="tr-TR"/>
              <a:t>Ispanak</a:t>
            </a:r>
            <a:endParaRPr/>
          </a:p>
          <a:p>
            <a:pPr marL="228600" lvl="0" indent="-228600" algn="l" rtl="0">
              <a:lnSpc>
                <a:spcPct val="100000"/>
              </a:lnSpc>
              <a:spcBef>
                <a:spcPts val="700"/>
              </a:spcBef>
              <a:spcAft>
                <a:spcPts val="0"/>
              </a:spcAft>
              <a:buSzPts val="2000"/>
              <a:buChar char="•"/>
            </a:pPr>
            <a:r>
              <a:rPr lang="tr-TR"/>
              <a:t>Tam tahıllar</a:t>
            </a:r>
            <a:endParaRPr/>
          </a:p>
          <a:p>
            <a:pPr marL="228600" lvl="0" indent="-228600" algn="l" rtl="0">
              <a:lnSpc>
                <a:spcPct val="100000"/>
              </a:lnSpc>
              <a:spcBef>
                <a:spcPts val="700"/>
              </a:spcBef>
              <a:spcAft>
                <a:spcPts val="0"/>
              </a:spcAft>
              <a:buSzPts val="2000"/>
              <a:buChar char="•"/>
            </a:pPr>
            <a:r>
              <a:rPr lang="tr-TR"/>
              <a:t>Yeşil yapraklı sebzeler</a:t>
            </a:r>
            <a:endParaRPr/>
          </a:p>
          <a:p>
            <a:pPr marL="228600" lvl="0" indent="-228600" algn="l" rtl="0">
              <a:lnSpc>
                <a:spcPct val="100000"/>
              </a:lnSpc>
              <a:spcBef>
                <a:spcPts val="700"/>
              </a:spcBef>
              <a:spcAft>
                <a:spcPts val="0"/>
              </a:spcAft>
              <a:buSzPts val="2000"/>
              <a:buChar char="•"/>
            </a:pPr>
            <a:r>
              <a:rPr lang="tr-TR"/>
              <a:t>Kabak, taze fasulye, lahana, marul</a:t>
            </a:r>
            <a:endParaRPr/>
          </a:p>
          <a:p>
            <a:pPr marL="228600" lvl="0" indent="-228600" algn="l" rtl="0">
              <a:lnSpc>
                <a:spcPct val="100000"/>
              </a:lnSpc>
              <a:spcBef>
                <a:spcPts val="700"/>
              </a:spcBef>
              <a:spcAft>
                <a:spcPts val="0"/>
              </a:spcAft>
              <a:buSzPts val="2000"/>
              <a:buChar char="•"/>
            </a:pPr>
            <a:r>
              <a:rPr lang="tr-TR"/>
              <a:t>Balık ve balık yağı</a:t>
            </a:r>
            <a:endParaRPr/>
          </a:p>
          <a:p>
            <a:pPr marL="228600" lvl="0" indent="-228600" algn="l" rtl="0">
              <a:lnSpc>
                <a:spcPct val="100000"/>
              </a:lnSpc>
              <a:spcBef>
                <a:spcPts val="700"/>
              </a:spcBef>
              <a:spcAft>
                <a:spcPts val="0"/>
              </a:spcAft>
              <a:buSzPts val="2000"/>
              <a:buChar char="•"/>
            </a:pPr>
            <a:r>
              <a:rPr lang="tr-TR"/>
              <a:t>Domates</a:t>
            </a:r>
            <a:endParaRPr/>
          </a:p>
          <a:p>
            <a:pPr marL="228600" lvl="0" indent="-228600" algn="l" rtl="0">
              <a:lnSpc>
                <a:spcPct val="100000"/>
              </a:lnSpc>
              <a:spcBef>
                <a:spcPts val="700"/>
              </a:spcBef>
              <a:spcAft>
                <a:spcPts val="0"/>
              </a:spcAft>
              <a:buSzPts val="2000"/>
              <a:buChar char="•"/>
            </a:pPr>
            <a:r>
              <a:rPr lang="tr-TR"/>
              <a:t>Patates</a:t>
            </a:r>
            <a:endParaRPr/>
          </a:p>
          <a:p>
            <a:pPr marL="228600" lvl="0" indent="-228600" algn="l" rtl="0">
              <a:lnSpc>
                <a:spcPct val="100000"/>
              </a:lnSpc>
              <a:spcBef>
                <a:spcPts val="700"/>
              </a:spcBef>
              <a:spcAft>
                <a:spcPts val="0"/>
              </a:spcAft>
              <a:buSzPts val="2000"/>
              <a:buChar char="•"/>
            </a:pPr>
            <a:r>
              <a:rPr lang="tr-TR"/>
              <a:t>Yumurta sarısı</a:t>
            </a:r>
            <a:endParaRPr/>
          </a:p>
          <a:p>
            <a:pPr marL="228600" lvl="0" indent="-228600" algn="l" rtl="0">
              <a:lnSpc>
                <a:spcPct val="100000"/>
              </a:lnSpc>
              <a:spcBef>
                <a:spcPts val="700"/>
              </a:spcBef>
              <a:spcAft>
                <a:spcPts val="0"/>
              </a:spcAft>
              <a:buSzPts val="2000"/>
              <a:buChar char="•"/>
            </a:pPr>
            <a:r>
              <a:rPr lang="tr-TR"/>
              <a:t>Meyve ve sebzeler</a:t>
            </a:r>
            <a:endParaRPr/>
          </a:p>
          <a:p>
            <a:pPr marL="228600" lvl="0" indent="-228600" algn="l" rtl="0">
              <a:lnSpc>
                <a:spcPct val="100000"/>
              </a:lnSpc>
              <a:spcBef>
                <a:spcPts val="700"/>
              </a:spcBef>
              <a:spcAft>
                <a:spcPts val="0"/>
              </a:spcAft>
              <a:buSzPts val="2000"/>
              <a:buChar char="•"/>
            </a:pPr>
            <a:r>
              <a:rPr lang="tr-TR"/>
              <a:t>Et, tavuk, balık gibi etler</a:t>
            </a:r>
            <a:endParaRPr/>
          </a:p>
        </p:txBody>
      </p:sp>
      <p:pic>
        <p:nvPicPr>
          <p:cNvPr id="148" name="Google Shape;148;p21"/>
          <p:cNvPicPr preferRelativeResize="0"/>
          <p:nvPr/>
        </p:nvPicPr>
        <p:blipFill rotWithShape="1">
          <a:blip r:embed="rId3">
            <a:alphaModFix/>
          </a:blip>
          <a:srcRect/>
          <a:stretch/>
        </p:blipFill>
        <p:spPr>
          <a:xfrm>
            <a:off x="6340839" y="382384"/>
            <a:ext cx="5256338" cy="6262255"/>
          </a:xfrm>
          <a:prstGeom prst="rect">
            <a:avLst/>
          </a:prstGeom>
          <a:noFill/>
          <a:ln>
            <a:noFill/>
          </a:ln>
        </p:spPr>
      </p:pic>
    </p:spTree>
  </p:cSld>
  <p:clrMapOvr>
    <a:masterClrMapping/>
  </p:clrMapOvr>
</p:sld>
</file>

<file path=ppt/theme/theme1.xml><?xml version="1.0" encoding="utf-8"?>
<a:theme xmlns:a="http://schemas.openxmlformats.org/drawingml/2006/main"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1237</Words>
  <Application>Microsoft Office PowerPoint</Application>
  <PresentationFormat>Geniş ekran</PresentationFormat>
  <Paragraphs>88</Paragraphs>
  <Slides>16</Slides>
  <Notes>16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Gill Sans</vt:lpstr>
      <vt:lpstr>Impact</vt:lpstr>
      <vt:lpstr>Arial</vt:lpstr>
      <vt:lpstr>Badge</vt:lpstr>
      <vt:lpstr>ANTİOKSİDAN VİTAMİNLER</vt:lpstr>
      <vt:lpstr>ANTIOKSIDAN NEDIR?</vt:lpstr>
      <vt:lpstr>PowerPoint Sunusu</vt:lpstr>
      <vt:lpstr>ANTIOKSIDAN NELERDE BULUNUR?</vt:lpstr>
      <vt:lpstr>PowerPoint Sunusu</vt:lpstr>
      <vt:lpstr>PowerPoint Sunusu</vt:lpstr>
      <vt:lpstr>İYI BIRER KAYNAK OLDUĞUNA INANILAN DIĞER ANTIOKSIDAN IÇEREN YIYECEKLER ISE ŞUNLARDIR:</vt:lpstr>
      <vt:lpstr>E VİTAMİNİ</vt:lpstr>
      <vt:lpstr>NELERDE BULUNUR</vt:lpstr>
      <vt:lpstr>A VİTAMİNİ (BETA-KAROTEN)</vt:lpstr>
      <vt:lpstr>NELERDE BULUNUR</vt:lpstr>
      <vt:lpstr>C VITAMINI </vt:lpstr>
      <vt:lpstr>NELERDE BULUNUR</vt:lpstr>
      <vt:lpstr>C VITAMINI İLAVESININ EGZERSIZ PERFORMANSINA VE KAS HASARINA ETKISI </vt:lpstr>
      <vt:lpstr>ANTIOKSIDAN TAKVIYELERI KULLANILMALI MI?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ANTİOKSİDAN VİTAMİNLER</dc:title>
  <dc:creator>nevin</dc:creator>
  <cp:lastModifiedBy>nevin</cp:lastModifiedBy>
  <cp:revision>1</cp:revision>
  <dcterms:modified xsi:type="dcterms:W3CDTF">2019-12-23T08:31:36Z</dcterms:modified>
</cp:coreProperties>
</file>