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B5BAFE-188A-422F-9BA1-DAC466D46E0E}" type="datetimeFigureOut">
              <a:rPr lang="tr-TR" smtClean="0"/>
              <a:t>14.05.2015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4C028F-4FC7-4001-A90C-0E268A96EDAE}" type="slidenum">
              <a:rPr lang="tr-TR" smtClean="0"/>
              <a:t>‹#›</a:t>
            </a:fld>
            <a:endParaRPr lang="tr-TR"/>
          </a:p>
        </p:txBody>
      </p:sp>
    </p:spTree>
    <p:extLst>
      <p:ext uri="{BB962C8B-B14F-4D97-AF65-F5344CB8AC3E}">
        <p14:creationId xmlns:p14="http://schemas.microsoft.com/office/powerpoint/2010/main" val="954160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54C028F-4FC7-4001-A90C-0E268A96EDAE}" type="slidenum">
              <a:rPr lang="tr-TR" smtClean="0"/>
              <a:t>10</a:t>
            </a:fld>
            <a:endParaRPr lang="tr-TR"/>
          </a:p>
        </p:txBody>
      </p:sp>
    </p:spTree>
    <p:extLst>
      <p:ext uri="{BB962C8B-B14F-4D97-AF65-F5344CB8AC3E}">
        <p14:creationId xmlns:p14="http://schemas.microsoft.com/office/powerpoint/2010/main" val="2541929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14.05.2015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14.05.2015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14.05.2015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14.05.2015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14.05.2015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14.05.2015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14.05.2015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14.05.2015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23720DD-5B6D-40BF-8493-A6B52D484E6B}" type="datetimeFigureOut">
              <a:rPr lang="tr-TR" smtClean="0"/>
              <a:t>14.05.2015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14.05.2015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14.05.2015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23720DD-5B6D-40BF-8493-A6B52D484E6B}" type="datetimeFigureOut">
              <a:rPr lang="tr-TR" smtClean="0"/>
              <a:t>14.05.2015</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302176B-0E47-46AC-8F43-DAB4B8A37D06}"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tr.wikipedia.org/wiki/Kuvars"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tr.wikipedia.org/wiki/Fosfo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tr-TR" dirty="0" smtClean="0"/>
              <a:t>Cam tarihçesi ve Türk tarihinde Cam Sanatı</a:t>
            </a:r>
            <a:endParaRPr lang="tr-TR" dirty="0"/>
          </a:p>
        </p:txBody>
      </p:sp>
    </p:spTree>
    <p:extLst>
      <p:ext uri="{BB962C8B-B14F-4D97-AF65-F5344CB8AC3E}">
        <p14:creationId xmlns:p14="http://schemas.microsoft.com/office/powerpoint/2010/main" val="2036686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476672"/>
            <a:ext cx="8064896" cy="4968552"/>
          </a:xfrm>
        </p:spPr>
        <p:txBody>
          <a:bodyPr>
            <a:normAutofit/>
          </a:bodyPr>
          <a:lstStyle/>
          <a:p>
            <a:r>
              <a:rPr lang="tr-TR" sz="2000" b="1" dirty="0">
                <a:solidFill>
                  <a:schemeClr val="bg2">
                    <a:lumMod val="10000"/>
                  </a:schemeClr>
                </a:solidFill>
              </a:rPr>
              <a:t>Camcı esnafı bir Camcılar Ocağı aracılığı ile devlete bağlıydı. "</a:t>
            </a:r>
            <a:r>
              <a:rPr lang="tr-TR" sz="2000" b="1" dirty="0" err="1">
                <a:solidFill>
                  <a:schemeClr val="bg2">
                    <a:lumMod val="10000"/>
                  </a:schemeClr>
                </a:solidFill>
              </a:rPr>
              <a:t>Camger</a:t>
            </a:r>
            <a:r>
              <a:rPr lang="tr-TR" sz="2000" b="1" dirty="0">
                <a:solidFill>
                  <a:schemeClr val="bg2">
                    <a:lumMod val="10000"/>
                  </a:schemeClr>
                </a:solidFill>
              </a:rPr>
              <a:t>" adı verilen ustalar kendi aralarında çeşitli uzmanlık bölümlerine ayrılarak çalışırlardı. Sandık ya da tane hesabıyla satılan cam işlerinin üretimi başta </a:t>
            </a:r>
            <a:r>
              <a:rPr lang="tr-TR" sz="2000" b="1" dirty="0" err="1">
                <a:solidFill>
                  <a:schemeClr val="bg2">
                    <a:lumMod val="10000"/>
                  </a:schemeClr>
                </a:solidFill>
              </a:rPr>
              <a:t>Eğrikapı</a:t>
            </a:r>
            <a:r>
              <a:rPr lang="tr-TR" sz="2000" b="1" dirty="0">
                <a:solidFill>
                  <a:schemeClr val="bg2">
                    <a:lumMod val="10000"/>
                  </a:schemeClr>
                </a:solidFill>
              </a:rPr>
              <a:t>, Tekfur Sarayı, Bakırköy, Eyüp, Balat ve </a:t>
            </a:r>
            <a:r>
              <a:rPr lang="tr-TR" sz="2000" b="1" dirty="0" err="1">
                <a:solidFill>
                  <a:schemeClr val="bg2">
                    <a:lumMod val="10000"/>
                  </a:schemeClr>
                </a:solidFill>
              </a:rPr>
              <a:t>Ayvansaray</a:t>
            </a:r>
            <a:r>
              <a:rPr lang="tr-TR" sz="2000" b="1" dirty="0">
                <a:solidFill>
                  <a:schemeClr val="bg2">
                    <a:lumMod val="10000"/>
                  </a:schemeClr>
                </a:solidFill>
              </a:rPr>
              <a:t> olmak üzere belirli merkezlerde toplanmıştır.</a:t>
            </a:r>
          </a:p>
          <a:p>
            <a:r>
              <a:rPr lang="tr-TR" sz="2000" b="1" dirty="0">
                <a:solidFill>
                  <a:schemeClr val="bg2">
                    <a:lumMod val="10000"/>
                  </a:schemeClr>
                </a:solidFill>
              </a:rPr>
              <a:t>Batı ülkelerinde hızla gelişen cam üretimi karşısında, İstanbul cam atölyelerinin yeniden düzenlenmesi gerekiyordu. 18nci yüzyıl sonralarında </a:t>
            </a:r>
            <a:r>
              <a:rPr lang="tr-TR" sz="2000" b="1" dirty="0" err="1">
                <a:solidFill>
                  <a:schemeClr val="bg2">
                    <a:lumMod val="10000"/>
                  </a:schemeClr>
                </a:solidFill>
              </a:rPr>
              <a:t>Çubuklu'da</a:t>
            </a:r>
            <a:r>
              <a:rPr lang="tr-TR" sz="2000" b="1" dirty="0">
                <a:solidFill>
                  <a:schemeClr val="bg2">
                    <a:lumMod val="10000"/>
                  </a:schemeClr>
                </a:solidFill>
              </a:rPr>
              <a:t> kurulan imalathane ile bu alanda yeniden canlanma olmuştur. Beykoz İşi ve </a:t>
            </a:r>
            <a:r>
              <a:rPr lang="tr-TR" sz="2000" b="1" dirty="0" err="1">
                <a:solidFill>
                  <a:schemeClr val="bg2">
                    <a:lumMod val="10000"/>
                  </a:schemeClr>
                </a:solidFill>
              </a:rPr>
              <a:t>Çeşm</a:t>
            </a:r>
            <a:r>
              <a:rPr lang="tr-TR" sz="2000" b="1" dirty="0">
                <a:solidFill>
                  <a:schemeClr val="bg2">
                    <a:lumMod val="10000"/>
                  </a:schemeClr>
                </a:solidFill>
              </a:rPr>
              <a:t>-i bülbül adlarıyla tanınan ürünler bu dönemin yapıtlarındır. 1899'da bir Yahudi girişimcinin Paşabahçe'de bugün tekel fabrikasının olduğu yerde kurduğu fabrika ile modern cam eşya üretimine geçilmiş</a:t>
            </a:r>
          </a:p>
          <a:p>
            <a:pPr marL="0" indent="0">
              <a:buNone/>
            </a:pPr>
            <a:endParaRPr lang="tr-TR"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93096"/>
            <a:ext cx="9144000" cy="2564904"/>
          </a:xfrm>
          <a:prstGeom prst="rect">
            <a:avLst/>
          </a:prstGeom>
        </p:spPr>
      </p:pic>
    </p:spTree>
    <p:extLst>
      <p:ext uri="{BB962C8B-B14F-4D97-AF65-F5344CB8AC3E}">
        <p14:creationId xmlns:p14="http://schemas.microsoft.com/office/powerpoint/2010/main" val="1060107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83568" y="476672"/>
            <a:ext cx="7408333" cy="3450696"/>
          </a:xfrm>
        </p:spPr>
        <p:txBody>
          <a:bodyPr/>
          <a:lstStyle/>
          <a:p>
            <a:pPr marL="0" indent="0">
              <a:buNone/>
            </a:pPr>
            <a:r>
              <a:rPr lang="tr-TR" dirty="0" smtClean="0"/>
              <a:t>1. Beş </a:t>
            </a:r>
            <a:r>
              <a:rPr lang="tr-TR" dirty="0"/>
              <a:t>Yıllık Sanayi Planında öne çıkarılan sektörlerden cam sanayii, bu dönemde alınan kararlara da uygun olarak Türkiye İş Bankası'ndan büyük maddi destek gördü. 1934'te kurulan Türkiye Şişe ve Cam Fabrikaları A.Ş. (Şişecam) bugünkü cam sanayinin gerçek anlamdaki başlangıcıdır.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924944"/>
            <a:ext cx="4762500" cy="3571875"/>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2708920"/>
            <a:ext cx="3333750" cy="2133600"/>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4886063"/>
            <a:ext cx="2857500" cy="1905000"/>
          </a:xfrm>
          <a:prstGeom prst="rect">
            <a:avLst/>
          </a:prstGeom>
        </p:spPr>
      </p:pic>
    </p:spTree>
    <p:extLst>
      <p:ext uri="{BB962C8B-B14F-4D97-AF65-F5344CB8AC3E}">
        <p14:creationId xmlns:p14="http://schemas.microsoft.com/office/powerpoint/2010/main" val="1148497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0" y="4826453"/>
            <a:ext cx="2857500" cy="2009775"/>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51" y="116632"/>
            <a:ext cx="2466975" cy="1847850"/>
          </a:xfrm>
          <a:prstGeom prst="rect">
            <a:avLst/>
          </a:prstGeom>
        </p:spPr>
      </p:pic>
      <p:sp>
        <p:nvSpPr>
          <p:cNvPr id="6" name="Metin kutusu 5"/>
          <p:cNvSpPr txBox="1"/>
          <p:nvPr/>
        </p:nvSpPr>
        <p:spPr>
          <a:xfrm>
            <a:off x="755576" y="2276872"/>
            <a:ext cx="6569521" cy="2308324"/>
          </a:xfrm>
          <a:prstGeom prst="rect">
            <a:avLst/>
          </a:prstGeom>
          <a:noFill/>
        </p:spPr>
        <p:txBody>
          <a:bodyPr wrap="square" rtlCol="0">
            <a:spAutoFit/>
          </a:bodyPr>
          <a:lstStyle/>
          <a:p>
            <a:r>
              <a:rPr lang="tr-TR" dirty="0"/>
              <a:t>Cam, soda veya potas katılmış silisli kumun ateşte eritilmesiyle oluşan saydam veya yarı saydam halde kullanılan genellikle kırılgan yapıya sahip olan malzemedir</a:t>
            </a:r>
            <a:r>
              <a:rPr lang="tr-TR" dirty="0" smtClean="0"/>
              <a:t>. Cam </a:t>
            </a:r>
            <a:r>
              <a:rPr lang="tr-TR" dirty="0"/>
              <a:t>antik çağdan beri inşaat malzemesi, süs eşyası gibi çeşitli yerlerde kullanılmaktadır</a:t>
            </a:r>
            <a:r>
              <a:rPr lang="tr-TR" dirty="0" smtClean="0"/>
              <a:t>. Camın </a:t>
            </a:r>
            <a:r>
              <a:rPr lang="tr-TR" dirty="0"/>
              <a:t>ilk defa ne zaman yapıldığı kesin olarak bilinmiyor. Çok eski bir tarihe sahip olduğu bir gerçektir. Üzerinde tarih olan en eski cam ise M. Ö. 1551-1527 yılları arasında yaşayan Firavun </a:t>
            </a:r>
            <a:r>
              <a:rPr lang="tr-TR" dirty="0" err="1"/>
              <a:t>Amenhotep’e</a:t>
            </a:r>
            <a:r>
              <a:rPr lang="tr-TR" dirty="0"/>
              <a:t> ait olan iri bir boncuktur.</a:t>
            </a:r>
          </a:p>
        </p:txBody>
      </p:sp>
    </p:spTree>
    <p:extLst>
      <p:ext uri="{BB962C8B-B14F-4D97-AF65-F5344CB8AC3E}">
        <p14:creationId xmlns:p14="http://schemas.microsoft.com/office/powerpoint/2010/main" val="1914539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02" y="94014"/>
            <a:ext cx="8964488" cy="4293501"/>
          </a:xfrm>
          <a:prstGeom prst="rect">
            <a:avLst/>
          </a:prstGeom>
        </p:spPr>
      </p:pic>
      <p:sp>
        <p:nvSpPr>
          <p:cNvPr id="5" name="Metin kutusu 4"/>
          <p:cNvSpPr txBox="1"/>
          <p:nvPr/>
        </p:nvSpPr>
        <p:spPr>
          <a:xfrm>
            <a:off x="391142" y="4653136"/>
            <a:ext cx="8604448" cy="1754326"/>
          </a:xfrm>
          <a:prstGeom prst="rect">
            <a:avLst/>
          </a:prstGeom>
          <a:noFill/>
        </p:spPr>
        <p:txBody>
          <a:bodyPr wrap="square" rtlCol="0">
            <a:spAutoFit/>
          </a:bodyPr>
          <a:lstStyle/>
          <a:p>
            <a:r>
              <a:rPr lang="tr-TR" dirty="0"/>
              <a:t>Cam gerçekte bir sıvıdır ve saydamlığı bundan kaynaklanmaktadır. </a:t>
            </a:r>
            <a:r>
              <a:rPr lang="tr-TR" dirty="0" err="1"/>
              <a:t>Cam,bir</a:t>
            </a:r>
            <a:r>
              <a:rPr lang="tr-TR" dirty="0"/>
              <a:t> maden olarak tanımlanır</a:t>
            </a:r>
            <a:r>
              <a:rPr lang="tr-TR" dirty="0" smtClean="0"/>
              <a:t>.</a:t>
            </a:r>
          </a:p>
          <a:p>
            <a:r>
              <a:rPr lang="tr-TR" dirty="0" smtClean="0"/>
              <a:t>Ama </a:t>
            </a:r>
            <a:r>
              <a:rPr lang="tr-TR" dirty="0"/>
              <a:t>diğer madenlere göre de çok önemli bir değişikliği vardır</a:t>
            </a:r>
            <a:r>
              <a:rPr lang="tr-TR" dirty="0" smtClean="0"/>
              <a:t>.</a:t>
            </a:r>
          </a:p>
          <a:p>
            <a:r>
              <a:rPr lang="tr-TR" dirty="0" smtClean="0"/>
              <a:t>O </a:t>
            </a:r>
            <a:r>
              <a:rPr lang="tr-TR" dirty="0"/>
              <a:t>da erime noktası olmasıdır. Isıtıldığında yumuşar ve arzu edilen şekil verilebilir</a:t>
            </a:r>
            <a:r>
              <a:rPr lang="tr-TR" dirty="0" smtClean="0"/>
              <a:t>.</a:t>
            </a:r>
          </a:p>
          <a:p>
            <a:r>
              <a:rPr lang="tr-TR" dirty="0" smtClean="0"/>
              <a:t> </a:t>
            </a:r>
            <a:r>
              <a:rPr lang="tr-TR" dirty="0"/>
              <a:t>Sıcak şekillendirme 800-1300 ° C arasında yapılabilir. </a:t>
            </a:r>
            <a:endParaRPr lang="tr-TR" dirty="0" smtClean="0"/>
          </a:p>
          <a:p>
            <a:r>
              <a:rPr lang="tr-TR" dirty="0" smtClean="0"/>
              <a:t>Camların </a:t>
            </a:r>
            <a:r>
              <a:rPr lang="tr-TR" dirty="0" err="1"/>
              <a:t>dayanıklıkları</a:t>
            </a:r>
            <a:r>
              <a:rPr lang="tr-TR" dirty="0"/>
              <a:t> kullanılan silis ve alüminyum oranıyla değişmektedir.</a:t>
            </a:r>
          </a:p>
        </p:txBody>
      </p:sp>
    </p:spTree>
    <p:extLst>
      <p:ext uri="{BB962C8B-B14F-4D97-AF65-F5344CB8AC3E}">
        <p14:creationId xmlns:p14="http://schemas.microsoft.com/office/powerpoint/2010/main" val="2942894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1886" y="0"/>
            <a:ext cx="4132114" cy="5506911"/>
          </a:xfrm>
          <a:prstGeom prst="rect">
            <a:avLst/>
          </a:prstGeom>
        </p:spPr>
      </p:pic>
      <p:sp>
        <p:nvSpPr>
          <p:cNvPr id="5" name="Metin kutusu 4"/>
          <p:cNvSpPr txBox="1"/>
          <p:nvPr/>
        </p:nvSpPr>
        <p:spPr>
          <a:xfrm>
            <a:off x="129604" y="2333685"/>
            <a:ext cx="6931706" cy="4524315"/>
          </a:xfrm>
          <a:prstGeom prst="rect">
            <a:avLst/>
          </a:prstGeom>
          <a:noFill/>
        </p:spPr>
        <p:txBody>
          <a:bodyPr wrap="none" rtlCol="0">
            <a:spAutoFit/>
          </a:bodyPr>
          <a:lstStyle/>
          <a:p>
            <a:r>
              <a:rPr lang="tr-TR" dirty="0"/>
              <a:t>camın bileşimine giren üç grup madde vardır. </a:t>
            </a:r>
            <a:endParaRPr lang="tr-TR" dirty="0" smtClean="0"/>
          </a:p>
          <a:p>
            <a:endParaRPr lang="tr-TR" dirty="0" smtClean="0"/>
          </a:p>
          <a:p>
            <a:r>
              <a:rPr lang="tr-TR" dirty="0" smtClean="0"/>
              <a:t>Bunlar </a:t>
            </a:r>
            <a:r>
              <a:rPr lang="tr-TR" dirty="0"/>
              <a:t>cam haline gelebilen oksitler, </a:t>
            </a:r>
            <a:endParaRPr lang="tr-TR" dirty="0" smtClean="0"/>
          </a:p>
          <a:p>
            <a:endParaRPr lang="tr-TR" dirty="0" smtClean="0"/>
          </a:p>
          <a:p>
            <a:r>
              <a:rPr lang="tr-TR" dirty="0" smtClean="0"/>
              <a:t>eriticiler </a:t>
            </a:r>
            <a:r>
              <a:rPr lang="tr-TR" dirty="0"/>
              <a:t>ve stabilizatörler denilen maddelerdir. </a:t>
            </a:r>
            <a:endParaRPr lang="tr-TR" dirty="0" smtClean="0"/>
          </a:p>
          <a:p>
            <a:endParaRPr lang="tr-TR" dirty="0" smtClean="0"/>
          </a:p>
          <a:p>
            <a:r>
              <a:rPr lang="tr-TR" dirty="0" smtClean="0"/>
              <a:t>Camın </a:t>
            </a:r>
            <a:r>
              <a:rPr lang="tr-TR" dirty="0"/>
              <a:t>bileşimine giren bu maddeler </a:t>
            </a:r>
            <a:endParaRPr lang="tr-TR" dirty="0" smtClean="0"/>
          </a:p>
          <a:p>
            <a:endParaRPr lang="tr-TR" dirty="0" smtClean="0"/>
          </a:p>
          <a:p>
            <a:r>
              <a:rPr lang="tr-TR" dirty="0" smtClean="0"/>
              <a:t>kum-soda-kireç </a:t>
            </a:r>
            <a:r>
              <a:rPr lang="tr-TR" dirty="0"/>
              <a:t>olarak da adlandırılabilirler. </a:t>
            </a:r>
            <a:endParaRPr lang="tr-TR" dirty="0" smtClean="0"/>
          </a:p>
          <a:p>
            <a:endParaRPr lang="tr-TR" dirty="0" smtClean="0"/>
          </a:p>
          <a:p>
            <a:r>
              <a:rPr lang="tr-TR" dirty="0" smtClean="0"/>
              <a:t>Camlaşma </a:t>
            </a:r>
            <a:r>
              <a:rPr lang="tr-TR" dirty="0"/>
              <a:t>niteliği olan bu maddeler genelde </a:t>
            </a:r>
            <a:endParaRPr lang="tr-TR" dirty="0" smtClean="0"/>
          </a:p>
          <a:p>
            <a:endParaRPr lang="tr-TR" dirty="0" smtClean="0"/>
          </a:p>
          <a:p>
            <a:r>
              <a:rPr lang="tr-TR" dirty="0" smtClean="0"/>
              <a:t>ağ </a:t>
            </a:r>
            <a:r>
              <a:rPr lang="tr-TR" dirty="0"/>
              <a:t>oluşturan kimi oksitlerdir. </a:t>
            </a:r>
            <a:r>
              <a:rPr lang="tr-TR" dirty="0">
                <a:hlinkClick r:id="rId3" tooltip="Kuvars"/>
              </a:rPr>
              <a:t>Kuvars</a:t>
            </a:r>
            <a:r>
              <a:rPr lang="tr-TR" dirty="0"/>
              <a:t> kumu bunların başında gelir. </a:t>
            </a:r>
            <a:endParaRPr lang="tr-TR" dirty="0" smtClean="0"/>
          </a:p>
          <a:p>
            <a:endParaRPr lang="tr-TR" dirty="0" smtClean="0"/>
          </a:p>
          <a:p>
            <a:r>
              <a:rPr lang="tr-TR" dirty="0" smtClean="0"/>
              <a:t>Ağ </a:t>
            </a:r>
            <a:r>
              <a:rPr lang="tr-TR" dirty="0"/>
              <a:t>oluşturan oksitlerin en önemlileri ise SiO</a:t>
            </a:r>
            <a:r>
              <a:rPr lang="tr-TR" baseline="-25000" dirty="0"/>
              <a:t>2</a:t>
            </a:r>
            <a:r>
              <a:rPr lang="tr-TR" dirty="0"/>
              <a:t>, B</a:t>
            </a:r>
            <a:r>
              <a:rPr lang="tr-TR" baseline="-25000" dirty="0"/>
              <a:t>2</a:t>
            </a:r>
            <a:r>
              <a:rPr lang="tr-TR" dirty="0"/>
              <a:t>O</a:t>
            </a:r>
            <a:r>
              <a:rPr lang="tr-TR" baseline="-25000" dirty="0"/>
              <a:t>3</a:t>
            </a:r>
            <a:r>
              <a:rPr lang="tr-TR" dirty="0"/>
              <a:t> ve P</a:t>
            </a:r>
            <a:r>
              <a:rPr lang="tr-TR" baseline="-25000" dirty="0"/>
              <a:t>2</a:t>
            </a:r>
            <a:r>
              <a:rPr lang="tr-TR" dirty="0"/>
              <a:t>O</a:t>
            </a:r>
            <a:r>
              <a:rPr lang="tr-TR" baseline="-25000" dirty="0"/>
              <a:t>5</a:t>
            </a:r>
            <a:r>
              <a:rPr lang="tr-TR" dirty="0"/>
              <a:t> (</a:t>
            </a:r>
            <a:r>
              <a:rPr lang="tr-TR" dirty="0">
                <a:hlinkClick r:id="rId4" tooltip="Fosfor"/>
              </a:rPr>
              <a:t>fosfor</a:t>
            </a:r>
            <a:r>
              <a:rPr lang="tr-TR" dirty="0"/>
              <a:t>) </a:t>
            </a:r>
            <a:r>
              <a:rPr lang="tr-TR" dirty="0" err="1"/>
              <a:t>dir</a:t>
            </a:r>
            <a:r>
              <a:rPr lang="tr-TR" dirty="0"/>
              <a:t>.</a:t>
            </a:r>
          </a:p>
          <a:p>
            <a:endParaRPr lang="tr-TR" dirty="0"/>
          </a:p>
        </p:txBody>
      </p:sp>
    </p:spTree>
    <p:extLst>
      <p:ext uri="{BB962C8B-B14F-4D97-AF65-F5344CB8AC3E}">
        <p14:creationId xmlns:p14="http://schemas.microsoft.com/office/powerpoint/2010/main" val="2183443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18119" y="2996952"/>
            <a:ext cx="8784976" cy="2862322"/>
          </a:xfrm>
          <a:prstGeom prst="rect">
            <a:avLst/>
          </a:prstGeom>
          <a:noFill/>
        </p:spPr>
        <p:txBody>
          <a:bodyPr wrap="square" rtlCol="0">
            <a:spAutoFit/>
          </a:bodyPr>
          <a:lstStyle/>
          <a:p>
            <a:r>
              <a:rPr lang="tr-TR" dirty="0"/>
              <a:t>ilk cam örnekleri bir balta, bir bıçak ya da mızrak ucu olarak görülebilir. Hiç kuşkusuz bu örneklerde camın yalnız kesicilik ve sertlik özellikleri kullanılmıştır. </a:t>
            </a:r>
          </a:p>
          <a:p>
            <a:r>
              <a:rPr lang="tr-TR" dirty="0"/>
              <a:t>İlk camcılık örnekleri kumun bol bulunduğu </a:t>
            </a:r>
            <a:r>
              <a:rPr lang="tr-TR" b="1" dirty="0"/>
              <a:t>Mısır</a:t>
            </a:r>
            <a:r>
              <a:rPr lang="tr-TR" dirty="0"/>
              <a:t> ve </a:t>
            </a:r>
            <a:r>
              <a:rPr lang="tr-TR" b="1" dirty="0"/>
              <a:t>Mezopotamya</a:t>
            </a:r>
            <a:r>
              <a:rPr lang="tr-TR" dirty="0"/>
              <a:t>'da ortaya çıkmıştır.</a:t>
            </a:r>
          </a:p>
          <a:p>
            <a:r>
              <a:rPr lang="tr-TR" dirty="0"/>
              <a:t>Milattan önce 3000 yıllarında kalan bu ürünler daha ziyade cam bloklar olarak üretilmiştir.</a:t>
            </a:r>
          </a:p>
          <a:p>
            <a:r>
              <a:rPr lang="tr-TR" dirty="0"/>
              <a:t>Sonra kırılıp parçalara bölünerek aşındırarak biçimlendirilmiştir. Önceleri küçük birimler örneğin süs eşyası boncuklar gibi, sonraları ise vazolar, günlük yaşantıda değerli sıvıları, kokuları ve ilaçları koymakta kullanılan çeşitli kaplar üretilmiştir. İlk cam üreticileri camı demir ve tahta parçaları yardımıyla şekillendiriyorlardı. Sonra çukur kapların üretiminde </a:t>
            </a:r>
            <a:r>
              <a:rPr lang="tr-TR" b="1" dirty="0"/>
              <a:t>"iç kalıplar"</a:t>
            </a:r>
            <a:r>
              <a:rPr lang="tr-TR" dirty="0"/>
              <a:t> kullanılmıştır. </a:t>
            </a:r>
          </a:p>
          <a:p>
            <a:endParaRPr lang="tr-TR" dirty="0"/>
          </a:p>
        </p:txBody>
      </p:sp>
    </p:spTree>
    <p:extLst>
      <p:ext uri="{BB962C8B-B14F-4D97-AF65-F5344CB8AC3E}">
        <p14:creationId xmlns:p14="http://schemas.microsoft.com/office/powerpoint/2010/main" val="1638503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869160"/>
            <a:ext cx="1707555" cy="1963688"/>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4614" y="332656"/>
            <a:ext cx="5292588" cy="1512168"/>
          </a:xfrm>
          <a:prstGeom prst="rect">
            <a:avLst/>
          </a:prstGeom>
        </p:spPr>
      </p:pic>
      <p:sp>
        <p:nvSpPr>
          <p:cNvPr id="6" name="Metin kutusu 5"/>
          <p:cNvSpPr txBox="1"/>
          <p:nvPr/>
        </p:nvSpPr>
        <p:spPr>
          <a:xfrm>
            <a:off x="1043608" y="2564904"/>
            <a:ext cx="7992888" cy="2585323"/>
          </a:xfrm>
          <a:prstGeom prst="rect">
            <a:avLst/>
          </a:prstGeom>
          <a:noFill/>
        </p:spPr>
        <p:txBody>
          <a:bodyPr wrap="square" rtlCol="0">
            <a:spAutoFit/>
          </a:bodyPr>
          <a:lstStyle/>
          <a:p>
            <a:r>
              <a:rPr lang="tr-TR" dirty="0"/>
              <a:t>Cam üfleme çubuğu </a:t>
            </a:r>
            <a:r>
              <a:rPr lang="tr-TR" b="1" dirty="0"/>
              <a:t>Suriye</a:t>
            </a:r>
            <a:r>
              <a:rPr lang="tr-TR" dirty="0"/>
              <a:t> ve </a:t>
            </a:r>
            <a:r>
              <a:rPr lang="tr-TR" b="1" dirty="0"/>
              <a:t>Mısır</a:t>
            </a:r>
            <a:r>
              <a:rPr lang="tr-TR" dirty="0"/>
              <a:t>'da MÖ 250 yıllarında keşfedilmiştir. </a:t>
            </a:r>
            <a:r>
              <a:rPr lang="tr-TR" b="1" dirty="0"/>
              <a:t>Pipo</a:t>
            </a:r>
            <a:r>
              <a:rPr lang="tr-TR" dirty="0"/>
              <a:t> ile birlikte camı kalıplara dökmek ve üfleme fikri de gelişmiştir. Üfleme yöntemi ile camın pek çok biçimlere sokulabilmesi sağlandığından geniş bir kullanıcı kesimine ulaşılmış ve cam sanatı </a:t>
            </a:r>
            <a:r>
              <a:rPr lang="tr-TR" b="1" dirty="0"/>
              <a:t>MÖ 1</a:t>
            </a:r>
            <a:r>
              <a:rPr lang="tr-TR" dirty="0"/>
              <a:t> yüzyıldan itibaren hızlı bir ilerleme göstermeye başlamıştır. O devirlerde </a:t>
            </a:r>
            <a:r>
              <a:rPr lang="tr-TR" b="1" dirty="0"/>
              <a:t>Roma</a:t>
            </a:r>
            <a:r>
              <a:rPr lang="tr-TR" dirty="0"/>
              <a:t>'da cam pencereler yapılabilmiştir. </a:t>
            </a:r>
            <a:r>
              <a:rPr lang="tr-TR" b="1" dirty="0"/>
              <a:t>Roma imparatorluğunun</a:t>
            </a:r>
            <a:r>
              <a:rPr lang="tr-TR" dirty="0"/>
              <a:t> yayılması ile camcılık </a:t>
            </a:r>
            <a:r>
              <a:rPr lang="tr-TR" b="1" dirty="0"/>
              <a:t>Trakya</a:t>
            </a:r>
            <a:r>
              <a:rPr lang="tr-TR" dirty="0"/>
              <a:t>'ya, </a:t>
            </a:r>
            <a:r>
              <a:rPr lang="tr-TR" b="1" dirty="0"/>
              <a:t>Almanya</a:t>
            </a:r>
            <a:r>
              <a:rPr lang="tr-TR" dirty="0"/>
              <a:t>'ya, </a:t>
            </a:r>
            <a:r>
              <a:rPr lang="tr-TR" b="1" dirty="0"/>
              <a:t>İspanya</a:t>
            </a:r>
            <a:r>
              <a:rPr lang="tr-TR" dirty="0"/>
              <a:t>'ya hatta </a:t>
            </a:r>
            <a:r>
              <a:rPr lang="tr-TR" b="1" dirty="0"/>
              <a:t>İngiltere</a:t>
            </a:r>
            <a:r>
              <a:rPr lang="tr-TR" dirty="0"/>
              <a:t>'ye ulaşmıştır. </a:t>
            </a:r>
            <a:r>
              <a:rPr lang="tr-TR" b="1" dirty="0"/>
              <a:t>Ortaçağda Almanya</a:t>
            </a:r>
            <a:r>
              <a:rPr lang="tr-TR" dirty="0"/>
              <a:t>'da ormanlık bölgelerde </a:t>
            </a:r>
            <a:r>
              <a:rPr lang="tr-TR" b="1" dirty="0"/>
              <a:t>"</a:t>
            </a:r>
            <a:r>
              <a:rPr lang="tr-TR" b="1" dirty="0" err="1"/>
              <a:t>Hütte</a:t>
            </a:r>
            <a:r>
              <a:rPr lang="tr-TR" b="1" dirty="0"/>
              <a:t>"</a:t>
            </a:r>
            <a:r>
              <a:rPr lang="tr-TR" dirty="0"/>
              <a:t> adı verilen cam atölyelerde rengi yeşile çalan </a:t>
            </a:r>
            <a:r>
              <a:rPr lang="tr-TR" b="1" dirty="0"/>
              <a:t>"orman camı"</a:t>
            </a:r>
            <a:r>
              <a:rPr lang="tr-TR" dirty="0"/>
              <a:t> üretimi </a:t>
            </a:r>
            <a:r>
              <a:rPr lang="tr-TR" dirty="0" err="1"/>
              <a:t>yaygılaştırılmıştır</a:t>
            </a:r>
            <a:r>
              <a:rPr lang="tr-TR" dirty="0"/>
              <a:t>. Buralarda genellikle bardak üretilmiştir. </a:t>
            </a:r>
          </a:p>
        </p:txBody>
      </p:sp>
    </p:spTree>
    <p:extLst>
      <p:ext uri="{BB962C8B-B14F-4D97-AF65-F5344CB8AC3E}">
        <p14:creationId xmlns:p14="http://schemas.microsoft.com/office/powerpoint/2010/main" val="1006541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382149" y="3140968"/>
            <a:ext cx="8568952" cy="2862322"/>
          </a:xfrm>
          <a:prstGeom prst="rect">
            <a:avLst/>
          </a:prstGeom>
          <a:noFill/>
        </p:spPr>
        <p:txBody>
          <a:bodyPr wrap="square" rtlCol="0">
            <a:spAutoFit/>
          </a:bodyPr>
          <a:lstStyle/>
          <a:p>
            <a:r>
              <a:rPr lang="tr-TR" dirty="0"/>
              <a:t>Ancak cam sanatının gelişmesinde en önemli merkez </a:t>
            </a:r>
            <a:r>
              <a:rPr lang="tr-TR" b="1" dirty="0"/>
              <a:t>Venedik</a:t>
            </a:r>
            <a:r>
              <a:rPr lang="tr-TR" dirty="0"/>
              <a:t> veya </a:t>
            </a:r>
            <a:r>
              <a:rPr lang="tr-TR" b="1" dirty="0" err="1"/>
              <a:t>Murano</a:t>
            </a:r>
            <a:r>
              <a:rPr lang="tr-TR" dirty="0"/>
              <a:t> olmuştur. </a:t>
            </a:r>
            <a:r>
              <a:rPr lang="tr-TR" b="1" dirty="0"/>
              <a:t>Venedik</a:t>
            </a:r>
            <a:r>
              <a:rPr lang="tr-TR" dirty="0"/>
              <a:t> usulü cam üretimi 15nci ve 16ncı yüzyıllarda tüm </a:t>
            </a:r>
            <a:r>
              <a:rPr lang="tr-TR" b="1" dirty="0"/>
              <a:t>Avrupa</a:t>
            </a:r>
            <a:r>
              <a:rPr lang="tr-TR" dirty="0"/>
              <a:t>'ya özellikle de </a:t>
            </a:r>
            <a:r>
              <a:rPr lang="tr-TR" b="1" dirty="0"/>
              <a:t>Almanya</a:t>
            </a:r>
            <a:r>
              <a:rPr lang="tr-TR" dirty="0"/>
              <a:t>'ya yayılmıştır. Cam endüstrisinin bu günkü anlamda gelişmesinde 19uncu ve 20nci yüzyıllardaki bilimsel ve teknik gelişmelerin büyük rolü olmuştur.</a:t>
            </a:r>
          </a:p>
          <a:p>
            <a:r>
              <a:rPr lang="tr-TR" dirty="0"/>
              <a:t>Camın özelliklerinin bilimsel araştırmalarla ortaya konması hammaddelerin üretiminde otomasyona gidilmesi teknolojilerin geliştirilmesi, çeşitli </a:t>
            </a:r>
            <a:r>
              <a:rPr lang="tr-TR" dirty="0" err="1"/>
              <a:t>mamüllerin</a:t>
            </a:r>
            <a:r>
              <a:rPr lang="tr-TR" dirty="0"/>
              <a:t> tam otomatik üretimine kadar uzanan gelişmeler ve yeni kulanım alanlarının bulunması cam üretimini bugünkü yerine getirmiştir. Sonuçta uygarlığımızın vazgeçilmez, önemli bir parçası olmuştur. </a:t>
            </a:r>
          </a:p>
          <a:p>
            <a:endParaRPr lang="tr-TR" dirty="0"/>
          </a:p>
        </p:txBody>
      </p:sp>
    </p:spTree>
    <p:extLst>
      <p:ext uri="{BB962C8B-B14F-4D97-AF65-F5344CB8AC3E}">
        <p14:creationId xmlns:p14="http://schemas.microsoft.com/office/powerpoint/2010/main" val="3577280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5" y="188640"/>
            <a:ext cx="3810000" cy="2171700"/>
          </a:xfrm>
          <a:prstGeom prst="rect">
            <a:avLst/>
          </a:prstGeom>
        </p:spPr>
      </p:pic>
      <p:sp>
        <p:nvSpPr>
          <p:cNvPr id="5" name="Metin kutusu 4"/>
          <p:cNvSpPr txBox="1"/>
          <p:nvPr/>
        </p:nvSpPr>
        <p:spPr>
          <a:xfrm>
            <a:off x="755576" y="2996952"/>
            <a:ext cx="7920880" cy="1754326"/>
          </a:xfrm>
          <a:prstGeom prst="rect">
            <a:avLst/>
          </a:prstGeom>
          <a:noFill/>
        </p:spPr>
        <p:txBody>
          <a:bodyPr wrap="square" rtlCol="0">
            <a:spAutoFit/>
          </a:bodyPr>
          <a:lstStyle/>
          <a:p>
            <a:r>
              <a:rPr lang="tr-TR" b="1" dirty="0"/>
              <a:t>Türklerin Orta Asya</a:t>
            </a:r>
            <a:r>
              <a:rPr lang="tr-TR" dirty="0"/>
              <a:t>'dan beri cam kullandıkları anlaşılmaktadır. </a:t>
            </a:r>
            <a:r>
              <a:rPr lang="tr-TR" b="1" dirty="0" err="1"/>
              <a:t>Artuklu</a:t>
            </a:r>
            <a:r>
              <a:rPr lang="tr-TR" dirty="0"/>
              <a:t> ve </a:t>
            </a:r>
            <a:r>
              <a:rPr lang="tr-TR" b="1" dirty="0"/>
              <a:t>Selçuklu</a:t>
            </a:r>
            <a:r>
              <a:rPr lang="tr-TR" dirty="0"/>
              <a:t> saraylarından ele geçen renkli cam parçaları bu yapılarda vitrayların varlığını açıkça gösterir. Ayrıca bu dönemde oyma, kesme ve kalıplama teknikleri uygulanarak yazı, bitki ve hayvan figürleriyle bezenmiş cam kaplarda kullanılmıştır. </a:t>
            </a:r>
            <a:r>
              <a:rPr lang="tr-TR" dirty="0" err="1"/>
              <a:t>Osmanlı'ların</a:t>
            </a:r>
            <a:r>
              <a:rPr lang="tr-TR" dirty="0"/>
              <a:t> elinde cam işi başlı başına bir sanayi ve sanat halini almıştır. </a:t>
            </a:r>
          </a:p>
        </p:txBody>
      </p:sp>
    </p:spTree>
    <p:extLst>
      <p:ext uri="{BB962C8B-B14F-4D97-AF65-F5344CB8AC3E}">
        <p14:creationId xmlns:p14="http://schemas.microsoft.com/office/powerpoint/2010/main" val="2457994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32858" y="404664"/>
            <a:ext cx="7776864" cy="3416320"/>
          </a:xfrm>
          <a:prstGeom prst="rect">
            <a:avLst/>
          </a:prstGeom>
          <a:noFill/>
        </p:spPr>
        <p:txBody>
          <a:bodyPr wrap="square" rtlCol="0">
            <a:spAutoFit/>
          </a:bodyPr>
          <a:lstStyle/>
          <a:p>
            <a:r>
              <a:rPr lang="tr-TR" b="1" dirty="0">
                <a:solidFill>
                  <a:schemeClr val="tx1">
                    <a:lumMod val="85000"/>
                    <a:lumOff val="15000"/>
                  </a:schemeClr>
                </a:solidFill>
              </a:rPr>
              <a:t>Cam eşya yapımı İstanbul'un alınışından sonra bu kentte toplanmıştır. Osmanlı dönemi Türk camcılığıyla ilgili en eski belgeler 16ncı yüzyıldan kalmadır. Süleymaniye Camii ve külliyesinin yapılışı sırasında tutulmuş muhasebe defterleri, inşaatla ilgili emir ve fermanlar, cam ustaları ve bunların yaptığı işlere ilişkin bilgiler vermektedir. Bu yüzyıla ait belgeler arasında III Murat döneminde (1574–1595) yapılan büyük bir şenlikle (1582) ilgili </a:t>
            </a:r>
            <a:r>
              <a:rPr lang="tr-TR" b="1" dirty="0" err="1">
                <a:solidFill>
                  <a:schemeClr val="tx1">
                    <a:lumMod val="85000"/>
                    <a:lumOff val="15000"/>
                  </a:schemeClr>
                </a:solidFill>
              </a:rPr>
              <a:t>Sürname</a:t>
            </a:r>
            <a:r>
              <a:rPr lang="tr-TR" b="1" dirty="0">
                <a:solidFill>
                  <a:schemeClr val="tx1">
                    <a:lumMod val="85000"/>
                    <a:lumOff val="15000"/>
                  </a:schemeClr>
                </a:solidFill>
              </a:rPr>
              <a:t>-i Hümayun da (Topkapı Sarayı Müzesi Kütüphanesi) büyük önem taşımaktadır. Burada yer alan minyatürlerden birinde bir arabanın üstünde kurulmuş cam ocağının çevresindeki cam ustaları üretim yaparken görülmektedir. Ustaların çalışma biçimi ve kullandıkları aletleri gerçeğe uygun olarak gösteren bu minyatür Türk camcılığının o yüzyıldaki düzeyini yansıtması bakımından ilginçtir. </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52" y="3820984"/>
            <a:ext cx="6365422" cy="2852936"/>
          </a:xfrm>
          <a:prstGeom prst="rect">
            <a:avLst/>
          </a:prstGeom>
        </p:spPr>
      </p:pic>
    </p:spTree>
    <p:extLst>
      <p:ext uri="{BB962C8B-B14F-4D97-AF65-F5344CB8AC3E}">
        <p14:creationId xmlns:p14="http://schemas.microsoft.com/office/powerpoint/2010/main" val="30818257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24</TotalTime>
  <Words>832</Words>
  <Application>Microsoft Office PowerPoint</Application>
  <PresentationFormat>Ekran Gösterisi (4:3)</PresentationFormat>
  <Paragraphs>35</Paragraphs>
  <Slides>11</Slides>
  <Notes>1</Notes>
  <HiddenSlides>0</HiddenSlides>
  <MMClips>0</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Dalga Biçimi</vt:lpstr>
      <vt:lpstr>Cam tarihçesi ve Türk tarihinde Cam Sanatı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 tarihçesi ve Türk tarihinde Cam Sanatı</dc:title>
  <cp:lastModifiedBy>user</cp:lastModifiedBy>
  <cp:revision>4</cp:revision>
  <dcterms:modified xsi:type="dcterms:W3CDTF">2015-05-14T08:42:46Z</dcterms:modified>
</cp:coreProperties>
</file>