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83" r:id="rId13"/>
    <p:sldId id="284" r:id="rId14"/>
    <p:sldId id="285" r:id="rId15"/>
    <p:sldId id="286" r:id="rId16"/>
    <p:sldId id="287" r:id="rId17"/>
    <p:sldId id="288" r:id="rId18"/>
    <p:sldId id="267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9" r:id="rId34"/>
    <p:sldId id="290" r:id="rId35"/>
    <p:sldId id="291" r:id="rId3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629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0E773-EE00-4822-A9EC-B7EE52F7D5A1}" type="datetimeFigureOut">
              <a:rPr lang="tr-TR" smtClean="0"/>
              <a:t>19.5.2015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4ABFE-E247-4057-BC01-E915CAF476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7611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0E773-EE00-4822-A9EC-B7EE52F7D5A1}" type="datetimeFigureOut">
              <a:rPr lang="tr-TR" smtClean="0"/>
              <a:t>19.5.2015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4ABFE-E247-4057-BC01-E915CAF476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65491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0E773-EE00-4822-A9EC-B7EE52F7D5A1}" type="datetimeFigureOut">
              <a:rPr lang="tr-TR" smtClean="0"/>
              <a:t>19.5.2015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4ABFE-E247-4057-BC01-E915CAF476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9562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0E773-EE00-4822-A9EC-B7EE52F7D5A1}" type="datetimeFigureOut">
              <a:rPr lang="tr-TR" smtClean="0"/>
              <a:t>19.5.2015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4ABFE-E247-4057-BC01-E915CAF476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58328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0E773-EE00-4822-A9EC-B7EE52F7D5A1}" type="datetimeFigureOut">
              <a:rPr lang="tr-TR" smtClean="0"/>
              <a:t>19.5.2015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4ABFE-E247-4057-BC01-E915CAF476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4050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0E773-EE00-4822-A9EC-B7EE52F7D5A1}" type="datetimeFigureOut">
              <a:rPr lang="tr-TR" smtClean="0"/>
              <a:t>19.5.2015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4ABFE-E247-4057-BC01-E915CAF476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3108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0E773-EE00-4822-A9EC-B7EE52F7D5A1}" type="datetimeFigureOut">
              <a:rPr lang="tr-TR" smtClean="0"/>
              <a:t>19.5.2015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4ABFE-E247-4057-BC01-E915CAF476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9479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0E773-EE00-4822-A9EC-B7EE52F7D5A1}" type="datetimeFigureOut">
              <a:rPr lang="tr-TR" smtClean="0"/>
              <a:t>19.5.2015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4ABFE-E247-4057-BC01-E915CAF476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87089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0E773-EE00-4822-A9EC-B7EE52F7D5A1}" type="datetimeFigureOut">
              <a:rPr lang="tr-TR" smtClean="0"/>
              <a:t>19.5.2015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4ABFE-E247-4057-BC01-E915CAF476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4124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0E773-EE00-4822-A9EC-B7EE52F7D5A1}" type="datetimeFigureOut">
              <a:rPr lang="tr-TR" smtClean="0"/>
              <a:t>19.5.2015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4ABFE-E247-4057-BC01-E915CAF476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89440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0E773-EE00-4822-A9EC-B7EE52F7D5A1}" type="datetimeFigureOut">
              <a:rPr lang="tr-TR" smtClean="0"/>
              <a:t>19.5.2015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4ABFE-E247-4057-BC01-E915CAF476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57451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E0E773-EE00-4822-A9EC-B7EE52F7D5A1}" type="datetimeFigureOut">
              <a:rPr lang="tr-TR" smtClean="0"/>
              <a:t>19.5.2015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E4ABFE-E247-4057-BC01-E915CAF476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7990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64593"/>
            <a:ext cx="12170664" cy="914400"/>
          </a:xfrm>
        </p:spPr>
        <p:txBody>
          <a:bodyPr>
            <a:normAutofit/>
          </a:bodyPr>
          <a:lstStyle/>
          <a:p>
            <a:r>
              <a:rPr lang="tr-TR" dirty="0" smtClean="0"/>
              <a:t>Carl </a:t>
            </a:r>
            <a:r>
              <a:rPr lang="tr-TR" dirty="0" err="1" smtClean="0"/>
              <a:t>Gustav</a:t>
            </a:r>
            <a:r>
              <a:rPr lang="tr-TR" dirty="0" smtClean="0"/>
              <a:t> </a:t>
            </a:r>
            <a:r>
              <a:rPr lang="tr-TR" dirty="0" err="1" smtClean="0"/>
              <a:t>Jung</a:t>
            </a:r>
            <a:r>
              <a:rPr lang="tr-TR" dirty="0" smtClean="0"/>
              <a:t> </a:t>
            </a:r>
            <a:r>
              <a:rPr lang="tr-TR" sz="4000" dirty="0" smtClean="0"/>
              <a:t>(1875- 1961)</a:t>
            </a:r>
            <a:endParaRPr lang="tr-TR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078992"/>
            <a:ext cx="11984477" cy="5779008"/>
          </a:xfrm>
        </p:spPr>
        <p:txBody>
          <a:bodyPr/>
          <a:lstStyle/>
          <a:p>
            <a:pPr algn="l"/>
            <a:r>
              <a:rPr lang="tr-TR" dirty="0" smtClean="0"/>
              <a:t>* </a:t>
            </a:r>
            <a:r>
              <a:rPr lang="tr-TR" dirty="0" err="1" smtClean="0"/>
              <a:t>Swiss</a:t>
            </a:r>
            <a:r>
              <a:rPr lang="tr-TR" dirty="0" smtClean="0"/>
              <a:t> </a:t>
            </a:r>
            <a:r>
              <a:rPr lang="tr-TR" dirty="0" err="1" smtClean="0"/>
              <a:t>psychologist</a:t>
            </a:r>
            <a:r>
              <a:rPr lang="tr-TR" dirty="0" smtClean="0"/>
              <a:t>   </a:t>
            </a:r>
          </a:p>
          <a:p>
            <a:pPr algn="l"/>
            <a:endParaRPr lang="tr-TR" dirty="0" smtClean="0"/>
          </a:p>
          <a:p>
            <a:pPr algn="l"/>
            <a:r>
              <a:rPr lang="tr-TR" dirty="0" smtClean="0"/>
              <a:t>* Sigmund </a:t>
            </a:r>
            <a:r>
              <a:rPr lang="tr-TR" dirty="0" err="1" smtClean="0"/>
              <a:t>Freud’s</a:t>
            </a:r>
            <a:r>
              <a:rPr lang="tr-TR" dirty="0" smtClean="0"/>
              <a:t> </a:t>
            </a:r>
            <a:r>
              <a:rPr lang="tr-TR" dirty="0" err="1" smtClean="0"/>
              <a:t>student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close</a:t>
            </a:r>
            <a:r>
              <a:rPr lang="tr-TR" dirty="0" smtClean="0"/>
              <a:t> </a:t>
            </a:r>
            <a:r>
              <a:rPr lang="tr-TR" dirty="0" err="1" smtClean="0"/>
              <a:t>friend</a:t>
            </a:r>
            <a:endParaRPr lang="tr-TR" dirty="0" smtClean="0"/>
          </a:p>
          <a:p>
            <a:pPr algn="l"/>
            <a:endParaRPr lang="tr-TR" dirty="0" smtClean="0"/>
          </a:p>
          <a:p>
            <a:pPr algn="l"/>
            <a:r>
              <a:rPr lang="tr-TR" dirty="0" smtClean="0"/>
              <a:t>* </a:t>
            </a:r>
            <a:r>
              <a:rPr lang="tr-TR" dirty="0" err="1" smtClean="0"/>
              <a:t>In</a:t>
            </a:r>
            <a:r>
              <a:rPr lang="tr-TR" dirty="0" smtClean="0"/>
              <a:t> </a:t>
            </a:r>
            <a:r>
              <a:rPr lang="tr-TR" dirty="0" err="1" smtClean="0"/>
              <a:t>Freud’s</a:t>
            </a:r>
            <a:r>
              <a:rPr lang="tr-TR" dirty="0" smtClean="0"/>
              <a:t> </a:t>
            </a:r>
            <a:r>
              <a:rPr lang="tr-TR" dirty="0" err="1" smtClean="0"/>
              <a:t>words</a:t>
            </a:r>
            <a:r>
              <a:rPr lang="tr-TR" dirty="0" smtClean="0"/>
              <a:t>, his «</a:t>
            </a:r>
            <a:r>
              <a:rPr lang="tr-TR" dirty="0" err="1" smtClean="0"/>
              <a:t>adopted</a:t>
            </a:r>
            <a:r>
              <a:rPr lang="tr-TR" dirty="0" smtClean="0"/>
              <a:t> son, his </a:t>
            </a:r>
            <a:r>
              <a:rPr lang="tr-TR" dirty="0" err="1" smtClean="0"/>
              <a:t>crown</a:t>
            </a:r>
            <a:endParaRPr lang="tr-TR" dirty="0" smtClean="0"/>
          </a:p>
          <a:p>
            <a:pPr algn="l"/>
            <a:r>
              <a:rPr lang="tr-TR" dirty="0" smtClean="0"/>
              <a:t>    </a:t>
            </a:r>
            <a:r>
              <a:rPr lang="tr-TR" dirty="0" err="1" smtClean="0"/>
              <a:t>prince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successor</a:t>
            </a:r>
            <a:r>
              <a:rPr lang="tr-TR" dirty="0" smtClean="0"/>
              <a:t>»</a:t>
            </a:r>
          </a:p>
          <a:p>
            <a:pPr algn="l"/>
            <a:endParaRPr lang="tr-TR" dirty="0" smtClean="0"/>
          </a:p>
          <a:p>
            <a:pPr algn="l"/>
            <a:r>
              <a:rPr lang="tr-TR" dirty="0" smtClean="0"/>
              <a:t>* </a:t>
            </a:r>
            <a:r>
              <a:rPr lang="tr-TR" dirty="0" err="1" smtClean="0"/>
              <a:t>Influenced</a:t>
            </a:r>
            <a:r>
              <a:rPr lang="tr-TR" dirty="0" smtClean="0"/>
              <a:t> </a:t>
            </a:r>
            <a:r>
              <a:rPr lang="tr-TR" dirty="0" err="1" smtClean="0"/>
              <a:t>philosophy</a:t>
            </a:r>
            <a:r>
              <a:rPr lang="tr-TR" dirty="0" smtClean="0"/>
              <a:t>, </a:t>
            </a:r>
            <a:r>
              <a:rPr lang="tr-TR" dirty="0" err="1" smtClean="0"/>
              <a:t>anthropology</a:t>
            </a:r>
            <a:r>
              <a:rPr lang="tr-TR" dirty="0" smtClean="0"/>
              <a:t>,</a:t>
            </a:r>
          </a:p>
          <a:p>
            <a:pPr algn="l"/>
            <a:r>
              <a:rPr lang="tr-TR" dirty="0" smtClean="0"/>
              <a:t>   </a:t>
            </a:r>
            <a:r>
              <a:rPr lang="tr-TR" dirty="0" err="1" smtClean="0"/>
              <a:t>literature</a:t>
            </a:r>
            <a:r>
              <a:rPr lang="tr-TR" dirty="0" smtClean="0"/>
              <a:t>, </a:t>
            </a:r>
            <a:r>
              <a:rPr lang="tr-TR" dirty="0" err="1" smtClean="0"/>
              <a:t>religious</a:t>
            </a:r>
            <a:r>
              <a:rPr lang="tr-TR" dirty="0" smtClean="0"/>
              <a:t> </a:t>
            </a:r>
            <a:r>
              <a:rPr lang="tr-TR" dirty="0" err="1" smtClean="0"/>
              <a:t>studies</a:t>
            </a:r>
            <a:endParaRPr lang="tr-TR" dirty="0"/>
          </a:p>
          <a:p>
            <a:pPr algn="l"/>
            <a:r>
              <a:rPr lang="tr-TR" dirty="0" smtClean="0"/>
              <a:t>                                                                           </a:t>
            </a:r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1928" y="987552"/>
            <a:ext cx="5910072" cy="587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135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64593"/>
            <a:ext cx="12170664" cy="914400"/>
          </a:xfrm>
        </p:spPr>
        <p:txBody>
          <a:bodyPr>
            <a:normAutofit/>
          </a:bodyPr>
          <a:lstStyle/>
          <a:p>
            <a:r>
              <a:rPr lang="en-US" sz="4000" b="1" dirty="0" smtClean="0"/>
              <a:t>The </a:t>
            </a:r>
            <a:r>
              <a:rPr lang="tr-TR" sz="4000" b="1" dirty="0" err="1" smtClean="0"/>
              <a:t>Collective</a:t>
            </a:r>
            <a:r>
              <a:rPr lang="tr-TR" sz="4000" b="1" dirty="0" smtClean="0"/>
              <a:t> </a:t>
            </a:r>
            <a:r>
              <a:rPr lang="tr-TR" sz="4000" b="1" dirty="0" err="1" smtClean="0"/>
              <a:t>Unconscious</a:t>
            </a:r>
            <a:endParaRPr lang="tr-TR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078992"/>
            <a:ext cx="11984477" cy="5779008"/>
          </a:xfrm>
        </p:spPr>
        <p:txBody>
          <a:bodyPr/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example</a:t>
            </a:r>
            <a:r>
              <a:rPr lang="tr-TR" dirty="0" smtClean="0"/>
              <a:t>, «</a:t>
            </a:r>
            <a:r>
              <a:rPr lang="tr-TR" dirty="0" err="1" smtClean="0"/>
              <a:t>Rebirth</a:t>
            </a:r>
            <a:r>
              <a:rPr lang="tr-TR" dirty="0" smtClean="0"/>
              <a:t>» is an </a:t>
            </a:r>
            <a:r>
              <a:rPr lang="tr-TR" dirty="0" err="1" smtClean="0"/>
              <a:t>archetypal</a:t>
            </a:r>
            <a:r>
              <a:rPr lang="tr-TR" dirty="0" smtClean="0"/>
              <a:t> </a:t>
            </a:r>
            <a:r>
              <a:rPr lang="tr-TR" dirty="0" err="1" smtClean="0"/>
              <a:t>topic</a:t>
            </a:r>
            <a:r>
              <a:rPr lang="tr-TR" dirty="0" smtClean="0"/>
              <a:t>.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dirty="0" smtClean="0"/>
              <a:t>        </a:t>
            </a:r>
            <a:endParaRPr lang="tr-TR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 smtClean="0"/>
          </a:p>
        </p:txBody>
      </p:sp>
      <p:sp>
        <p:nvSpPr>
          <p:cNvPr id="4" name="Oval 3"/>
          <p:cNvSpPr/>
          <p:nvPr/>
        </p:nvSpPr>
        <p:spPr>
          <a:xfrm>
            <a:off x="1559715" y="5804450"/>
            <a:ext cx="9051234" cy="90114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6600" b="1" dirty="0" smtClean="0">
                <a:solidFill>
                  <a:srgbClr val="C00000"/>
                </a:solidFill>
              </a:rPr>
              <a:t>REBIRTH</a:t>
            </a:r>
            <a:endParaRPr lang="tr-TR" sz="6600" b="1" dirty="0">
              <a:solidFill>
                <a:srgbClr val="C00000"/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H="1" flipV="1">
            <a:off x="2517913" y="3167270"/>
            <a:ext cx="1364976" cy="280946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559715" y="2756452"/>
            <a:ext cx="17407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 smtClean="0"/>
              <a:t>DIONYSUS</a:t>
            </a:r>
            <a:endParaRPr lang="tr-TR" sz="2800" b="1" dirty="0"/>
          </a:p>
        </p:txBody>
      </p:sp>
      <p:cxnSp>
        <p:nvCxnSpPr>
          <p:cNvPr id="11" name="Straight Arrow Connector 10"/>
          <p:cNvCxnSpPr>
            <a:stCxn id="4" idx="0"/>
          </p:cNvCxnSpPr>
          <p:nvPr/>
        </p:nvCxnSpPr>
        <p:spPr>
          <a:xfrm flipV="1">
            <a:off x="6085332" y="3018062"/>
            <a:ext cx="0" cy="278638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5387480" y="2582495"/>
            <a:ext cx="12439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 smtClean="0"/>
              <a:t>CHRIST</a:t>
            </a:r>
            <a:endParaRPr lang="tr-TR" sz="2800" b="1" dirty="0"/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8640417" y="3050353"/>
            <a:ext cx="755374" cy="292637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8879755" y="2635478"/>
            <a:ext cx="15863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 smtClean="0"/>
              <a:t>TAMMUZ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1473265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64593"/>
            <a:ext cx="12170664" cy="914400"/>
          </a:xfrm>
        </p:spPr>
        <p:txBody>
          <a:bodyPr>
            <a:normAutofit/>
          </a:bodyPr>
          <a:lstStyle/>
          <a:p>
            <a:r>
              <a:rPr lang="tr-TR" sz="4000" b="1" dirty="0" smtClean="0"/>
              <a:t>ARCHETYPES AND MYTHOLOGY IN LITERATURE</a:t>
            </a:r>
            <a:endParaRPr lang="tr-TR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078992"/>
            <a:ext cx="11984477" cy="5779008"/>
          </a:xfrm>
        </p:spPr>
        <p:txBody>
          <a:bodyPr/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 smtClean="0"/>
          </a:p>
          <a:p>
            <a:pPr algn="l">
              <a:lnSpc>
                <a:spcPct val="150000"/>
              </a:lnSpc>
              <a:spcBef>
                <a:spcPts val="0"/>
              </a:spcBef>
            </a:pPr>
            <a:r>
              <a:rPr lang="tr-TR" dirty="0" smtClean="0"/>
              <a:t>*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myth</a:t>
            </a:r>
            <a:r>
              <a:rPr lang="tr-TR" dirty="0" smtClean="0"/>
              <a:t> </a:t>
            </a:r>
            <a:r>
              <a:rPr lang="tr-TR" dirty="0" err="1" smtClean="0"/>
              <a:t>critic</a:t>
            </a:r>
            <a:r>
              <a:rPr lang="tr-TR" dirty="0" smtClean="0"/>
              <a:t> is </a:t>
            </a:r>
            <a:r>
              <a:rPr lang="tr-TR" dirty="0" err="1" smtClean="0"/>
              <a:t>concerned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seek</a:t>
            </a:r>
            <a:r>
              <a:rPr lang="tr-TR" dirty="0" smtClean="0"/>
              <a:t> </a:t>
            </a:r>
            <a:r>
              <a:rPr lang="tr-TR" dirty="0" err="1" smtClean="0"/>
              <a:t>out</a:t>
            </a:r>
            <a:r>
              <a:rPr lang="tr-TR" dirty="0" smtClean="0"/>
              <a:t> </a:t>
            </a:r>
            <a:r>
              <a:rPr lang="tr-TR" dirty="0" err="1" smtClean="0"/>
              <a:t>those</a:t>
            </a:r>
            <a:r>
              <a:rPr lang="tr-TR" dirty="0" smtClean="0"/>
              <a:t> </a:t>
            </a:r>
            <a:r>
              <a:rPr lang="tr-TR" dirty="0" err="1" smtClean="0"/>
              <a:t>mysterious</a:t>
            </a:r>
            <a:r>
              <a:rPr lang="tr-TR" dirty="0" smtClean="0"/>
              <a:t> </a:t>
            </a:r>
            <a:r>
              <a:rPr lang="tr-TR" dirty="0" err="1" smtClean="0"/>
              <a:t>elements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inform</a:t>
            </a:r>
            <a:r>
              <a:rPr lang="tr-TR" dirty="0" smtClean="0"/>
              <a:t> </a:t>
            </a:r>
            <a:r>
              <a:rPr lang="tr-TR" dirty="0" err="1" smtClean="0"/>
              <a:t>certain</a:t>
            </a:r>
            <a:r>
              <a:rPr lang="tr-TR" dirty="0" smtClean="0"/>
              <a:t> </a:t>
            </a:r>
            <a:r>
              <a:rPr lang="tr-TR" dirty="0" err="1" smtClean="0"/>
              <a:t>literary</a:t>
            </a:r>
            <a:r>
              <a:rPr lang="tr-TR" dirty="0" smtClean="0"/>
              <a:t> </a:t>
            </a:r>
            <a:r>
              <a:rPr lang="tr-TR" dirty="0" err="1" smtClean="0"/>
              <a:t>works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shows</a:t>
            </a:r>
            <a:r>
              <a:rPr lang="tr-TR" dirty="0" smtClean="0"/>
              <a:t> </a:t>
            </a:r>
            <a:r>
              <a:rPr lang="tr-TR" dirty="0" err="1" smtClean="0"/>
              <a:t>dramatic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universal</a:t>
            </a:r>
            <a:r>
              <a:rPr lang="tr-TR" dirty="0" smtClean="0"/>
              <a:t> </a:t>
            </a:r>
            <a:r>
              <a:rPr lang="tr-TR" dirty="0" err="1" smtClean="0"/>
              <a:t>human</a:t>
            </a:r>
            <a:r>
              <a:rPr lang="tr-TR" dirty="0" smtClean="0"/>
              <a:t> </a:t>
            </a:r>
            <a:r>
              <a:rPr lang="tr-TR" dirty="0" err="1" smtClean="0"/>
              <a:t>reactions</a:t>
            </a:r>
            <a:r>
              <a:rPr lang="tr-TR" dirty="0" smtClean="0"/>
              <a:t>. </a:t>
            </a:r>
          </a:p>
          <a:p>
            <a:pPr algn="l">
              <a:lnSpc>
                <a:spcPct val="150000"/>
              </a:lnSpc>
              <a:spcBef>
                <a:spcPts val="0"/>
              </a:spcBef>
            </a:pPr>
            <a:endParaRPr lang="tr-TR" dirty="0"/>
          </a:p>
          <a:p>
            <a:pPr algn="l">
              <a:lnSpc>
                <a:spcPct val="150000"/>
              </a:lnSpc>
              <a:spcBef>
                <a:spcPts val="0"/>
              </a:spcBef>
            </a:pPr>
            <a:r>
              <a:rPr lang="tr-TR" dirty="0" smtClean="0"/>
              <a:t>*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literary</a:t>
            </a:r>
            <a:r>
              <a:rPr lang="tr-TR" dirty="0" smtClean="0"/>
              <a:t> </a:t>
            </a:r>
            <a:r>
              <a:rPr lang="tr-TR" dirty="0" err="1" smtClean="0"/>
              <a:t>works</a:t>
            </a:r>
            <a:r>
              <a:rPr lang="tr-TR" dirty="0" smtClean="0"/>
              <a:t> </a:t>
            </a:r>
            <a:r>
              <a:rPr lang="tr-TR" dirty="0" err="1" smtClean="0"/>
              <a:t>which</a:t>
            </a:r>
            <a:r>
              <a:rPr lang="tr-TR" dirty="0" smtClean="0"/>
              <a:t> </a:t>
            </a:r>
            <a:r>
              <a:rPr lang="tr-TR" dirty="0" err="1" smtClean="0"/>
              <a:t>gives</a:t>
            </a:r>
            <a:r>
              <a:rPr lang="tr-TR" dirty="0" smtClean="0"/>
              <a:t> </a:t>
            </a:r>
            <a:r>
              <a:rPr lang="tr-TR" dirty="0" err="1" smtClean="0"/>
              <a:t>better</a:t>
            </a:r>
            <a:r>
              <a:rPr lang="tr-TR" dirty="0" smtClean="0"/>
              <a:t> </a:t>
            </a:r>
            <a:r>
              <a:rPr lang="tr-TR" dirty="0" err="1" smtClean="0"/>
              <a:t>insight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myth</a:t>
            </a:r>
            <a:r>
              <a:rPr lang="tr-TR" dirty="0" smtClean="0"/>
              <a:t> </a:t>
            </a:r>
            <a:r>
              <a:rPr lang="tr-TR" dirty="0" err="1" smtClean="0"/>
              <a:t>critic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u="sng" dirty="0" err="1" smtClean="0"/>
              <a:t>usually</a:t>
            </a:r>
            <a:r>
              <a:rPr lang="tr-TR" dirty="0" smtClean="0"/>
              <a:t> </a:t>
            </a:r>
            <a:r>
              <a:rPr lang="tr-TR" dirty="0" err="1" smtClean="0"/>
              <a:t>classic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canonized</a:t>
            </a:r>
            <a:r>
              <a:rPr lang="tr-TR" dirty="0" smtClean="0"/>
              <a:t> </a:t>
            </a:r>
            <a:r>
              <a:rPr lang="tr-TR" dirty="0" err="1" smtClean="0"/>
              <a:t>ones</a:t>
            </a:r>
            <a:r>
              <a:rPr lang="tr-TR" dirty="0" smtClean="0"/>
              <a:t>.  </a:t>
            </a:r>
          </a:p>
          <a:p>
            <a:pPr algn="l">
              <a:lnSpc>
                <a:spcPct val="150000"/>
              </a:lnSpc>
              <a:spcBef>
                <a:spcPts val="0"/>
              </a:spcBef>
            </a:pPr>
            <a:endParaRPr lang="tr-TR" dirty="0"/>
          </a:p>
          <a:p>
            <a:pPr algn="l">
              <a:lnSpc>
                <a:spcPct val="150000"/>
              </a:lnSpc>
              <a:spcBef>
                <a:spcPts val="0"/>
              </a:spcBef>
            </a:pPr>
            <a:r>
              <a:rPr lang="tr-TR" dirty="0" smtClean="0"/>
              <a:t>*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archetype</a:t>
            </a:r>
            <a:r>
              <a:rPr lang="tr-TR" dirty="0" smtClean="0"/>
              <a:t> </a:t>
            </a:r>
            <a:r>
              <a:rPr lang="tr-TR" dirty="0" err="1" smtClean="0"/>
              <a:t>may</a:t>
            </a:r>
            <a:r>
              <a:rPr lang="tr-TR" dirty="0" smtClean="0"/>
              <a:t> be </a:t>
            </a:r>
            <a:r>
              <a:rPr lang="tr-TR" b="1" dirty="0" smtClean="0"/>
              <a:t>an </a:t>
            </a:r>
            <a:r>
              <a:rPr lang="tr-TR" b="1" dirty="0" err="1" smtClean="0"/>
              <a:t>image</a:t>
            </a:r>
            <a:r>
              <a:rPr lang="tr-TR" dirty="0" smtClean="0"/>
              <a:t>, </a:t>
            </a:r>
            <a:r>
              <a:rPr lang="tr-TR" b="1" dirty="0" smtClean="0"/>
              <a:t>a </a:t>
            </a:r>
            <a:r>
              <a:rPr lang="tr-TR" b="1" dirty="0" err="1" smtClean="0"/>
              <a:t>theme</a:t>
            </a:r>
            <a:r>
              <a:rPr lang="tr-TR" dirty="0" smtClean="0"/>
              <a:t>, </a:t>
            </a:r>
            <a:r>
              <a:rPr lang="tr-TR" b="1" dirty="0" smtClean="0"/>
              <a:t>a </a:t>
            </a:r>
            <a:r>
              <a:rPr lang="tr-TR" b="1" dirty="0" err="1" smtClean="0"/>
              <a:t>symbol</a:t>
            </a:r>
            <a:r>
              <a:rPr lang="tr-TR" dirty="0" smtClean="0"/>
              <a:t>, </a:t>
            </a:r>
            <a:r>
              <a:rPr lang="tr-TR" b="1" dirty="0" smtClean="0"/>
              <a:t>an idea</a:t>
            </a:r>
            <a:r>
              <a:rPr lang="tr-TR" dirty="0" smtClean="0"/>
              <a:t>, </a:t>
            </a:r>
            <a:r>
              <a:rPr lang="tr-TR" b="1" dirty="0" smtClean="0"/>
              <a:t>a </a:t>
            </a:r>
            <a:r>
              <a:rPr lang="tr-TR" b="1" dirty="0" err="1" smtClean="0"/>
              <a:t>character</a:t>
            </a:r>
            <a:r>
              <a:rPr lang="tr-TR" b="1" dirty="0" smtClean="0"/>
              <a:t> </a:t>
            </a:r>
            <a:r>
              <a:rPr lang="tr-TR" b="1" dirty="0" err="1" smtClean="0"/>
              <a:t>type</a:t>
            </a:r>
            <a:r>
              <a:rPr lang="tr-TR" dirty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a </a:t>
            </a:r>
            <a:r>
              <a:rPr lang="tr-TR" b="1" dirty="0" err="1" smtClean="0"/>
              <a:t>plot</a:t>
            </a:r>
            <a:r>
              <a:rPr lang="tr-TR" b="1" dirty="0" smtClean="0"/>
              <a:t> </a:t>
            </a:r>
            <a:r>
              <a:rPr lang="tr-TR" b="1" dirty="0" err="1" smtClean="0"/>
              <a:t>pattern</a:t>
            </a:r>
            <a:r>
              <a:rPr lang="tr-TR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250163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64593"/>
            <a:ext cx="12170664" cy="914400"/>
          </a:xfrm>
        </p:spPr>
        <p:txBody>
          <a:bodyPr>
            <a:normAutofit/>
          </a:bodyPr>
          <a:lstStyle/>
          <a:p>
            <a:r>
              <a:rPr lang="tr-TR" sz="4000" b="1" dirty="0" smtClean="0"/>
              <a:t>ARCHETYPES AND MYTHOLOGY IN LITERATURE</a:t>
            </a:r>
            <a:endParaRPr lang="tr-TR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078992"/>
            <a:ext cx="11984477" cy="5779008"/>
          </a:xfrm>
        </p:spPr>
        <p:txBody>
          <a:bodyPr/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example</a:t>
            </a:r>
            <a:r>
              <a:rPr lang="tr-TR" dirty="0" smtClean="0"/>
              <a:t>,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image</a:t>
            </a:r>
            <a:r>
              <a:rPr lang="tr-TR" dirty="0" smtClean="0"/>
              <a:t> of «</a:t>
            </a:r>
            <a:r>
              <a:rPr lang="tr-TR" dirty="0" err="1" smtClean="0"/>
              <a:t>water</a:t>
            </a:r>
            <a:r>
              <a:rPr lang="tr-TR" dirty="0" smtClean="0"/>
              <a:t>»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dirty="0" err="1" smtClean="0"/>
              <a:t>In</a:t>
            </a:r>
            <a:r>
              <a:rPr lang="tr-TR" dirty="0" smtClean="0"/>
              <a:t> </a:t>
            </a:r>
            <a:r>
              <a:rPr lang="tr-TR" dirty="0" err="1" smtClean="0"/>
              <a:t>many</a:t>
            </a:r>
            <a:r>
              <a:rPr lang="tr-TR" dirty="0" smtClean="0"/>
              <a:t> </a:t>
            </a:r>
            <a:r>
              <a:rPr lang="tr-TR" dirty="0" err="1" smtClean="0"/>
              <a:t>cultures</a:t>
            </a:r>
            <a:r>
              <a:rPr lang="tr-TR" dirty="0" smtClean="0"/>
              <a:t>, it is </a:t>
            </a:r>
            <a:r>
              <a:rPr lang="tr-TR" dirty="0" err="1" smtClean="0"/>
              <a:t>associated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purification</a:t>
            </a:r>
            <a:r>
              <a:rPr lang="tr-TR" dirty="0" smtClean="0"/>
              <a:t>, </a:t>
            </a:r>
            <a:r>
              <a:rPr lang="tr-TR" dirty="0" err="1" smtClean="0"/>
              <a:t>redemption</a:t>
            </a:r>
            <a:r>
              <a:rPr lang="tr-TR" dirty="0" smtClean="0"/>
              <a:t>, </a:t>
            </a:r>
            <a:r>
              <a:rPr lang="tr-TR" dirty="0" err="1" smtClean="0"/>
              <a:t>fertility</a:t>
            </a:r>
            <a:r>
              <a:rPr lang="tr-TR" dirty="0" smtClean="0"/>
              <a:t>.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example</a:t>
            </a:r>
            <a:r>
              <a:rPr lang="tr-TR" dirty="0" smtClean="0"/>
              <a:t>,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image</a:t>
            </a:r>
            <a:r>
              <a:rPr lang="tr-TR" dirty="0" smtClean="0"/>
              <a:t> of «</a:t>
            </a:r>
            <a:r>
              <a:rPr lang="tr-TR" dirty="0" err="1" smtClean="0"/>
              <a:t>river</a:t>
            </a:r>
            <a:r>
              <a:rPr lang="tr-TR" dirty="0" smtClean="0"/>
              <a:t>»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dirty="0" err="1" smtClean="0"/>
              <a:t>In</a:t>
            </a:r>
            <a:r>
              <a:rPr lang="tr-TR" dirty="0"/>
              <a:t> </a:t>
            </a:r>
            <a:r>
              <a:rPr lang="tr-TR" dirty="0" err="1" smtClean="0"/>
              <a:t>many</a:t>
            </a:r>
            <a:r>
              <a:rPr lang="tr-TR" dirty="0" smtClean="0"/>
              <a:t> </a:t>
            </a:r>
            <a:r>
              <a:rPr lang="tr-TR" dirty="0" err="1" smtClean="0"/>
              <a:t>cultures</a:t>
            </a:r>
            <a:r>
              <a:rPr lang="tr-TR" dirty="0" smtClean="0"/>
              <a:t>, it is </a:t>
            </a:r>
            <a:r>
              <a:rPr lang="tr-TR" dirty="0" err="1" smtClean="0"/>
              <a:t>associated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death&amp;rebirth</a:t>
            </a:r>
            <a:r>
              <a:rPr lang="tr-TR" dirty="0" smtClean="0"/>
              <a:t>, </a:t>
            </a:r>
            <a:r>
              <a:rPr lang="tr-TR" dirty="0" err="1" smtClean="0"/>
              <a:t>flow</a:t>
            </a:r>
            <a:r>
              <a:rPr lang="tr-TR" dirty="0" smtClean="0"/>
              <a:t> of time, </a:t>
            </a:r>
            <a:r>
              <a:rPr lang="tr-TR" dirty="0" err="1" smtClean="0"/>
              <a:t>transitional</a:t>
            </a:r>
            <a:r>
              <a:rPr lang="tr-TR" dirty="0" smtClean="0"/>
              <a:t> </a:t>
            </a:r>
            <a:r>
              <a:rPr lang="tr-TR" dirty="0" err="1" smtClean="0"/>
              <a:t>phases</a:t>
            </a:r>
            <a:r>
              <a:rPr lang="tr-TR" dirty="0" smtClean="0"/>
              <a:t> of life </a:t>
            </a:r>
            <a:r>
              <a:rPr lang="tr-TR" dirty="0" err="1" smtClean="0"/>
              <a:t>cycle</a:t>
            </a:r>
            <a:r>
              <a:rPr lang="tr-TR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84127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64593"/>
            <a:ext cx="12170664" cy="914400"/>
          </a:xfrm>
        </p:spPr>
        <p:txBody>
          <a:bodyPr>
            <a:normAutofit/>
          </a:bodyPr>
          <a:lstStyle/>
          <a:p>
            <a:r>
              <a:rPr lang="tr-TR" sz="4000" b="1" dirty="0" smtClean="0"/>
              <a:t>ARCHETYPES AND MYTHOLOGY IN LITERATURE</a:t>
            </a:r>
            <a:endParaRPr lang="tr-TR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078992"/>
            <a:ext cx="11984477" cy="5779008"/>
          </a:xfrm>
        </p:spPr>
        <p:txBody>
          <a:bodyPr/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b="1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Archetypal</a:t>
            </a:r>
            <a:r>
              <a:rPr lang="tr-TR" b="1" dirty="0" smtClean="0"/>
              <a:t> </a:t>
            </a:r>
            <a:r>
              <a:rPr lang="tr-TR" b="1" dirty="0" err="1" smtClean="0"/>
              <a:t>Woman</a:t>
            </a:r>
            <a:r>
              <a:rPr lang="tr-TR" dirty="0" smtClean="0"/>
              <a:t>: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dirty="0" err="1" smtClean="0"/>
              <a:t>Freudian</a:t>
            </a:r>
            <a:r>
              <a:rPr lang="tr-TR" dirty="0" smtClean="0"/>
              <a:t> </a:t>
            </a:r>
            <a:r>
              <a:rPr lang="tr-TR" dirty="0" err="1" smtClean="0"/>
              <a:t>view</a:t>
            </a:r>
            <a:r>
              <a:rPr lang="tr-TR" dirty="0" smtClean="0"/>
              <a:t> of </a:t>
            </a:r>
            <a:r>
              <a:rPr lang="tr-TR" dirty="0" err="1" smtClean="0"/>
              <a:t>woman</a:t>
            </a:r>
            <a:r>
              <a:rPr lang="tr-TR" dirty="0" smtClean="0"/>
              <a:t> </a:t>
            </a:r>
            <a:r>
              <a:rPr lang="tr-TR" dirty="0" err="1" smtClean="0"/>
              <a:t>tends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regard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mother</a:t>
            </a:r>
            <a:r>
              <a:rPr lang="tr-TR" dirty="0" smtClean="0"/>
              <a:t> in a </a:t>
            </a:r>
            <a:r>
              <a:rPr lang="tr-TR" dirty="0" err="1" smtClean="0"/>
              <a:t>single</a:t>
            </a:r>
            <a:r>
              <a:rPr lang="tr-TR" dirty="0" smtClean="0"/>
              <a:t> model in </a:t>
            </a:r>
            <a:r>
              <a:rPr lang="tr-TR" dirty="0" err="1" smtClean="0"/>
              <a:t>which</a:t>
            </a:r>
            <a:r>
              <a:rPr lang="tr-TR" dirty="0" smtClean="0"/>
              <a:t> </a:t>
            </a:r>
            <a:r>
              <a:rPr lang="tr-TR" dirty="0" err="1" smtClean="0"/>
              <a:t>she</a:t>
            </a:r>
            <a:r>
              <a:rPr lang="tr-TR" dirty="0" smtClean="0"/>
              <a:t> is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source</a:t>
            </a:r>
            <a:r>
              <a:rPr lang="tr-TR" dirty="0" smtClean="0"/>
              <a:t> of </a:t>
            </a:r>
            <a:r>
              <a:rPr lang="tr-TR" dirty="0" err="1" smtClean="0"/>
              <a:t>affection</a:t>
            </a:r>
            <a:r>
              <a:rPr lang="tr-TR" dirty="0" smtClean="0"/>
              <a:t>.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dirty="0" err="1" smtClean="0"/>
              <a:t>However</a:t>
            </a:r>
            <a:r>
              <a:rPr lang="tr-TR" dirty="0" smtClean="0"/>
              <a:t>, </a:t>
            </a:r>
            <a:r>
              <a:rPr lang="tr-TR" dirty="0" err="1" smtClean="0"/>
              <a:t>Jung</a:t>
            </a:r>
            <a:r>
              <a:rPr lang="tr-TR" dirty="0" smtClean="0"/>
              <a:t> </a:t>
            </a:r>
            <a:r>
              <a:rPr lang="tr-TR" dirty="0" err="1" smtClean="0"/>
              <a:t>creates</a:t>
            </a:r>
            <a:r>
              <a:rPr lang="tr-TR" dirty="0" smtClean="0"/>
              <a:t> a model in </a:t>
            </a:r>
            <a:r>
              <a:rPr lang="tr-TR" dirty="0" err="1" smtClean="0"/>
              <a:t>which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mother</a:t>
            </a:r>
            <a:r>
              <a:rPr lang="tr-TR" dirty="0" smtClean="0"/>
              <a:t> </a:t>
            </a:r>
            <a:r>
              <a:rPr lang="tr-TR" dirty="0" err="1" smtClean="0"/>
              <a:t>figure</a:t>
            </a:r>
            <a:r>
              <a:rPr lang="tr-TR" dirty="0" smtClean="0"/>
              <a:t> </a:t>
            </a:r>
            <a:r>
              <a:rPr lang="tr-TR" dirty="0" err="1" smtClean="0"/>
              <a:t>appears</a:t>
            </a:r>
            <a:r>
              <a:rPr lang="tr-TR" dirty="0" smtClean="0"/>
              <a:t> in </a:t>
            </a:r>
            <a:r>
              <a:rPr lang="tr-TR" dirty="0" err="1" smtClean="0"/>
              <a:t>different</a:t>
            </a:r>
            <a:r>
              <a:rPr lang="tr-TR" dirty="0" smtClean="0"/>
              <a:t> </a:t>
            </a:r>
            <a:r>
              <a:rPr lang="tr-TR" dirty="0" err="1" smtClean="0"/>
              <a:t>roles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depiction</a:t>
            </a:r>
            <a:r>
              <a:rPr lang="tr-TR" dirty="0" err="1" smtClean="0"/>
              <a:t>s</a:t>
            </a:r>
            <a:r>
              <a:rPr lang="tr-TR" dirty="0" smtClean="0"/>
              <a:t>.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instance</a:t>
            </a:r>
            <a:r>
              <a:rPr lang="tr-TR" dirty="0" smtClean="0"/>
              <a:t>,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mother</a:t>
            </a:r>
            <a:r>
              <a:rPr lang="tr-TR" dirty="0" smtClean="0"/>
              <a:t> </a:t>
            </a:r>
            <a:r>
              <a:rPr lang="tr-TR" dirty="0" err="1" smtClean="0"/>
              <a:t>archetype</a:t>
            </a:r>
            <a:r>
              <a:rPr lang="tr-TR" dirty="0" smtClean="0"/>
              <a:t> can </a:t>
            </a:r>
            <a:r>
              <a:rPr lang="tr-TR" dirty="0" err="1" smtClean="0"/>
              <a:t>appear</a:t>
            </a:r>
            <a:r>
              <a:rPr lang="tr-TR" dirty="0" smtClean="0"/>
              <a:t> </a:t>
            </a:r>
            <a:r>
              <a:rPr lang="tr-TR" dirty="0" err="1" smtClean="0"/>
              <a:t>either</a:t>
            </a:r>
            <a:r>
              <a:rPr lang="tr-TR" dirty="0" smtClean="0"/>
              <a:t> as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Good</a:t>
            </a:r>
            <a:r>
              <a:rPr lang="tr-TR" dirty="0" smtClean="0"/>
              <a:t> </a:t>
            </a:r>
            <a:r>
              <a:rPr lang="tr-TR" dirty="0" err="1" smtClean="0"/>
              <a:t>Mother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Terrible</a:t>
            </a:r>
            <a:r>
              <a:rPr lang="tr-TR" dirty="0" smtClean="0"/>
              <a:t> </a:t>
            </a:r>
            <a:r>
              <a:rPr lang="tr-TR" dirty="0" err="1" smtClean="0"/>
              <a:t>Mother</a:t>
            </a:r>
            <a:r>
              <a:rPr lang="tr-TR" dirty="0" smtClean="0"/>
              <a:t>.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Good</a:t>
            </a:r>
            <a:r>
              <a:rPr lang="tr-TR" b="1" dirty="0" smtClean="0"/>
              <a:t> </a:t>
            </a:r>
            <a:r>
              <a:rPr lang="tr-TR" b="1" dirty="0" err="1" smtClean="0"/>
              <a:t>Mother</a:t>
            </a:r>
            <a:r>
              <a:rPr lang="tr-TR" b="1" dirty="0" smtClean="0"/>
              <a:t>: </a:t>
            </a:r>
            <a:r>
              <a:rPr lang="tr-TR" dirty="0" err="1" smtClean="0"/>
              <a:t>birth</a:t>
            </a:r>
            <a:r>
              <a:rPr lang="tr-TR" dirty="0" smtClean="0"/>
              <a:t>, </a:t>
            </a:r>
            <a:r>
              <a:rPr lang="tr-TR" dirty="0" err="1" smtClean="0"/>
              <a:t>warmth</a:t>
            </a:r>
            <a:r>
              <a:rPr lang="tr-TR" dirty="0" smtClean="0"/>
              <a:t>, </a:t>
            </a:r>
            <a:r>
              <a:rPr lang="tr-TR" dirty="0" err="1" smtClean="0"/>
              <a:t>protection</a:t>
            </a:r>
            <a:r>
              <a:rPr lang="tr-TR" dirty="0" smtClean="0"/>
              <a:t>, </a:t>
            </a:r>
            <a:r>
              <a:rPr lang="tr-TR" dirty="0" err="1" smtClean="0"/>
              <a:t>nourishment</a:t>
            </a:r>
            <a:endParaRPr lang="tr-TR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Terrible</a:t>
            </a:r>
            <a:r>
              <a:rPr lang="tr-TR" b="1" dirty="0" smtClean="0"/>
              <a:t> </a:t>
            </a:r>
            <a:r>
              <a:rPr lang="tr-TR" b="1" dirty="0" err="1" smtClean="0"/>
              <a:t>Mother</a:t>
            </a:r>
            <a:r>
              <a:rPr lang="tr-TR" b="1" dirty="0" smtClean="0"/>
              <a:t>: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witch</a:t>
            </a:r>
            <a:r>
              <a:rPr lang="tr-TR" dirty="0" smtClean="0"/>
              <a:t>, </a:t>
            </a:r>
            <a:r>
              <a:rPr lang="tr-TR" dirty="0" err="1" smtClean="0"/>
              <a:t>castration,fear</a:t>
            </a:r>
            <a:r>
              <a:rPr lang="tr-TR" dirty="0" smtClean="0"/>
              <a:t>, </a:t>
            </a:r>
            <a:r>
              <a:rPr lang="tr-TR" dirty="0" err="1" smtClean="0"/>
              <a:t>death</a:t>
            </a:r>
            <a:r>
              <a:rPr lang="tr-TR" dirty="0" smtClean="0"/>
              <a:t>, </a:t>
            </a:r>
            <a:r>
              <a:rPr lang="tr-TR" dirty="0" err="1" smtClean="0"/>
              <a:t>dismemberment</a:t>
            </a:r>
            <a:r>
              <a:rPr lang="tr-TR" dirty="0" smtClean="0"/>
              <a:t> </a:t>
            </a:r>
            <a:endParaRPr lang="tr-TR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678383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86773"/>
          </a:xfrm>
          <a:solidFill>
            <a:schemeClr val="bg2"/>
          </a:solidFill>
        </p:spPr>
        <p:txBody>
          <a:bodyPr/>
          <a:lstStyle/>
          <a:p>
            <a:r>
              <a:rPr lang="tr-TR" dirty="0" smtClean="0"/>
              <a:t>   </a:t>
            </a:r>
            <a:r>
              <a:rPr lang="tr-TR" dirty="0" err="1" smtClean="0"/>
              <a:t>Lakshmi</a:t>
            </a:r>
            <a:r>
              <a:rPr lang="tr-TR" dirty="0" smtClean="0"/>
              <a:t>  										</a:t>
            </a:r>
            <a:r>
              <a:rPr lang="tr-TR" dirty="0" err="1" smtClean="0"/>
              <a:t>Kali</a:t>
            </a:r>
            <a:r>
              <a:rPr lang="tr-TR" dirty="0" smtClean="0"/>
              <a:t>    </a:t>
            </a:r>
            <a:endParaRPr lang="tr-TR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86774"/>
            <a:ext cx="4319081" cy="5671226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7226" y="1186774"/>
            <a:ext cx="4234774" cy="567122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933560" y="2406560"/>
            <a:ext cx="240918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1" dirty="0" smtClean="0"/>
              <a:t>HINDU </a:t>
            </a:r>
          </a:p>
          <a:p>
            <a:pPr algn="ctr"/>
            <a:r>
              <a:rPr lang="tr-TR" sz="3200" b="1" dirty="0" smtClean="0"/>
              <a:t>MYTHOLOGY</a:t>
            </a: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2439756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64593"/>
            <a:ext cx="12170664" cy="914400"/>
          </a:xfrm>
        </p:spPr>
        <p:txBody>
          <a:bodyPr>
            <a:normAutofit/>
          </a:bodyPr>
          <a:lstStyle/>
          <a:p>
            <a:r>
              <a:rPr lang="tr-TR" sz="4000" b="1" dirty="0" smtClean="0"/>
              <a:t>ARCHETYPES AND MYTHOLOGY IN LITERATURE</a:t>
            </a:r>
            <a:endParaRPr lang="tr-TR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078992"/>
            <a:ext cx="11984477" cy="5779008"/>
          </a:xfrm>
        </p:spPr>
        <p:txBody>
          <a:bodyPr/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b="1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Archetypal</a:t>
            </a:r>
            <a:r>
              <a:rPr lang="tr-TR" b="1" dirty="0" smtClean="0"/>
              <a:t> </a:t>
            </a:r>
            <a:r>
              <a:rPr lang="tr-TR" b="1" dirty="0" err="1" smtClean="0"/>
              <a:t>Woman</a:t>
            </a:r>
            <a:r>
              <a:rPr lang="tr-TR" b="1" dirty="0" smtClean="0"/>
              <a:t> (</a:t>
            </a:r>
            <a:r>
              <a:rPr lang="tr-TR" b="1" dirty="0" err="1" smtClean="0"/>
              <a:t>Gertrude</a:t>
            </a:r>
            <a:r>
              <a:rPr lang="tr-TR" b="1" dirty="0" smtClean="0"/>
              <a:t> </a:t>
            </a:r>
            <a:r>
              <a:rPr lang="tr-TR" b="1" dirty="0" err="1" smtClean="0"/>
              <a:t>Morel</a:t>
            </a:r>
            <a:r>
              <a:rPr lang="tr-TR" b="1" dirty="0" smtClean="0"/>
              <a:t>)</a:t>
            </a:r>
            <a:r>
              <a:rPr lang="tr-TR" dirty="0" smtClean="0"/>
              <a:t>: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mother</a:t>
            </a:r>
            <a:r>
              <a:rPr lang="tr-TR" dirty="0" smtClean="0"/>
              <a:t> </a:t>
            </a:r>
            <a:r>
              <a:rPr lang="tr-TR" dirty="0" err="1" smtClean="0"/>
              <a:t>figure</a:t>
            </a:r>
            <a:r>
              <a:rPr lang="tr-TR" dirty="0" smtClean="0"/>
              <a:t> in D. H </a:t>
            </a:r>
            <a:r>
              <a:rPr lang="tr-TR" dirty="0" err="1" smtClean="0"/>
              <a:t>Lawrence’s</a:t>
            </a:r>
            <a:r>
              <a:rPr lang="tr-TR" dirty="0" smtClean="0"/>
              <a:t> </a:t>
            </a:r>
            <a:r>
              <a:rPr lang="tr-TR" i="1" dirty="0" err="1" smtClean="0"/>
              <a:t>Sons</a:t>
            </a:r>
            <a:r>
              <a:rPr lang="tr-TR" i="1" dirty="0" smtClean="0"/>
              <a:t> </a:t>
            </a:r>
            <a:r>
              <a:rPr lang="tr-TR" i="1" dirty="0" err="1" smtClean="0"/>
              <a:t>and</a:t>
            </a:r>
            <a:r>
              <a:rPr lang="tr-TR" i="1" dirty="0" smtClean="0"/>
              <a:t> </a:t>
            </a:r>
            <a:r>
              <a:rPr lang="tr-TR" i="1" dirty="0" err="1" smtClean="0"/>
              <a:t>Lovers</a:t>
            </a:r>
            <a:r>
              <a:rPr lang="tr-TR" i="1" dirty="0" smtClean="0"/>
              <a:t> </a:t>
            </a:r>
            <a:r>
              <a:rPr lang="tr-TR" dirty="0" err="1" smtClean="0"/>
              <a:t>demonstrates</a:t>
            </a:r>
            <a:r>
              <a:rPr lang="tr-TR" dirty="0" smtClean="0"/>
              <a:t> </a:t>
            </a:r>
            <a:r>
              <a:rPr lang="tr-TR" dirty="0" err="1" smtClean="0"/>
              <a:t>Jung’s</a:t>
            </a:r>
            <a:r>
              <a:rPr lang="tr-TR" dirty="0" smtClean="0"/>
              <a:t> </a:t>
            </a:r>
            <a:r>
              <a:rPr lang="tr-TR" dirty="0" err="1" smtClean="0"/>
              <a:t>assumptions</a:t>
            </a:r>
            <a:r>
              <a:rPr lang="tr-TR" dirty="0" smtClean="0"/>
              <a:t>.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dirty="0" err="1" smtClean="0"/>
              <a:t>After</a:t>
            </a:r>
            <a:r>
              <a:rPr lang="tr-TR" dirty="0" smtClean="0"/>
              <a:t> her </a:t>
            </a:r>
            <a:r>
              <a:rPr lang="tr-TR" dirty="0" err="1" smtClean="0"/>
              <a:t>husband</a:t>
            </a:r>
            <a:r>
              <a:rPr lang="tr-TR" dirty="0" smtClean="0"/>
              <a:t> </a:t>
            </a:r>
            <a:r>
              <a:rPr lang="tr-TR" dirty="0" err="1" smtClean="0"/>
              <a:t>Walter</a:t>
            </a:r>
            <a:r>
              <a:rPr lang="tr-TR" dirty="0" smtClean="0"/>
              <a:t> </a:t>
            </a:r>
            <a:r>
              <a:rPr lang="tr-TR" dirty="0" err="1" smtClean="0"/>
              <a:t>Morel</a:t>
            </a:r>
            <a:r>
              <a:rPr lang="tr-TR" dirty="0" smtClean="0"/>
              <a:t> (</a:t>
            </a:r>
            <a:r>
              <a:rPr lang="tr-TR" dirty="0" err="1" smtClean="0"/>
              <a:t>coal</a:t>
            </a:r>
            <a:r>
              <a:rPr lang="tr-TR" dirty="0" smtClean="0"/>
              <a:t> </a:t>
            </a:r>
            <a:r>
              <a:rPr lang="tr-TR" dirty="0" err="1" smtClean="0"/>
              <a:t>miner</a:t>
            </a:r>
            <a:r>
              <a:rPr lang="tr-TR" dirty="0" smtClean="0"/>
              <a:t>) </a:t>
            </a:r>
            <a:r>
              <a:rPr lang="tr-TR" dirty="0" err="1" smtClean="0"/>
              <a:t>dies</a:t>
            </a:r>
            <a:r>
              <a:rPr lang="tr-TR" dirty="0" smtClean="0"/>
              <a:t>, </a:t>
            </a:r>
            <a:r>
              <a:rPr lang="tr-TR" dirty="0" err="1" smtClean="0"/>
              <a:t>Gertrude</a:t>
            </a:r>
            <a:r>
              <a:rPr lang="tr-TR" dirty="0" smtClean="0"/>
              <a:t> </a:t>
            </a:r>
            <a:r>
              <a:rPr lang="tr-TR" dirty="0" err="1" smtClean="0"/>
              <a:t>Morel</a:t>
            </a:r>
            <a:r>
              <a:rPr lang="tr-TR" dirty="0" smtClean="0"/>
              <a:t> </a:t>
            </a:r>
            <a:r>
              <a:rPr lang="tr-TR" dirty="0" err="1" smtClean="0"/>
              <a:t>becomes</a:t>
            </a:r>
            <a:r>
              <a:rPr lang="tr-TR" dirty="0" smtClean="0"/>
              <a:t> </a:t>
            </a:r>
            <a:r>
              <a:rPr lang="tr-TR" dirty="0" err="1" smtClean="0"/>
              <a:t>overtly</a:t>
            </a:r>
            <a:r>
              <a:rPr lang="tr-TR" dirty="0" smtClean="0"/>
              <a:t> </a:t>
            </a:r>
            <a:r>
              <a:rPr lang="tr-TR" dirty="0" err="1" smtClean="0"/>
              <a:t>attached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her </a:t>
            </a:r>
            <a:r>
              <a:rPr lang="tr-TR" dirty="0" err="1" smtClean="0"/>
              <a:t>sons</a:t>
            </a:r>
            <a:r>
              <a:rPr lang="tr-TR" dirty="0" smtClean="0"/>
              <a:t> William </a:t>
            </a:r>
            <a:r>
              <a:rPr lang="tr-TR" dirty="0" err="1" smtClean="0"/>
              <a:t>and</a:t>
            </a:r>
            <a:r>
              <a:rPr lang="tr-TR" dirty="0" smtClean="0"/>
              <a:t> Paul.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dirty="0" err="1" smtClean="0"/>
              <a:t>Having</a:t>
            </a:r>
            <a:r>
              <a:rPr lang="tr-TR" dirty="0" smtClean="0"/>
              <a:t> </a:t>
            </a:r>
            <a:r>
              <a:rPr lang="tr-TR" dirty="0" err="1" smtClean="0"/>
              <a:t>been</a:t>
            </a:r>
            <a:r>
              <a:rPr lang="tr-TR" dirty="0" smtClean="0"/>
              <a:t> </a:t>
            </a:r>
            <a:r>
              <a:rPr lang="tr-TR" dirty="0" err="1" smtClean="0"/>
              <a:t>born</a:t>
            </a:r>
            <a:r>
              <a:rPr lang="tr-TR" dirty="0" smtClean="0"/>
              <a:t> </a:t>
            </a:r>
            <a:r>
              <a:rPr lang="tr-TR" dirty="0" err="1" smtClean="0"/>
              <a:t>into</a:t>
            </a:r>
            <a:r>
              <a:rPr lang="tr-TR" dirty="0" smtClean="0"/>
              <a:t> a </a:t>
            </a:r>
            <a:r>
              <a:rPr lang="tr-TR" dirty="0" err="1" smtClean="0"/>
              <a:t>wealthy</a:t>
            </a:r>
            <a:r>
              <a:rPr lang="tr-TR" dirty="0" smtClean="0"/>
              <a:t> </a:t>
            </a:r>
            <a:r>
              <a:rPr lang="tr-TR" dirty="0" err="1" smtClean="0"/>
              <a:t>family</a:t>
            </a:r>
            <a:r>
              <a:rPr lang="tr-TR" dirty="0" smtClean="0"/>
              <a:t>, </a:t>
            </a:r>
            <a:r>
              <a:rPr lang="tr-TR" dirty="0" err="1" smtClean="0"/>
              <a:t>she</a:t>
            </a:r>
            <a:r>
              <a:rPr lang="tr-TR" dirty="0" smtClean="0"/>
              <a:t> </a:t>
            </a:r>
            <a:r>
              <a:rPr lang="tr-TR" dirty="0" err="1" smtClean="0"/>
              <a:t>wants</a:t>
            </a:r>
            <a:r>
              <a:rPr lang="tr-TR" dirty="0" smtClean="0"/>
              <a:t> her </a:t>
            </a:r>
            <a:r>
              <a:rPr lang="tr-TR" dirty="0" err="1" smtClean="0"/>
              <a:t>sons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/>
              <a:t> </a:t>
            </a:r>
            <a:r>
              <a:rPr lang="tr-TR" dirty="0" smtClean="0"/>
              <a:t>be </a:t>
            </a:r>
            <a:r>
              <a:rPr lang="tr-TR" dirty="0" err="1" smtClean="0"/>
              <a:t>successful</a:t>
            </a:r>
            <a:r>
              <a:rPr lang="tr-TR" dirty="0" smtClean="0"/>
              <a:t> in </a:t>
            </a:r>
            <a:r>
              <a:rPr lang="tr-TR" dirty="0" err="1" smtClean="0"/>
              <a:t>their</a:t>
            </a:r>
            <a:r>
              <a:rPr lang="tr-TR" dirty="0" smtClean="0"/>
              <a:t> </a:t>
            </a:r>
            <a:r>
              <a:rPr lang="tr-TR" dirty="0" err="1" smtClean="0"/>
              <a:t>business</a:t>
            </a:r>
            <a:r>
              <a:rPr lang="tr-TR" dirty="0" smtClean="0"/>
              <a:t>.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dirty="0" err="1" smtClean="0"/>
              <a:t>After</a:t>
            </a:r>
            <a:r>
              <a:rPr lang="tr-TR" dirty="0" smtClean="0"/>
              <a:t> </a:t>
            </a:r>
            <a:r>
              <a:rPr lang="tr-TR" dirty="0" err="1" smtClean="0"/>
              <a:t>William’s</a:t>
            </a:r>
            <a:r>
              <a:rPr lang="tr-TR" dirty="0" smtClean="0"/>
              <a:t> </a:t>
            </a:r>
            <a:r>
              <a:rPr lang="tr-TR" dirty="0" err="1" smtClean="0"/>
              <a:t>death</a:t>
            </a:r>
            <a:r>
              <a:rPr lang="tr-TR" dirty="0" smtClean="0"/>
              <a:t>, </a:t>
            </a:r>
            <a:r>
              <a:rPr lang="tr-TR" dirty="0" err="1" smtClean="0"/>
              <a:t>she</a:t>
            </a:r>
            <a:r>
              <a:rPr lang="tr-TR" dirty="0" smtClean="0"/>
              <a:t> </a:t>
            </a:r>
            <a:r>
              <a:rPr lang="tr-TR" dirty="0" err="1" smtClean="0"/>
              <a:t>focuses</a:t>
            </a:r>
            <a:r>
              <a:rPr lang="tr-TR" dirty="0" smtClean="0"/>
              <a:t> </a:t>
            </a:r>
            <a:r>
              <a:rPr lang="tr-TR" dirty="0" err="1" smtClean="0"/>
              <a:t>all</a:t>
            </a:r>
            <a:r>
              <a:rPr lang="tr-TR" dirty="0" smtClean="0"/>
              <a:t> her </a:t>
            </a:r>
            <a:r>
              <a:rPr lang="tr-TR" dirty="0" err="1" smtClean="0"/>
              <a:t>affection</a:t>
            </a:r>
            <a:r>
              <a:rPr lang="tr-TR" dirty="0" smtClean="0"/>
              <a:t> on Paul.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880563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64593"/>
            <a:ext cx="12170664" cy="914400"/>
          </a:xfrm>
        </p:spPr>
        <p:txBody>
          <a:bodyPr>
            <a:normAutofit/>
          </a:bodyPr>
          <a:lstStyle/>
          <a:p>
            <a:r>
              <a:rPr lang="tr-TR" sz="4000" b="1" dirty="0" smtClean="0"/>
              <a:t>ARCHETYPES AND MYTHOLOGY IN LITERATURE</a:t>
            </a:r>
            <a:endParaRPr lang="tr-TR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078992"/>
            <a:ext cx="11984477" cy="5779008"/>
          </a:xfrm>
        </p:spPr>
        <p:txBody>
          <a:bodyPr/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b="1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Archetypal</a:t>
            </a:r>
            <a:r>
              <a:rPr lang="tr-TR" b="1" dirty="0" smtClean="0"/>
              <a:t> </a:t>
            </a:r>
            <a:r>
              <a:rPr lang="tr-TR" b="1" dirty="0" err="1" smtClean="0"/>
              <a:t>Woman</a:t>
            </a:r>
            <a:r>
              <a:rPr lang="tr-TR" b="1" dirty="0" smtClean="0"/>
              <a:t> (</a:t>
            </a:r>
            <a:r>
              <a:rPr lang="tr-TR" b="1" dirty="0" err="1" smtClean="0"/>
              <a:t>Gertrude</a:t>
            </a:r>
            <a:r>
              <a:rPr lang="tr-TR" b="1" dirty="0" smtClean="0"/>
              <a:t> </a:t>
            </a:r>
            <a:r>
              <a:rPr lang="tr-TR" b="1" dirty="0" err="1" smtClean="0"/>
              <a:t>Morel</a:t>
            </a:r>
            <a:r>
              <a:rPr lang="tr-TR" b="1" dirty="0" smtClean="0"/>
              <a:t>)</a:t>
            </a:r>
            <a:r>
              <a:rPr lang="tr-TR" dirty="0" smtClean="0"/>
              <a:t>: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b="1" dirty="0" smtClean="0"/>
              <a:t>BUT….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dirty="0" err="1" smtClean="0"/>
              <a:t>She</a:t>
            </a:r>
            <a:r>
              <a:rPr lang="tr-TR" dirty="0" smtClean="0"/>
              <a:t> </a:t>
            </a:r>
            <a:r>
              <a:rPr lang="tr-TR" dirty="0" err="1" smtClean="0"/>
              <a:t>considers</a:t>
            </a:r>
            <a:r>
              <a:rPr lang="tr-TR" dirty="0" smtClean="0"/>
              <a:t> </a:t>
            </a:r>
            <a:r>
              <a:rPr lang="tr-TR" dirty="0" err="1" smtClean="0"/>
              <a:t>Paul’s</a:t>
            </a:r>
            <a:r>
              <a:rPr lang="tr-TR" dirty="0" smtClean="0"/>
              <a:t> </a:t>
            </a:r>
            <a:r>
              <a:rPr lang="tr-TR" dirty="0" err="1" smtClean="0"/>
              <a:t>achievements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be her </a:t>
            </a:r>
            <a:r>
              <a:rPr lang="tr-TR" dirty="0" err="1" smtClean="0"/>
              <a:t>own</a:t>
            </a:r>
            <a:r>
              <a:rPr lang="tr-TR" dirty="0" smtClean="0"/>
              <a:t>. </a:t>
            </a:r>
            <a:r>
              <a:rPr lang="tr-TR" dirty="0" err="1" smtClean="0"/>
              <a:t>She</a:t>
            </a:r>
            <a:r>
              <a:rPr lang="tr-TR" dirty="0" smtClean="0"/>
              <a:t> </a:t>
            </a:r>
            <a:r>
              <a:rPr lang="tr-TR" dirty="0" err="1" smtClean="0"/>
              <a:t>does</a:t>
            </a:r>
            <a:r>
              <a:rPr lang="tr-TR" dirty="0" smtClean="0"/>
              <a:t> not </a:t>
            </a:r>
            <a:r>
              <a:rPr lang="tr-TR" dirty="0" err="1" smtClean="0"/>
              <a:t>regard</a:t>
            </a:r>
            <a:r>
              <a:rPr lang="tr-TR" dirty="0" smtClean="0"/>
              <a:t> Paul as an </a:t>
            </a:r>
            <a:r>
              <a:rPr lang="tr-TR" dirty="0" err="1" smtClean="0"/>
              <a:t>independent</a:t>
            </a:r>
            <a:r>
              <a:rPr lang="tr-TR" dirty="0" smtClean="0"/>
              <a:t> </a:t>
            </a:r>
            <a:r>
              <a:rPr lang="tr-TR" dirty="0" err="1" smtClean="0"/>
              <a:t>personality</a:t>
            </a:r>
            <a:r>
              <a:rPr lang="tr-TR" dirty="0"/>
              <a:t> </a:t>
            </a:r>
            <a:r>
              <a:rPr lang="tr-TR" dirty="0" smtClean="0"/>
              <a:t>but </a:t>
            </a:r>
            <a:r>
              <a:rPr lang="tr-TR" dirty="0" err="1" smtClean="0"/>
              <a:t>just</a:t>
            </a:r>
            <a:r>
              <a:rPr lang="tr-TR" dirty="0" smtClean="0"/>
              <a:t> an </a:t>
            </a:r>
            <a:r>
              <a:rPr lang="tr-TR" dirty="0" err="1" smtClean="0"/>
              <a:t>instrument</a:t>
            </a:r>
            <a:r>
              <a:rPr lang="tr-TR" dirty="0" smtClean="0"/>
              <a:t> of her </a:t>
            </a:r>
            <a:r>
              <a:rPr lang="tr-TR" dirty="0" err="1" smtClean="0"/>
              <a:t>intentions</a:t>
            </a:r>
            <a:r>
              <a:rPr lang="tr-TR" dirty="0" smtClean="0"/>
              <a:t>. </a:t>
            </a:r>
            <a:r>
              <a:rPr lang="tr-TR" dirty="0" err="1" smtClean="0"/>
              <a:t>It</a:t>
            </a:r>
            <a:r>
              <a:rPr lang="tr-TR" dirty="0" smtClean="0"/>
              <a:t> can be </a:t>
            </a:r>
            <a:r>
              <a:rPr lang="tr-TR" dirty="0" err="1" smtClean="0"/>
              <a:t>said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she</a:t>
            </a:r>
            <a:r>
              <a:rPr lang="tr-TR" dirty="0" smtClean="0"/>
              <a:t> </a:t>
            </a:r>
            <a:r>
              <a:rPr lang="tr-TR" dirty="0" err="1" smtClean="0"/>
              <a:t>uses</a:t>
            </a:r>
            <a:r>
              <a:rPr lang="tr-TR" dirty="0" smtClean="0"/>
              <a:t> her son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gain</a:t>
            </a:r>
            <a:r>
              <a:rPr lang="tr-TR" dirty="0" smtClean="0"/>
              <a:t> her </a:t>
            </a:r>
            <a:r>
              <a:rPr lang="tr-TR" dirty="0" err="1" smtClean="0"/>
              <a:t>social</a:t>
            </a:r>
            <a:r>
              <a:rPr lang="tr-TR" dirty="0" smtClean="0"/>
              <a:t> </a:t>
            </a:r>
            <a:r>
              <a:rPr lang="tr-TR" dirty="0" err="1" smtClean="0"/>
              <a:t>position</a:t>
            </a:r>
            <a:r>
              <a:rPr lang="tr-TR" dirty="0" smtClean="0"/>
              <a:t> </a:t>
            </a:r>
            <a:r>
              <a:rPr lang="tr-TR" dirty="0" err="1" smtClean="0"/>
              <a:t>which</a:t>
            </a:r>
            <a:r>
              <a:rPr lang="tr-TR" dirty="0" smtClean="0"/>
              <a:t> </a:t>
            </a:r>
            <a:r>
              <a:rPr lang="tr-TR" dirty="0" err="1" smtClean="0"/>
              <a:t>she</a:t>
            </a:r>
            <a:r>
              <a:rPr lang="tr-TR" dirty="0" smtClean="0"/>
              <a:t> had </a:t>
            </a:r>
            <a:r>
              <a:rPr lang="tr-TR" dirty="0" err="1" smtClean="0"/>
              <a:t>before</a:t>
            </a:r>
            <a:r>
              <a:rPr lang="tr-TR" dirty="0" smtClean="0"/>
              <a:t> </a:t>
            </a:r>
            <a:r>
              <a:rPr lang="tr-TR" dirty="0" err="1" smtClean="0"/>
              <a:t>marriage</a:t>
            </a:r>
            <a:r>
              <a:rPr lang="tr-TR" dirty="0" smtClean="0"/>
              <a:t>.   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dirty="0" smtClean="0"/>
              <a:t> A </a:t>
            </a:r>
            <a:r>
              <a:rPr lang="tr-TR" dirty="0" err="1" smtClean="0"/>
              <a:t>similar</a:t>
            </a:r>
            <a:r>
              <a:rPr lang="tr-TR" dirty="0" smtClean="0"/>
              <a:t> </a:t>
            </a:r>
            <a:r>
              <a:rPr lang="tr-TR" dirty="0" err="1" smtClean="0"/>
              <a:t>control</a:t>
            </a:r>
            <a:r>
              <a:rPr lang="tr-TR" dirty="0" smtClean="0"/>
              <a:t> </a:t>
            </a:r>
            <a:r>
              <a:rPr lang="tr-TR" dirty="0" err="1" smtClean="0"/>
              <a:t>mechanism</a:t>
            </a:r>
            <a:r>
              <a:rPr lang="tr-TR" dirty="0" smtClean="0"/>
              <a:t> </a:t>
            </a:r>
            <a:r>
              <a:rPr lang="tr-TR" dirty="0" err="1" smtClean="0"/>
              <a:t>she</a:t>
            </a:r>
            <a:r>
              <a:rPr lang="tr-TR" dirty="0" smtClean="0"/>
              <a:t> has </a:t>
            </a:r>
            <a:r>
              <a:rPr lang="tr-TR" dirty="0" err="1" smtClean="0"/>
              <a:t>over</a:t>
            </a:r>
            <a:r>
              <a:rPr lang="tr-TR" dirty="0" smtClean="0"/>
              <a:t> Paul is </a:t>
            </a:r>
            <a:r>
              <a:rPr lang="tr-TR" dirty="0" err="1" smtClean="0"/>
              <a:t>effective</a:t>
            </a:r>
            <a:r>
              <a:rPr lang="tr-TR" dirty="0" smtClean="0"/>
              <a:t> in </a:t>
            </a:r>
            <a:r>
              <a:rPr lang="tr-TR" dirty="0" err="1" smtClean="0"/>
              <a:t>Paul’s</a:t>
            </a:r>
            <a:r>
              <a:rPr lang="tr-TR" dirty="0" smtClean="0"/>
              <a:t> </a:t>
            </a:r>
            <a:r>
              <a:rPr lang="tr-TR" dirty="0" err="1" smtClean="0"/>
              <a:t>love</a:t>
            </a:r>
            <a:r>
              <a:rPr lang="tr-TR" dirty="0" smtClean="0"/>
              <a:t> </a:t>
            </a:r>
            <a:r>
              <a:rPr lang="tr-TR" dirty="0" err="1" smtClean="0"/>
              <a:t>affairs</a:t>
            </a:r>
            <a:r>
              <a:rPr lang="tr-TR" dirty="0" smtClean="0"/>
              <a:t>, as </a:t>
            </a:r>
            <a:r>
              <a:rPr lang="tr-TR" dirty="0" err="1" smtClean="0"/>
              <a:t>well</a:t>
            </a:r>
            <a:r>
              <a:rPr lang="tr-TR" dirty="0" smtClean="0"/>
              <a:t>. </a:t>
            </a:r>
            <a:r>
              <a:rPr lang="tr-TR" dirty="0" err="1" smtClean="0"/>
              <a:t>She</a:t>
            </a:r>
            <a:r>
              <a:rPr lang="tr-TR" dirty="0" smtClean="0"/>
              <a:t> </a:t>
            </a:r>
            <a:r>
              <a:rPr lang="tr-TR" dirty="0" err="1" smtClean="0"/>
              <a:t>constantly</a:t>
            </a:r>
            <a:r>
              <a:rPr lang="tr-TR" dirty="0" smtClean="0"/>
              <a:t> </a:t>
            </a:r>
            <a:r>
              <a:rPr lang="tr-TR" dirty="0" err="1" smtClean="0"/>
              <a:t>tries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keep</a:t>
            </a:r>
            <a:r>
              <a:rPr lang="tr-TR" dirty="0" smtClean="0"/>
              <a:t> </a:t>
            </a:r>
            <a:r>
              <a:rPr lang="tr-TR" dirty="0" err="1" smtClean="0"/>
              <a:t>women</a:t>
            </a:r>
            <a:r>
              <a:rPr lang="tr-TR" dirty="0" smtClean="0"/>
              <a:t> </a:t>
            </a:r>
            <a:r>
              <a:rPr lang="tr-TR" dirty="0" err="1" smtClean="0"/>
              <a:t>away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her son.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instance</a:t>
            </a:r>
            <a:r>
              <a:rPr lang="tr-TR" dirty="0" smtClean="0"/>
              <a:t>,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Miriam</a:t>
            </a:r>
            <a:r>
              <a:rPr lang="tr-TR" dirty="0" smtClean="0"/>
              <a:t> </a:t>
            </a:r>
            <a:r>
              <a:rPr lang="tr-TR" dirty="0" err="1" smtClean="0"/>
              <a:t>whom</a:t>
            </a:r>
            <a:r>
              <a:rPr lang="tr-TR" dirty="0" smtClean="0"/>
              <a:t> Paul </a:t>
            </a:r>
            <a:r>
              <a:rPr lang="tr-TR" dirty="0" err="1" smtClean="0"/>
              <a:t>falls</a:t>
            </a:r>
            <a:r>
              <a:rPr lang="tr-TR" dirty="0" smtClean="0"/>
              <a:t> in </a:t>
            </a:r>
            <a:r>
              <a:rPr lang="tr-TR" dirty="0" err="1" smtClean="0"/>
              <a:t>love</a:t>
            </a:r>
            <a:r>
              <a:rPr lang="tr-TR" dirty="0" smtClean="0"/>
              <a:t>, </a:t>
            </a:r>
            <a:r>
              <a:rPr lang="tr-TR" dirty="0" err="1" smtClean="0"/>
              <a:t>she</a:t>
            </a:r>
            <a:r>
              <a:rPr lang="tr-TR" dirty="0" smtClean="0"/>
              <a:t> </a:t>
            </a:r>
            <a:r>
              <a:rPr lang="tr-TR" dirty="0" err="1" smtClean="0"/>
              <a:t>comments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«</a:t>
            </a:r>
            <a:r>
              <a:rPr lang="tr-TR" dirty="0" err="1" smtClean="0"/>
              <a:t>she</a:t>
            </a:r>
            <a:r>
              <a:rPr lang="tr-TR" dirty="0" smtClean="0"/>
              <a:t> is not </a:t>
            </a:r>
            <a:r>
              <a:rPr lang="tr-TR" dirty="0" err="1" smtClean="0"/>
              <a:t>like</a:t>
            </a:r>
            <a:r>
              <a:rPr lang="tr-TR" dirty="0" smtClean="0"/>
              <a:t> an </a:t>
            </a:r>
            <a:r>
              <a:rPr lang="tr-TR" dirty="0" err="1" smtClean="0"/>
              <a:t>ordinary</a:t>
            </a:r>
            <a:r>
              <a:rPr lang="tr-TR" dirty="0" smtClean="0"/>
              <a:t> </a:t>
            </a:r>
            <a:r>
              <a:rPr lang="tr-TR" dirty="0" err="1" smtClean="0"/>
              <a:t>woman</a:t>
            </a:r>
            <a:r>
              <a:rPr lang="tr-TR" dirty="0"/>
              <a:t> </a:t>
            </a:r>
            <a:r>
              <a:rPr lang="tr-TR" dirty="0" err="1" smtClean="0"/>
              <a:t>who</a:t>
            </a:r>
            <a:r>
              <a:rPr lang="tr-TR" dirty="0" smtClean="0"/>
              <a:t> can </a:t>
            </a:r>
            <a:r>
              <a:rPr lang="tr-TR" dirty="0" err="1" smtClean="0"/>
              <a:t>leave</a:t>
            </a:r>
            <a:r>
              <a:rPr lang="tr-TR" dirty="0" smtClean="0"/>
              <a:t> me </a:t>
            </a:r>
            <a:r>
              <a:rPr lang="tr-TR" dirty="0" err="1" smtClean="0"/>
              <a:t>my</a:t>
            </a:r>
            <a:r>
              <a:rPr lang="tr-TR" dirty="0" smtClean="0"/>
              <a:t> </a:t>
            </a:r>
            <a:r>
              <a:rPr lang="tr-TR" dirty="0" err="1" smtClean="0"/>
              <a:t>share</a:t>
            </a:r>
            <a:r>
              <a:rPr lang="tr-TR" dirty="0" smtClean="0"/>
              <a:t> in </a:t>
            </a:r>
            <a:r>
              <a:rPr lang="tr-TR" dirty="0" err="1" smtClean="0"/>
              <a:t>him</a:t>
            </a:r>
            <a:r>
              <a:rPr lang="tr-TR" dirty="0" smtClean="0"/>
              <a:t>. </a:t>
            </a:r>
            <a:r>
              <a:rPr lang="tr-TR" dirty="0" err="1" smtClean="0"/>
              <a:t>She</a:t>
            </a:r>
            <a:r>
              <a:rPr lang="tr-TR" dirty="0" smtClean="0"/>
              <a:t> </a:t>
            </a:r>
            <a:r>
              <a:rPr lang="tr-TR" dirty="0" err="1" smtClean="0"/>
              <a:t>just</a:t>
            </a:r>
            <a:r>
              <a:rPr lang="tr-TR" dirty="0" smtClean="0"/>
              <a:t> </a:t>
            </a:r>
            <a:r>
              <a:rPr lang="tr-TR" dirty="0" err="1" smtClean="0"/>
              <a:t>wants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draw</a:t>
            </a:r>
            <a:r>
              <a:rPr lang="tr-TR" dirty="0" smtClean="0"/>
              <a:t> </a:t>
            </a:r>
            <a:r>
              <a:rPr lang="tr-TR" dirty="0" err="1" smtClean="0"/>
              <a:t>him</a:t>
            </a:r>
            <a:r>
              <a:rPr lang="tr-TR" dirty="0" smtClean="0"/>
              <a:t> </a:t>
            </a:r>
            <a:r>
              <a:rPr lang="tr-TR" dirty="0" err="1" smtClean="0"/>
              <a:t>out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absorb</a:t>
            </a:r>
            <a:r>
              <a:rPr lang="tr-TR" dirty="0" smtClean="0"/>
              <a:t> </a:t>
            </a:r>
            <a:r>
              <a:rPr lang="tr-TR" dirty="0" err="1" smtClean="0"/>
              <a:t>him</a:t>
            </a:r>
            <a:r>
              <a:rPr lang="tr-TR" dirty="0" smtClean="0"/>
              <a:t> </a:t>
            </a:r>
            <a:r>
              <a:rPr lang="tr-TR" dirty="0" err="1" smtClean="0"/>
              <a:t>till</a:t>
            </a:r>
            <a:r>
              <a:rPr lang="tr-TR" dirty="0" smtClean="0"/>
              <a:t> </a:t>
            </a:r>
            <a:r>
              <a:rPr lang="tr-TR" dirty="0" err="1" smtClean="0"/>
              <a:t>there</a:t>
            </a:r>
            <a:r>
              <a:rPr lang="tr-TR" dirty="0" smtClean="0"/>
              <a:t> is </a:t>
            </a:r>
            <a:r>
              <a:rPr lang="tr-TR" dirty="0" err="1" smtClean="0"/>
              <a:t>nothing</a:t>
            </a:r>
            <a:r>
              <a:rPr lang="tr-TR" dirty="0" smtClean="0"/>
              <a:t> </a:t>
            </a:r>
            <a:r>
              <a:rPr lang="tr-TR" dirty="0" err="1" smtClean="0"/>
              <a:t>left</a:t>
            </a:r>
            <a:r>
              <a:rPr lang="tr-TR" dirty="0" smtClean="0"/>
              <a:t> of </a:t>
            </a:r>
            <a:r>
              <a:rPr lang="tr-TR" dirty="0" err="1" smtClean="0"/>
              <a:t>him</a:t>
            </a:r>
            <a:r>
              <a:rPr lang="tr-TR" dirty="0" smtClean="0"/>
              <a:t>» (1995:238)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sz="1400" dirty="0" smtClean="0"/>
              <a:t>Lawrence, D. H. </a:t>
            </a:r>
            <a:r>
              <a:rPr lang="tr-TR" sz="1400" i="1" dirty="0" err="1" smtClean="0"/>
              <a:t>Sons</a:t>
            </a:r>
            <a:r>
              <a:rPr lang="tr-TR" sz="1400" i="1" dirty="0" smtClean="0"/>
              <a:t> </a:t>
            </a:r>
            <a:r>
              <a:rPr lang="tr-TR" sz="1400" i="1" dirty="0" err="1" smtClean="0"/>
              <a:t>and</a:t>
            </a:r>
            <a:r>
              <a:rPr lang="tr-TR" sz="1400" i="1" dirty="0" smtClean="0"/>
              <a:t> </a:t>
            </a:r>
            <a:r>
              <a:rPr lang="tr-TR" sz="1400" i="1" dirty="0" err="1" smtClean="0"/>
              <a:t>Lovers</a:t>
            </a:r>
            <a:r>
              <a:rPr lang="tr-TR" sz="1400" i="1" dirty="0" smtClean="0"/>
              <a:t>. </a:t>
            </a:r>
            <a:r>
              <a:rPr lang="tr-TR" sz="1400" dirty="0" smtClean="0"/>
              <a:t>New York: Oxford UP, 1995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379694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64593"/>
            <a:ext cx="12170664" cy="914400"/>
          </a:xfrm>
        </p:spPr>
        <p:txBody>
          <a:bodyPr>
            <a:normAutofit/>
          </a:bodyPr>
          <a:lstStyle/>
          <a:p>
            <a:r>
              <a:rPr lang="tr-TR" sz="4000" b="1" dirty="0" smtClean="0"/>
              <a:t>ARCHETYPES AND MYTHOLOGY IN LITERATURE</a:t>
            </a:r>
            <a:endParaRPr lang="tr-TR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078992"/>
            <a:ext cx="11984477" cy="5779008"/>
          </a:xfrm>
        </p:spPr>
        <p:txBody>
          <a:bodyPr/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b="1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Archetypal</a:t>
            </a:r>
            <a:r>
              <a:rPr lang="tr-TR" b="1" dirty="0" smtClean="0"/>
              <a:t> </a:t>
            </a:r>
            <a:r>
              <a:rPr lang="tr-TR" b="1" dirty="0" err="1" smtClean="0"/>
              <a:t>Woman</a:t>
            </a:r>
            <a:r>
              <a:rPr lang="tr-TR" b="1" dirty="0" smtClean="0"/>
              <a:t> (</a:t>
            </a:r>
            <a:r>
              <a:rPr lang="tr-TR" b="1" dirty="0" err="1" smtClean="0"/>
              <a:t>Gertrude</a:t>
            </a:r>
            <a:r>
              <a:rPr lang="tr-TR" b="1" dirty="0" smtClean="0"/>
              <a:t> </a:t>
            </a:r>
            <a:r>
              <a:rPr lang="tr-TR" b="1" dirty="0" err="1" smtClean="0"/>
              <a:t>Morel</a:t>
            </a:r>
            <a:r>
              <a:rPr lang="tr-TR" b="1" dirty="0" smtClean="0"/>
              <a:t>)</a:t>
            </a:r>
            <a:r>
              <a:rPr lang="tr-TR" dirty="0" smtClean="0"/>
              <a:t>: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dirty="0" err="1" smtClean="0"/>
              <a:t>Mrs</a:t>
            </a:r>
            <a:r>
              <a:rPr lang="tr-TR" dirty="0" smtClean="0"/>
              <a:t>. </a:t>
            </a:r>
            <a:r>
              <a:rPr lang="tr-TR" dirty="0" err="1" smtClean="0"/>
              <a:t>Morel’s</a:t>
            </a:r>
            <a:r>
              <a:rPr lang="tr-TR" dirty="0" smtClean="0"/>
              <a:t> </a:t>
            </a:r>
            <a:r>
              <a:rPr lang="tr-TR" dirty="0" err="1" smtClean="0"/>
              <a:t>affection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Paul is </a:t>
            </a:r>
            <a:r>
              <a:rPr lang="tr-TR" dirty="0" err="1" smtClean="0"/>
              <a:t>beyond</a:t>
            </a:r>
            <a:r>
              <a:rPr lang="tr-TR" dirty="0" smtClean="0"/>
              <a:t> </a:t>
            </a:r>
            <a:r>
              <a:rPr lang="tr-TR" dirty="0" err="1" smtClean="0"/>
              <a:t>question</a:t>
            </a:r>
            <a:r>
              <a:rPr lang="tr-TR" dirty="0" smtClean="0"/>
              <a:t>. </a:t>
            </a:r>
            <a:r>
              <a:rPr lang="tr-TR" dirty="0" err="1" smtClean="0"/>
              <a:t>In</a:t>
            </a:r>
            <a:r>
              <a:rPr lang="tr-TR" dirty="0" smtClean="0"/>
              <a:t> </a:t>
            </a:r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respect</a:t>
            </a:r>
            <a:r>
              <a:rPr lang="tr-TR" dirty="0" smtClean="0"/>
              <a:t> </a:t>
            </a:r>
            <a:r>
              <a:rPr lang="tr-TR" dirty="0" err="1" smtClean="0"/>
              <a:t>she</a:t>
            </a:r>
            <a:r>
              <a:rPr lang="tr-TR" dirty="0" smtClean="0"/>
              <a:t> has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characteristics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Good</a:t>
            </a:r>
            <a:r>
              <a:rPr lang="tr-TR" dirty="0" smtClean="0"/>
              <a:t> </a:t>
            </a:r>
            <a:r>
              <a:rPr lang="tr-TR" dirty="0" err="1" smtClean="0"/>
              <a:t>Mother</a:t>
            </a:r>
            <a:r>
              <a:rPr lang="tr-TR" dirty="0" smtClean="0"/>
              <a:t> in </a:t>
            </a:r>
            <a:r>
              <a:rPr lang="tr-TR" dirty="0" err="1" smtClean="0"/>
              <a:t>Jungian</a:t>
            </a:r>
            <a:r>
              <a:rPr lang="tr-TR" dirty="0" smtClean="0"/>
              <a:t> </a:t>
            </a:r>
            <a:r>
              <a:rPr lang="tr-TR" dirty="0" err="1" smtClean="0"/>
              <a:t>terms</a:t>
            </a:r>
            <a:r>
              <a:rPr lang="tr-TR" dirty="0" smtClean="0"/>
              <a:t>.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dirty="0" err="1" smtClean="0"/>
              <a:t>However</a:t>
            </a:r>
            <a:r>
              <a:rPr lang="tr-TR" dirty="0" smtClean="0"/>
              <a:t>,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results</a:t>
            </a:r>
            <a:r>
              <a:rPr lang="tr-TR" dirty="0" smtClean="0"/>
              <a:t> of her </a:t>
            </a:r>
            <a:r>
              <a:rPr lang="tr-TR" dirty="0" err="1" smtClean="0"/>
              <a:t>over</a:t>
            </a:r>
            <a:r>
              <a:rPr lang="tr-TR" dirty="0" smtClean="0"/>
              <a:t> </a:t>
            </a:r>
            <a:r>
              <a:rPr lang="tr-TR" dirty="0" err="1" smtClean="0"/>
              <a:t>affection</a:t>
            </a:r>
            <a:r>
              <a:rPr lang="tr-TR" dirty="0" smtClean="0"/>
              <a:t> </a:t>
            </a:r>
            <a:r>
              <a:rPr lang="tr-TR" dirty="0" err="1" smtClean="0"/>
              <a:t>proves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she</a:t>
            </a:r>
            <a:r>
              <a:rPr lang="tr-TR" dirty="0" smtClean="0"/>
              <a:t> is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Terrible</a:t>
            </a:r>
            <a:r>
              <a:rPr lang="tr-TR" dirty="0" smtClean="0"/>
              <a:t> </a:t>
            </a:r>
            <a:r>
              <a:rPr lang="tr-TR" dirty="0" err="1" smtClean="0"/>
              <a:t>Mother</a:t>
            </a:r>
            <a:r>
              <a:rPr lang="tr-TR" dirty="0" smtClean="0"/>
              <a:t>, as </a:t>
            </a:r>
            <a:r>
              <a:rPr lang="tr-TR" dirty="0" err="1" smtClean="0"/>
              <a:t>well</a:t>
            </a:r>
            <a:r>
              <a:rPr lang="tr-TR" dirty="0" smtClean="0"/>
              <a:t>.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dirty="0" err="1" smtClean="0"/>
              <a:t>Regarding</a:t>
            </a:r>
            <a:r>
              <a:rPr lang="tr-TR" dirty="0" smtClean="0"/>
              <a:t> </a:t>
            </a:r>
            <a:r>
              <a:rPr lang="tr-TR" dirty="0" err="1" smtClean="0"/>
              <a:t>him</a:t>
            </a:r>
            <a:r>
              <a:rPr lang="tr-TR" dirty="0" smtClean="0"/>
              <a:t> as an </a:t>
            </a:r>
            <a:r>
              <a:rPr lang="tr-TR" dirty="0" err="1" smtClean="0"/>
              <a:t>inseperable</a:t>
            </a:r>
            <a:r>
              <a:rPr lang="tr-TR" dirty="0" smtClean="0"/>
              <a:t> </a:t>
            </a:r>
            <a:r>
              <a:rPr lang="tr-TR" dirty="0" err="1" smtClean="0"/>
              <a:t>part</a:t>
            </a:r>
            <a:r>
              <a:rPr lang="tr-TR" dirty="0" smtClean="0"/>
              <a:t> of </a:t>
            </a:r>
            <a:r>
              <a:rPr lang="tr-TR" dirty="0" err="1" smtClean="0"/>
              <a:t>herself</a:t>
            </a:r>
            <a:r>
              <a:rPr lang="tr-TR" dirty="0" smtClean="0"/>
              <a:t> is </a:t>
            </a:r>
            <a:r>
              <a:rPr lang="tr-TR" dirty="0" err="1" smtClean="0"/>
              <a:t>metaphorically</a:t>
            </a:r>
            <a:r>
              <a:rPr lang="tr-TR" dirty="0" smtClean="0"/>
              <a:t> </a:t>
            </a:r>
            <a:r>
              <a:rPr lang="tr-TR" dirty="0" err="1" smtClean="0"/>
              <a:t>killing</a:t>
            </a:r>
            <a:r>
              <a:rPr lang="tr-TR" dirty="0" smtClean="0"/>
              <a:t> Paul-as-an-</a:t>
            </a:r>
            <a:r>
              <a:rPr lang="tr-TR" dirty="0" err="1" smtClean="0"/>
              <a:t>individual</a:t>
            </a:r>
            <a:r>
              <a:rPr lang="tr-TR" dirty="0" smtClean="0"/>
              <a:t>.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dirty="0" err="1" smtClean="0"/>
              <a:t>Keeping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other</a:t>
            </a:r>
            <a:r>
              <a:rPr lang="tr-TR" dirty="0" smtClean="0"/>
              <a:t> </a:t>
            </a:r>
            <a:r>
              <a:rPr lang="tr-TR" dirty="0" err="1" smtClean="0"/>
              <a:t>women</a:t>
            </a:r>
            <a:r>
              <a:rPr lang="tr-TR" dirty="0" smtClean="0"/>
              <a:t> </a:t>
            </a:r>
            <a:r>
              <a:rPr lang="tr-TR" dirty="0" err="1" smtClean="0"/>
              <a:t>away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him</a:t>
            </a:r>
            <a:r>
              <a:rPr lang="tr-TR" dirty="0" smtClean="0"/>
              <a:t> </a:t>
            </a:r>
            <a:r>
              <a:rPr lang="tr-TR" dirty="0" err="1" smtClean="0"/>
              <a:t>results</a:t>
            </a:r>
            <a:r>
              <a:rPr lang="tr-TR" dirty="0" smtClean="0"/>
              <a:t> in his </a:t>
            </a:r>
            <a:r>
              <a:rPr lang="tr-TR" dirty="0" err="1" smtClean="0"/>
              <a:t>inability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act</a:t>
            </a:r>
            <a:r>
              <a:rPr lang="tr-TR" dirty="0" smtClean="0"/>
              <a:t> </a:t>
            </a:r>
            <a:r>
              <a:rPr lang="tr-TR" dirty="0" err="1" smtClean="0"/>
              <a:t>like</a:t>
            </a:r>
            <a:r>
              <a:rPr lang="tr-TR" dirty="0" smtClean="0"/>
              <a:t> an </a:t>
            </a:r>
            <a:r>
              <a:rPr lang="tr-TR" dirty="0" err="1" smtClean="0"/>
              <a:t>grown</a:t>
            </a:r>
            <a:r>
              <a:rPr lang="tr-TR" dirty="0" smtClean="0"/>
              <a:t> </a:t>
            </a:r>
            <a:r>
              <a:rPr lang="tr-TR" dirty="0" err="1" smtClean="0"/>
              <a:t>up</a:t>
            </a:r>
            <a:r>
              <a:rPr lang="tr-TR" dirty="0" smtClean="0"/>
              <a:t> </a:t>
            </a:r>
            <a:r>
              <a:rPr lang="tr-TR" dirty="0" err="1" smtClean="0"/>
              <a:t>man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thus</a:t>
            </a:r>
            <a:r>
              <a:rPr lang="tr-TR" dirty="0" smtClean="0"/>
              <a:t>, </a:t>
            </a:r>
            <a:r>
              <a:rPr lang="tr-TR" dirty="0" err="1" smtClean="0"/>
              <a:t>again</a:t>
            </a:r>
            <a:r>
              <a:rPr lang="tr-TR" dirty="0" smtClean="0"/>
              <a:t> on </a:t>
            </a:r>
            <a:r>
              <a:rPr lang="tr-TR" dirty="0" err="1" smtClean="0"/>
              <a:t>metaphorical</a:t>
            </a:r>
            <a:r>
              <a:rPr lang="tr-TR" dirty="0" smtClean="0"/>
              <a:t> </a:t>
            </a:r>
            <a:r>
              <a:rPr lang="tr-TR" dirty="0" err="1" smtClean="0"/>
              <a:t>level</a:t>
            </a:r>
            <a:r>
              <a:rPr lang="tr-TR" dirty="0" smtClean="0"/>
              <a:t>, </a:t>
            </a:r>
            <a:r>
              <a:rPr lang="tr-TR" dirty="0" err="1" smtClean="0"/>
              <a:t>she</a:t>
            </a:r>
            <a:r>
              <a:rPr lang="tr-TR" dirty="0" smtClean="0"/>
              <a:t> </a:t>
            </a:r>
            <a:r>
              <a:rPr lang="tr-TR" dirty="0" err="1" smtClean="0"/>
              <a:t>castrates</a:t>
            </a:r>
            <a:r>
              <a:rPr lang="tr-TR" dirty="0" smtClean="0"/>
              <a:t> </a:t>
            </a:r>
            <a:r>
              <a:rPr lang="tr-TR" dirty="0" err="1" smtClean="0"/>
              <a:t>him</a:t>
            </a:r>
            <a:r>
              <a:rPr lang="tr-TR" dirty="0" smtClean="0"/>
              <a:t>. </a:t>
            </a:r>
            <a:endParaRPr lang="tr-TR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091008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64593"/>
            <a:ext cx="12170664" cy="914400"/>
          </a:xfrm>
        </p:spPr>
        <p:txBody>
          <a:bodyPr>
            <a:normAutofit/>
          </a:bodyPr>
          <a:lstStyle/>
          <a:p>
            <a:r>
              <a:rPr lang="tr-TR" sz="4000" b="1" dirty="0" smtClean="0"/>
              <a:t>An </a:t>
            </a:r>
            <a:r>
              <a:rPr lang="tr-TR" sz="4000" b="1" dirty="0" err="1" smtClean="0"/>
              <a:t>Example</a:t>
            </a:r>
            <a:r>
              <a:rPr lang="tr-TR" sz="4000" b="1" dirty="0" smtClean="0"/>
              <a:t> of </a:t>
            </a:r>
            <a:r>
              <a:rPr lang="tr-TR" sz="4000" b="1" dirty="0" err="1" smtClean="0"/>
              <a:t>Plot</a:t>
            </a:r>
            <a:r>
              <a:rPr lang="tr-TR" sz="4000" b="1" dirty="0" smtClean="0"/>
              <a:t> </a:t>
            </a:r>
            <a:r>
              <a:rPr lang="tr-TR" sz="4000" b="1" dirty="0" err="1" smtClean="0"/>
              <a:t>Pattern</a:t>
            </a:r>
            <a:r>
              <a:rPr lang="tr-TR" sz="4000" b="1" dirty="0" smtClean="0"/>
              <a:t>: </a:t>
            </a:r>
            <a:r>
              <a:rPr lang="tr-TR" sz="4000" b="1" dirty="0" err="1" smtClean="0"/>
              <a:t>Hero’s</a:t>
            </a:r>
            <a:r>
              <a:rPr lang="tr-TR" sz="4000" b="1" dirty="0" smtClean="0"/>
              <a:t> </a:t>
            </a:r>
            <a:r>
              <a:rPr lang="tr-TR" sz="4000" b="1" dirty="0" err="1" smtClean="0"/>
              <a:t>Journey</a:t>
            </a:r>
            <a:r>
              <a:rPr lang="tr-TR" sz="4000" b="1" dirty="0" smtClean="0"/>
              <a:t> </a:t>
            </a:r>
            <a:r>
              <a:rPr lang="tr-TR" sz="4000" b="1" dirty="0" err="1" smtClean="0"/>
              <a:t>Archetype</a:t>
            </a:r>
            <a:endParaRPr lang="tr-TR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078992"/>
            <a:ext cx="11984477" cy="5779008"/>
          </a:xfrm>
        </p:spPr>
        <p:txBody>
          <a:bodyPr/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dirty="0" smtClean="0"/>
              <a:t>1.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hero</a:t>
            </a:r>
            <a:r>
              <a:rPr lang="tr-TR" dirty="0" smtClean="0"/>
              <a:t> is </a:t>
            </a:r>
            <a:r>
              <a:rPr lang="tr-TR" dirty="0" err="1" smtClean="0"/>
              <a:t>forced</a:t>
            </a:r>
            <a:r>
              <a:rPr lang="tr-TR" dirty="0" smtClean="0"/>
              <a:t> </a:t>
            </a:r>
            <a:r>
              <a:rPr lang="tr-TR" dirty="0" err="1" smtClean="0"/>
              <a:t>into</a:t>
            </a:r>
            <a:r>
              <a:rPr lang="tr-TR" dirty="0" smtClean="0"/>
              <a:t> an </a:t>
            </a:r>
            <a:r>
              <a:rPr lang="tr-TR" dirty="0" err="1" smtClean="0"/>
              <a:t>advanture</a:t>
            </a:r>
            <a:r>
              <a:rPr lang="tr-TR" dirty="0" smtClean="0"/>
              <a:t>, </a:t>
            </a:r>
            <a:r>
              <a:rPr lang="tr-TR" dirty="0" err="1" smtClean="0"/>
              <a:t>although</a:t>
            </a:r>
            <a:r>
              <a:rPr lang="tr-TR" dirty="0" smtClean="0"/>
              <a:t> he is not </a:t>
            </a:r>
            <a:r>
              <a:rPr lang="tr-TR" dirty="0" err="1" smtClean="0"/>
              <a:t>willing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do it, at </a:t>
            </a:r>
            <a:r>
              <a:rPr lang="tr-TR" dirty="0" err="1" smtClean="0"/>
              <a:t>first</a:t>
            </a:r>
            <a:r>
              <a:rPr lang="tr-TR" dirty="0" smtClean="0"/>
              <a:t>. (</a:t>
            </a:r>
            <a:r>
              <a:rPr lang="tr-TR" dirty="0" err="1" smtClean="0"/>
              <a:t>Departure</a:t>
            </a:r>
            <a:r>
              <a:rPr lang="tr-TR" dirty="0" smtClean="0"/>
              <a:t>)</a:t>
            </a:r>
          </a:p>
          <a:p>
            <a:pPr marL="457200" indent="-457200" algn="l">
              <a:lnSpc>
                <a:spcPct val="100000"/>
              </a:lnSpc>
              <a:spcBef>
                <a:spcPts val="0"/>
              </a:spcBef>
              <a:buAutoNum type="arabicPeriod"/>
            </a:pPr>
            <a:endParaRPr lang="tr-TR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dirty="0" smtClean="0"/>
              <a:t>2.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hero</a:t>
            </a:r>
            <a:r>
              <a:rPr lang="tr-TR" dirty="0" smtClean="0"/>
              <a:t> </a:t>
            </a:r>
            <a:r>
              <a:rPr lang="tr-TR" dirty="0" err="1" smtClean="0"/>
              <a:t>crosses</a:t>
            </a:r>
            <a:r>
              <a:rPr lang="tr-TR" dirty="0" smtClean="0"/>
              <a:t> a </a:t>
            </a:r>
            <a:r>
              <a:rPr lang="tr-TR" dirty="0" err="1" smtClean="0"/>
              <a:t>treshold</a:t>
            </a:r>
            <a:r>
              <a:rPr lang="tr-TR" dirty="0" smtClean="0"/>
              <a:t> </a:t>
            </a:r>
            <a:r>
              <a:rPr lang="tr-TR" dirty="0" err="1" smtClean="0"/>
              <a:t>into</a:t>
            </a:r>
            <a:r>
              <a:rPr lang="tr-TR" dirty="0" smtClean="0"/>
              <a:t> a </a:t>
            </a:r>
            <a:r>
              <a:rPr lang="tr-TR" dirty="0" err="1" smtClean="0"/>
              <a:t>new</a:t>
            </a:r>
            <a:r>
              <a:rPr lang="tr-TR" dirty="0" smtClean="0"/>
              <a:t>, </a:t>
            </a:r>
            <a:r>
              <a:rPr lang="tr-TR" dirty="0" err="1" smtClean="0"/>
              <a:t>dangerous</a:t>
            </a:r>
            <a:r>
              <a:rPr lang="tr-TR" dirty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strange</a:t>
            </a:r>
            <a:r>
              <a:rPr lang="tr-TR" dirty="0" smtClean="0"/>
              <a:t> </a:t>
            </a:r>
            <a:r>
              <a:rPr lang="tr-TR" dirty="0" err="1" smtClean="0"/>
              <a:t>world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becomes</a:t>
            </a:r>
            <a:r>
              <a:rPr lang="tr-TR" dirty="0" smtClean="0"/>
              <a:t> </a:t>
            </a:r>
            <a:r>
              <a:rPr lang="tr-TR" dirty="0" err="1" smtClean="0"/>
              <a:t>more</a:t>
            </a:r>
            <a:r>
              <a:rPr lang="tr-TR" dirty="0" smtClean="0"/>
              <a:t> </a:t>
            </a:r>
            <a:r>
              <a:rPr lang="tr-TR" dirty="0" err="1" smtClean="0"/>
              <a:t>mature</a:t>
            </a:r>
            <a:r>
              <a:rPr lang="tr-TR" dirty="0" smtClean="0"/>
              <a:t>. (</a:t>
            </a:r>
            <a:r>
              <a:rPr lang="tr-TR" dirty="0" err="1" smtClean="0"/>
              <a:t>Initiation</a:t>
            </a:r>
            <a:r>
              <a:rPr lang="tr-TR" dirty="0" smtClean="0"/>
              <a:t>)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dirty="0" smtClean="0"/>
              <a:t>3.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hero</a:t>
            </a:r>
            <a:r>
              <a:rPr lang="tr-TR" dirty="0" smtClean="0"/>
              <a:t> </a:t>
            </a:r>
            <a:r>
              <a:rPr lang="tr-TR" dirty="0" err="1" smtClean="0"/>
              <a:t>passes</a:t>
            </a:r>
            <a:r>
              <a:rPr lang="tr-TR" dirty="0" smtClean="0"/>
              <a:t> </a:t>
            </a:r>
            <a:r>
              <a:rPr lang="tr-TR" dirty="0" err="1" smtClean="0"/>
              <a:t>through</a:t>
            </a:r>
            <a:r>
              <a:rPr lang="tr-TR" dirty="0" smtClean="0"/>
              <a:t> </a:t>
            </a:r>
            <a:r>
              <a:rPr lang="tr-TR" dirty="0" err="1" smtClean="0"/>
              <a:t>impediments</a:t>
            </a:r>
            <a:r>
              <a:rPr lang="tr-TR" dirty="0" smtClean="0"/>
              <a:t>, has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endure</a:t>
            </a:r>
            <a:r>
              <a:rPr lang="tr-TR" dirty="0" smtClean="0"/>
              <a:t> </a:t>
            </a:r>
            <a:r>
              <a:rPr lang="tr-TR" dirty="0" err="1" smtClean="0"/>
              <a:t>physical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psychological</a:t>
            </a:r>
            <a:r>
              <a:rPr lang="tr-TR" dirty="0" smtClean="0"/>
              <a:t> </a:t>
            </a:r>
            <a:r>
              <a:rPr lang="tr-TR" dirty="0" err="1" smtClean="0"/>
              <a:t>difficulties</a:t>
            </a:r>
            <a:r>
              <a:rPr lang="tr-TR" dirty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he </a:t>
            </a:r>
            <a:r>
              <a:rPr lang="tr-TR" dirty="0" err="1" smtClean="0"/>
              <a:t>receives</a:t>
            </a:r>
            <a:r>
              <a:rPr lang="tr-TR" dirty="0" smtClean="0"/>
              <a:t> </a:t>
            </a:r>
            <a:r>
              <a:rPr lang="tr-TR" dirty="0" err="1" smtClean="0"/>
              <a:t>supernatural</a:t>
            </a:r>
            <a:r>
              <a:rPr lang="tr-TR" dirty="0" smtClean="0"/>
              <a:t> </a:t>
            </a:r>
            <a:r>
              <a:rPr lang="tr-TR" dirty="0" err="1" smtClean="0"/>
              <a:t>aid</a:t>
            </a:r>
            <a:r>
              <a:rPr lang="tr-TR" dirty="0" smtClean="0"/>
              <a:t>. (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road</a:t>
            </a:r>
            <a:r>
              <a:rPr lang="tr-TR" dirty="0" smtClean="0"/>
              <a:t> of </a:t>
            </a:r>
            <a:r>
              <a:rPr lang="tr-TR" dirty="0" err="1" smtClean="0"/>
              <a:t>trials</a:t>
            </a:r>
            <a:r>
              <a:rPr lang="tr-TR" dirty="0" smtClean="0"/>
              <a:t>)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dirty="0" smtClean="0"/>
              <a:t>4.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hero</a:t>
            </a:r>
            <a:r>
              <a:rPr lang="tr-TR" dirty="0" smtClean="0"/>
              <a:t> </a:t>
            </a:r>
            <a:r>
              <a:rPr lang="tr-TR" dirty="0" err="1" smtClean="0"/>
              <a:t>enters</a:t>
            </a:r>
            <a:r>
              <a:rPr lang="tr-TR" dirty="0" smtClean="0"/>
              <a:t> </a:t>
            </a:r>
            <a:r>
              <a:rPr lang="tr-TR" dirty="0" err="1" smtClean="0"/>
              <a:t>into</a:t>
            </a:r>
            <a:r>
              <a:rPr lang="tr-TR" dirty="0" smtClean="0"/>
              <a:t> an </a:t>
            </a:r>
            <a:r>
              <a:rPr lang="tr-TR" dirty="0" err="1" smtClean="0"/>
              <a:t>innermost</a:t>
            </a:r>
            <a:r>
              <a:rPr lang="tr-TR" dirty="0" smtClean="0"/>
              <a:t> </a:t>
            </a:r>
            <a:r>
              <a:rPr lang="tr-TR" dirty="0" err="1" smtClean="0"/>
              <a:t>cave</a:t>
            </a:r>
            <a:r>
              <a:rPr lang="tr-TR" dirty="0" smtClean="0"/>
              <a:t>, </a:t>
            </a:r>
            <a:r>
              <a:rPr lang="tr-TR" dirty="0" err="1" smtClean="0"/>
              <a:t>underworld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some</a:t>
            </a:r>
            <a:r>
              <a:rPr lang="tr-TR" dirty="0" smtClean="0"/>
              <a:t> </a:t>
            </a:r>
            <a:r>
              <a:rPr lang="tr-TR" dirty="0" err="1" smtClean="0"/>
              <a:t>other</a:t>
            </a:r>
            <a:r>
              <a:rPr lang="tr-TR" dirty="0" smtClean="0"/>
              <a:t> </a:t>
            </a:r>
            <a:r>
              <a:rPr lang="tr-TR" dirty="0" err="1" smtClean="0"/>
              <a:t>place</a:t>
            </a:r>
            <a:r>
              <a:rPr lang="tr-TR" dirty="0" smtClean="0"/>
              <a:t> of </a:t>
            </a:r>
            <a:r>
              <a:rPr lang="tr-TR" dirty="0" err="1" smtClean="0"/>
              <a:t>great</a:t>
            </a:r>
            <a:r>
              <a:rPr lang="tr-TR" dirty="0" smtClean="0"/>
              <a:t> </a:t>
            </a:r>
            <a:r>
              <a:rPr lang="tr-TR" dirty="0" err="1" smtClean="0"/>
              <a:t>trial</a:t>
            </a:r>
            <a:r>
              <a:rPr lang="tr-TR" dirty="0" smtClean="0"/>
              <a:t>. (</a:t>
            </a:r>
            <a:r>
              <a:rPr lang="tr-TR" dirty="0" err="1" smtClean="0"/>
              <a:t>It</a:t>
            </a:r>
            <a:r>
              <a:rPr lang="tr-TR" dirty="0" smtClean="0"/>
              <a:t> </a:t>
            </a:r>
            <a:r>
              <a:rPr lang="tr-TR" dirty="0" err="1" smtClean="0"/>
              <a:t>may</a:t>
            </a:r>
            <a:r>
              <a:rPr lang="tr-TR" dirty="0" smtClean="0"/>
              <a:t> be a </a:t>
            </a:r>
            <a:r>
              <a:rPr lang="tr-TR" dirty="0" err="1" smtClean="0"/>
              <a:t>physical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psychological</a:t>
            </a:r>
            <a:r>
              <a:rPr lang="tr-TR" dirty="0" smtClean="0"/>
              <a:t>.) </a:t>
            </a:r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experience</a:t>
            </a:r>
            <a:r>
              <a:rPr lang="tr-TR" dirty="0" smtClean="0"/>
              <a:t> </a:t>
            </a:r>
            <a:r>
              <a:rPr lang="tr-TR" dirty="0" err="1" smtClean="0"/>
              <a:t>changes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hero</a:t>
            </a:r>
            <a:r>
              <a:rPr lang="tr-TR" dirty="0" smtClean="0"/>
              <a:t>. (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Innermost</a:t>
            </a:r>
            <a:r>
              <a:rPr lang="tr-TR" dirty="0" smtClean="0"/>
              <a:t> </a:t>
            </a:r>
            <a:r>
              <a:rPr lang="tr-TR" dirty="0" err="1" smtClean="0"/>
              <a:t>Cave</a:t>
            </a:r>
            <a:r>
              <a:rPr lang="tr-TR" dirty="0" smtClean="0"/>
              <a:t>)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dirty="0" smtClean="0"/>
              <a:t>5 .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hero</a:t>
            </a:r>
            <a:r>
              <a:rPr lang="tr-TR" dirty="0" smtClean="0"/>
              <a:t> </a:t>
            </a:r>
            <a:r>
              <a:rPr lang="tr-TR" dirty="0" err="1" smtClean="0"/>
              <a:t>gains</a:t>
            </a:r>
            <a:r>
              <a:rPr lang="tr-TR" dirty="0" smtClean="0"/>
              <a:t> </a:t>
            </a:r>
            <a:r>
              <a:rPr lang="tr-TR" dirty="0" err="1" smtClean="0"/>
              <a:t>wisdom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provides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order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is </a:t>
            </a:r>
            <a:r>
              <a:rPr lang="tr-TR" dirty="0" err="1" smtClean="0"/>
              <a:t>absent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under</a:t>
            </a:r>
            <a:r>
              <a:rPr lang="tr-TR" dirty="0" smtClean="0"/>
              <a:t> </a:t>
            </a:r>
            <a:r>
              <a:rPr lang="tr-TR" dirty="0" err="1" smtClean="0"/>
              <a:t>threat</a:t>
            </a:r>
            <a:r>
              <a:rPr lang="tr-TR" dirty="0" smtClean="0"/>
              <a:t>.  </a:t>
            </a:r>
          </a:p>
          <a:p>
            <a:pPr marL="457200" indent="-457200" algn="l">
              <a:lnSpc>
                <a:spcPct val="100000"/>
              </a:lnSpc>
              <a:spcBef>
                <a:spcPts val="0"/>
              </a:spcBef>
              <a:buAutoNum type="arabicPeriod"/>
            </a:pPr>
            <a:endParaRPr lang="tr-TR" dirty="0" smtClean="0"/>
          </a:p>
          <a:p>
            <a:pPr marL="457200" indent="-457200" algn="l">
              <a:lnSpc>
                <a:spcPct val="100000"/>
              </a:lnSpc>
              <a:spcBef>
                <a:spcPts val="0"/>
              </a:spcBef>
              <a:buAutoNum type="arabicPeriod"/>
            </a:pPr>
            <a:endParaRPr lang="tr-TR" dirty="0"/>
          </a:p>
          <a:p>
            <a:pPr marL="457200" indent="-457200" algn="l">
              <a:lnSpc>
                <a:spcPct val="100000"/>
              </a:lnSpc>
              <a:spcBef>
                <a:spcPts val="0"/>
              </a:spcBef>
              <a:buAutoNum type="arabicPeriod"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4142994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64593"/>
            <a:ext cx="12170664" cy="914400"/>
          </a:xfrm>
        </p:spPr>
        <p:txBody>
          <a:bodyPr>
            <a:normAutofit/>
          </a:bodyPr>
          <a:lstStyle/>
          <a:p>
            <a:r>
              <a:rPr lang="tr-TR" sz="4000" b="1" dirty="0" err="1" smtClean="0"/>
              <a:t>Hero’s</a:t>
            </a:r>
            <a:r>
              <a:rPr lang="tr-TR" sz="4000" b="1" dirty="0" smtClean="0"/>
              <a:t> </a:t>
            </a:r>
            <a:r>
              <a:rPr lang="tr-TR" sz="4000" b="1" dirty="0" err="1" smtClean="0"/>
              <a:t>Journey</a:t>
            </a:r>
            <a:r>
              <a:rPr lang="tr-TR" sz="4000" b="1" dirty="0" smtClean="0"/>
              <a:t> </a:t>
            </a:r>
            <a:r>
              <a:rPr lang="tr-TR" sz="4000" b="1" dirty="0" err="1" smtClean="0"/>
              <a:t>Archetype</a:t>
            </a:r>
            <a:r>
              <a:rPr lang="tr-TR" sz="4000" b="1" dirty="0" smtClean="0"/>
              <a:t>: </a:t>
            </a:r>
            <a:r>
              <a:rPr lang="tr-TR" sz="4000" b="1" dirty="0" err="1" smtClean="0"/>
              <a:t>The</a:t>
            </a:r>
            <a:r>
              <a:rPr lang="tr-TR" sz="4000" b="1" dirty="0" smtClean="0"/>
              <a:t> </a:t>
            </a:r>
            <a:r>
              <a:rPr lang="tr-TR" sz="4000" b="1" dirty="0" err="1" smtClean="0"/>
              <a:t>Lord</a:t>
            </a:r>
            <a:r>
              <a:rPr lang="tr-TR" sz="4000" b="1" dirty="0" smtClean="0"/>
              <a:t> of </a:t>
            </a:r>
            <a:r>
              <a:rPr lang="tr-TR" sz="4000" b="1" dirty="0" err="1" smtClean="0"/>
              <a:t>the</a:t>
            </a:r>
            <a:r>
              <a:rPr lang="tr-TR" sz="4000" b="1" dirty="0" smtClean="0"/>
              <a:t> Rings </a:t>
            </a:r>
            <a:r>
              <a:rPr lang="tr-TR" sz="4000" b="1" dirty="0" err="1" smtClean="0"/>
              <a:t>Example</a:t>
            </a:r>
            <a:endParaRPr lang="tr-TR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078992"/>
            <a:ext cx="11984477" cy="5779008"/>
          </a:xfrm>
        </p:spPr>
        <p:txBody>
          <a:bodyPr/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i="1" dirty="0" err="1" smtClean="0"/>
              <a:t>The</a:t>
            </a:r>
            <a:r>
              <a:rPr lang="tr-TR" i="1" dirty="0" smtClean="0"/>
              <a:t> </a:t>
            </a:r>
            <a:r>
              <a:rPr lang="tr-TR" i="1" dirty="0" err="1" smtClean="0"/>
              <a:t>hero</a:t>
            </a:r>
            <a:r>
              <a:rPr lang="tr-TR" i="1" dirty="0" smtClean="0"/>
              <a:t> is </a:t>
            </a:r>
            <a:r>
              <a:rPr lang="tr-TR" i="1" dirty="0" err="1" smtClean="0"/>
              <a:t>forced</a:t>
            </a:r>
            <a:r>
              <a:rPr lang="tr-TR" i="1" dirty="0" smtClean="0"/>
              <a:t> </a:t>
            </a:r>
            <a:r>
              <a:rPr lang="tr-TR" i="1" dirty="0" err="1" smtClean="0"/>
              <a:t>into</a:t>
            </a:r>
            <a:r>
              <a:rPr lang="tr-TR" i="1" dirty="0" smtClean="0"/>
              <a:t> an </a:t>
            </a:r>
            <a:r>
              <a:rPr lang="tr-TR" i="1" dirty="0" err="1" smtClean="0"/>
              <a:t>adventure</a:t>
            </a:r>
            <a:r>
              <a:rPr lang="tr-TR" i="1" dirty="0" smtClean="0"/>
              <a:t> </a:t>
            </a:r>
            <a:r>
              <a:rPr lang="tr-TR" i="1" dirty="0" err="1" smtClean="0"/>
              <a:t>though</a:t>
            </a:r>
            <a:endParaRPr lang="tr-TR" i="1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i="1" dirty="0" smtClean="0"/>
              <a:t>he is </a:t>
            </a:r>
            <a:r>
              <a:rPr lang="tr-TR" i="1" dirty="0" err="1" smtClean="0"/>
              <a:t>unwilling</a:t>
            </a:r>
            <a:r>
              <a:rPr lang="tr-TR" i="1" dirty="0" smtClean="0"/>
              <a:t>. </a:t>
            </a:r>
            <a:endParaRPr lang="tr-TR" i="1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dirty="0" err="1" smtClean="0"/>
              <a:t>When</a:t>
            </a:r>
            <a:r>
              <a:rPr lang="tr-TR" dirty="0" smtClean="0"/>
              <a:t> </a:t>
            </a:r>
            <a:r>
              <a:rPr lang="tr-TR" dirty="0" err="1" smtClean="0"/>
              <a:t>Frodo</a:t>
            </a:r>
            <a:r>
              <a:rPr lang="tr-TR" dirty="0" smtClean="0"/>
              <a:t> </a:t>
            </a:r>
            <a:r>
              <a:rPr lang="tr-TR" dirty="0" err="1" smtClean="0"/>
              <a:t>learns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secret</a:t>
            </a:r>
            <a:r>
              <a:rPr lang="tr-TR" dirty="0" smtClean="0"/>
              <a:t> </a:t>
            </a:r>
            <a:r>
              <a:rPr lang="tr-TR" dirty="0" err="1" smtClean="0"/>
              <a:t>about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ring,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dirty="0" smtClean="0"/>
              <a:t>he </a:t>
            </a:r>
            <a:r>
              <a:rPr lang="tr-TR" dirty="0" err="1" smtClean="0"/>
              <a:t>tries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give</a:t>
            </a:r>
            <a:r>
              <a:rPr lang="tr-TR" dirty="0" smtClean="0"/>
              <a:t> it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Gandalf</a:t>
            </a:r>
            <a:r>
              <a:rPr lang="tr-TR" dirty="0" smtClean="0"/>
              <a:t> (a </a:t>
            </a:r>
            <a:r>
              <a:rPr lang="tr-TR" dirty="0" err="1" smtClean="0"/>
              <a:t>wizard</a:t>
            </a:r>
            <a:r>
              <a:rPr lang="tr-TR" dirty="0" smtClean="0"/>
              <a:t>). </a:t>
            </a:r>
            <a:endParaRPr lang="tr-TR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dirty="0" err="1" smtClean="0"/>
              <a:t>However</a:t>
            </a:r>
            <a:r>
              <a:rPr lang="tr-TR" dirty="0" smtClean="0"/>
              <a:t>, </a:t>
            </a:r>
            <a:r>
              <a:rPr lang="tr-TR" dirty="0" err="1" smtClean="0"/>
              <a:t>Gandalf</a:t>
            </a:r>
            <a:r>
              <a:rPr lang="tr-TR" dirty="0" smtClean="0"/>
              <a:t> </a:t>
            </a:r>
            <a:r>
              <a:rPr lang="tr-TR" dirty="0" err="1" smtClean="0"/>
              <a:t>who</a:t>
            </a:r>
            <a:r>
              <a:rPr lang="tr-TR" dirty="0" smtClean="0"/>
              <a:t> is </a:t>
            </a:r>
            <a:r>
              <a:rPr lang="tr-TR" dirty="0" err="1" smtClean="0"/>
              <a:t>afraid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ring’s</a:t>
            </a:r>
            <a:r>
              <a:rPr lang="tr-TR" dirty="0" smtClean="0"/>
              <a:t>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dirty="0" err="1"/>
              <a:t>p</a:t>
            </a:r>
            <a:r>
              <a:rPr lang="tr-TR" dirty="0" err="1" smtClean="0"/>
              <a:t>ossible</a:t>
            </a:r>
            <a:r>
              <a:rPr lang="tr-TR" dirty="0" smtClean="0"/>
              <a:t> </a:t>
            </a:r>
            <a:r>
              <a:rPr lang="tr-TR" dirty="0" err="1" smtClean="0"/>
              <a:t>power</a:t>
            </a:r>
            <a:r>
              <a:rPr lang="tr-TR" dirty="0" smtClean="0"/>
              <a:t> on </a:t>
            </a:r>
            <a:r>
              <a:rPr lang="tr-TR" dirty="0" err="1" smtClean="0"/>
              <a:t>himself</a:t>
            </a:r>
            <a:r>
              <a:rPr lang="tr-TR" dirty="0" smtClean="0"/>
              <a:t> </a:t>
            </a:r>
            <a:r>
              <a:rPr lang="tr-TR" dirty="0" err="1" smtClean="0"/>
              <a:t>refuses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convinces</a:t>
            </a:r>
            <a:endParaRPr lang="tr-TR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dirty="0" err="1" smtClean="0"/>
              <a:t>Frodo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keep</a:t>
            </a:r>
            <a:r>
              <a:rPr lang="tr-TR" dirty="0" smtClean="0"/>
              <a:t> it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bring</a:t>
            </a:r>
            <a:r>
              <a:rPr lang="tr-TR" dirty="0" smtClean="0"/>
              <a:t> it </a:t>
            </a:r>
            <a:r>
              <a:rPr lang="tr-TR" dirty="0" err="1" smtClean="0"/>
              <a:t>to</a:t>
            </a:r>
            <a:r>
              <a:rPr lang="tr-TR" dirty="0" smtClean="0"/>
              <a:t> a </a:t>
            </a:r>
            <a:r>
              <a:rPr lang="tr-TR" dirty="0" err="1" smtClean="0"/>
              <a:t>rendezvous</a:t>
            </a:r>
            <a:endParaRPr lang="tr-TR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dirty="0" err="1" smtClean="0"/>
              <a:t>place</a:t>
            </a:r>
            <a:r>
              <a:rPr lang="tr-TR" dirty="0" smtClean="0"/>
              <a:t>. </a:t>
            </a:r>
            <a:endParaRPr lang="tr-TR" dirty="0"/>
          </a:p>
          <a:p>
            <a:pPr marL="457200" indent="-457200" algn="l">
              <a:lnSpc>
                <a:spcPct val="100000"/>
              </a:lnSpc>
              <a:spcBef>
                <a:spcPts val="0"/>
              </a:spcBef>
              <a:buAutoNum type="arabicPeriod"/>
            </a:pPr>
            <a:endParaRPr lang="tr-TR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6480" y="1078992"/>
            <a:ext cx="6044184" cy="5779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109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64593"/>
            <a:ext cx="12170664" cy="914400"/>
          </a:xfrm>
        </p:spPr>
        <p:txBody>
          <a:bodyPr>
            <a:normAutofit/>
          </a:bodyPr>
          <a:lstStyle/>
          <a:p>
            <a:r>
              <a:rPr lang="tr-TR" sz="4000" dirty="0" err="1" smtClean="0"/>
              <a:t>Jung</a:t>
            </a:r>
            <a:r>
              <a:rPr lang="tr-TR" sz="4000" dirty="0" smtClean="0"/>
              <a:t> vs. Freud</a:t>
            </a:r>
            <a:endParaRPr lang="tr-TR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078992"/>
            <a:ext cx="11984477" cy="5779008"/>
          </a:xfrm>
        </p:spPr>
        <p:txBody>
          <a:bodyPr/>
          <a:lstStyle/>
          <a:p>
            <a:pPr algn="l"/>
            <a:endParaRPr lang="en-US" dirty="0" smtClean="0"/>
          </a:p>
          <a:p>
            <a:pPr algn="l"/>
            <a:endParaRPr lang="tr-TR" dirty="0" smtClean="0"/>
          </a:p>
          <a:p>
            <a:pPr algn="l"/>
            <a:endParaRPr lang="tr-TR" dirty="0"/>
          </a:p>
          <a:p>
            <a:pPr algn="l"/>
            <a:r>
              <a:rPr lang="tr-TR" dirty="0" smtClean="0"/>
              <a:t>*</a:t>
            </a:r>
            <a:r>
              <a:rPr lang="en-US" dirty="0" smtClean="0"/>
              <a:t>Although Carl Jung was Freud’s student, he developed his own way of analyzing</a:t>
            </a:r>
            <a:r>
              <a:rPr lang="tr-TR" dirty="0" smtClean="0"/>
              <a:t> </a:t>
            </a:r>
            <a:r>
              <a:rPr lang="tr-TR" dirty="0" err="1" smtClean="0"/>
              <a:t>human</a:t>
            </a:r>
            <a:r>
              <a:rPr lang="tr-TR" dirty="0" smtClean="0"/>
              <a:t> </a:t>
            </a:r>
            <a:r>
              <a:rPr lang="tr-TR" dirty="0" err="1" smtClean="0"/>
              <a:t>psyche</a:t>
            </a:r>
            <a:r>
              <a:rPr lang="tr-TR" dirty="0" smtClean="0"/>
              <a:t>.</a:t>
            </a:r>
          </a:p>
          <a:p>
            <a:pPr algn="l"/>
            <a:endParaRPr lang="tr-TR" dirty="0"/>
          </a:p>
          <a:p>
            <a:pPr algn="l"/>
            <a:r>
              <a:rPr lang="tr-TR" dirty="0" smtClean="0"/>
              <a:t>*His </a:t>
            </a:r>
            <a:r>
              <a:rPr lang="tr-TR" dirty="0" err="1" smtClean="0"/>
              <a:t>observations</a:t>
            </a:r>
            <a:r>
              <a:rPr lang="tr-TR" dirty="0" smtClean="0"/>
              <a:t> on </a:t>
            </a:r>
            <a:r>
              <a:rPr lang="tr-TR" dirty="0" err="1" smtClean="0"/>
              <a:t>human</a:t>
            </a:r>
            <a:r>
              <a:rPr lang="tr-TR" dirty="0" smtClean="0"/>
              <a:t> </a:t>
            </a:r>
            <a:r>
              <a:rPr lang="tr-TR" dirty="0" err="1" smtClean="0"/>
              <a:t>psychology</a:t>
            </a:r>
            <a:r>
              <a:rPr lang="tr-TR" dirty="0" smtClean="0"/>
              <a:t> </a:t>
            </a:r>
            <a:r>
              <a:rPr lang="tr-TR" dirty="0" err="1" smtClean="0"/>
              <a:t>were</a:t>
            </a:r>
            <a:r>
              <a:rPr lang="tr-TR" dirty="0" smtClean="0"/>
              <a:t> </a:t>
            </a:r>
            <a:r>
              <a:rPr lang="tr-TR" dirty="0" err="1" smtClean="0"/>
              <a:t>sometimes</a:t>
            </a:r>
            <a:r>
              <a:rPr lang="tr-TR" dirty="0" smtClean="0"/>
              <a:t> a break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Freudian</a:t>
            </a:r>
            <a:r>
              <a:rPr lang="tr-TR" dirty="0" smtClean="0"/>
              <a:t> </a:t>
            </a:r>
            <a:r>
              <a:rPr lang="tr-TR" dirty="0" err="1" smtClean="0"/>
              <a:t>psychology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sometimes</a:t>
            </a:r>
            <a:r>
              <a:rPr lang="tr-TR" dirty="0" smtClean="0"/>
              <a:t>  a </a:t>
            </a:r>
            <a:r>
              <a:rPr lang="tr-TR" dirty="0" err="1" smtClean="0"/>
              <a:t>modification</a:t>
            </a:r>
            <a:r>
              <a:rPr lang="tr-TR" dirty="0" smtClean="0"/>
              <a:t> of it.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8187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64593"/>
            <a:ext cx="12170664" cy="914400"/>
          </a:xfrm>
        </p:spPr>
        <p:txBody>
          <a:bodyPr>
            <a:normAutofit/>
          </a:bodyPr>
          <a:lstStyle/>
          <a:p>
            <a:r>
              <a:rPr lang="tr-TR" sz="4000" b="1" dirty="0" err="1"/>
              <a:t>Hero’s</a:t>
            </a:r>
            <a:r>
              <a:rPr lang="tr-TR" sz="4000" b="1" dirty="0"/>
              <a:t> </a:t>
            </a:r>
            <a:r>
              <a:rPr lang="tr-TR" sz="4000" b="1" dirty="0" err="1"/>
              <a:t>Journey</a:t>
            </a:r>
            <a:r>
              <a:rPr lang="tr-TR" sz="4000" b="1" dirty="0"/>
              <a:t> </a:t>
            </a:r>
            <a:r>
              <a:rPr lang="tr-TR" sz="4000" b="1" dirty="0" err="1"/>
              <a:t>Archetype</a:t>
            </a:r>
            <a:r>
              <a:rPr lang="tr-TR" sz="4000" b="1" dirty="0"/>
              <a:t>: </a:t>
            </a:r>
            <a:r>
              <a:rPr lang="tr-TR" sz="4000" b="1" dirty="0" err="1"/>
              <a:t>The</a:t>
            </a:r>
            <a:r>
              <a:rPr lang="tr-TR" sz="4000" b="1" dirty="0"/>
              <a:t> </a:t>
            </a:r>
            <a:r>
              <a:rPr lang="tr-TR" sz="4000" b="1" dirty="0" err="1"/>
              <a:t>Lord</a:t>
            </a:r>
            <a:r>
              <a:rPr lang="tr-TR" sz="4000" b="1" dirty="0"/>
              <a:t> of </a:t>
            </a:r>
            <a:r>
              <a:rPr lang="tr-TR" sz="4000" b="1" dirty="0" err="1"/>
              <a:t>the</a:t>
            </a:r>
            <a:r>
              <a:rPr lang="tr-TR" sz="4000" b="1" dirty="0"/>
              <a:t> Rings </a:t>
            </a:r>
            <a:r>
              <a:rPr lang="tr-TR" sz="4000" b="1" dirty="0" err="1"/>
              <a:t>Example</a:t>
            </a:r>
            <a:endParaRPr lang="tr-TR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078992"/>
            <a:ext cx="11984477" cy="5779008"/>
          </a:xfrm>
        </p:spPr>
        <p:txBody>
          <a:bodyPr/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hero</a:t>
            </a:r>
            <a:r>
              <a:rPr lang="tr-TR" i="1" dirty="0"/>
              <a:t> </a:t>
            </a:r>
            <a:r>
              <a:rPr lang="tr-TR" i="1" dirty="0" err="1"/>
              <a:t>crosses</a:t>
            </a:r>
            <a:r>
              <a:rPr lang="tr-TR" i="1" dirty="0"/>
              <a:t> a </a:t>
            </a:r>
            <a:r>
              <a:rPr lang="tr-TR" i="1" dirty="0" err="1"/>
              <a:t>treshold</a:t>
            </a:r>
            <a:r>
              <a:rPr lang="tr-TR" i="1" dirty="0"/>
              <a:t> </a:t>
            </a:r>
            <a:r>
              <a:rPr lang="tr-TR" i="1" dirty="0" err="1"/>
              <a:t>into</a:t>
            </a:r>
            <a:r>
              <a:rPr lang="tr-TR" i="1" dirty="0"/>
              <a:t> a </a:t>
            </a:r>
            <a:r>
              <a:rPr lang="tr-TR" i="1" dirty="0" err="1" smtClean="0"/>
              <a:t>new</a:t>
            </a:r>
            <a:r>
              <a:rPr lang="tr-TR" i="1" dirty="0"/>
              <a:t> </a:t>
            </a:r>
            <a:r>
              <a:rPr lang="tr-TR" i="1" dirty="0" err="1"/>
              <a:t>w</a:t>
            </a:r>
            <a:r>
              <a:rPr lang="tr-TR" i="1" dirty="0" err="1" smtClean="0"/>
              <a:t>orld</a:t>
            </a:r>
            <a:r>
              <a:rPr lang="tr-TR" i="1" dirty="0" smtClean="0"/>
              <a:t>.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i="1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i="1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i="1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hobbits</a:t>
            </a:r>
            <a:r>
              <a:rPr lang="tr-TR" dirty="0" smtClean="0"/>
              <a:t>, </a:t>
            </a:r>
            <a:r>
              <a:rPr lang="tr-TR" dirty="0" err="1" smtClean="0"/>
              <a:t>who</a:t>
            </a:r>
            <a:r>
              <a:rPr lang="tr-TR" dirty="0" smtClean="0"/>
              <a:t> </a:t>
            </a:r>
            <a:r>
              <a:rPr lang="tr-TR" dirty="0" err="1" smtClean="0"/>
              <a:t>have</a:t>
            </a:r>
            <a:r>
              <a:rPr lang="tr-TR" dirty="0" smtClean="0"/>
              <a:t> </a:t>
            </a:r>
            <a:r>
              <a:rPr lang="tr-TR" dirty="0" err="1" smtClean="0"/>
              <a:t>led</a:t>
            </a:r>
            <a:r>
              <a:rPr lang="tr-TR" dirty="0" smtClean="0"/>
              <a:t> a life </a:t>
            </a:r>
            <a:r>
              <a:rPr lang="tr-TR" dirty="0" err="1" smtClean="0"/>
              <a:t>away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endParaRPr lang="tr-TR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dirty="0" err="1" smtClean="0"/>
              <a:t>chaos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rest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world</a:t>
            </a:r>
            <a:r>
              <a:rPr lang="tr-TR" dirty="0" smtClean="0"/>
              <a:t>, </a:t>
            </a:r>
            <a:r>
              <a:rPr lang="tr-TR" dirty="0" err="1" smtClean="0"/>
              <a:t>enter</a:t>
            </a:r>
            <a:r>
              <a:rPr lang="tr-TR" dirty="0" smtClean="0"/>
              <a:t> </a:t>
            </a:r>
            <a:r>
              <a:rPr lang="tr-TR" dirty="0" err="1" smtClean="0"/>
              <a:t>into</a:t>
            </a:r>
            <a:r>
              <a:rPr lang="tr-TR" dirty="0" smtClean="0"/>
              <a:t> a </a:t>
            </a:r>
            <a:r>
              <a:rPr lang="tr-TR" dirty="0" err="1" smtClean="0"/>
              <a:t>new</a:t>
            </a:r>
            <a:endParaRPr lang="tr-TR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dirty="0" err="1" smtClean="0"/>
              <a:t>space</a:t>
            </a:r>
            <a:r>
              <a:rPr lang="tr-TR" dirty="0"/>
              <a:t>.</a:t>
            </a:r>
          </a:p>
          <a:p>
            <a:pPr marL="457200" indent="-457200" algn="l">
              <a:lnSpc>
                <a:spcPct val="100000"/>
              </a:lnSpc>
              <a:spcBef>
                <a:spcPts val="0"/>
              </a:spcBef>
              <a:buAutoNum type="arabicPeriod"/>
            </a:pPr>
            <a:endParaRPr lang="tr-TR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4456" y="969264"/>
            <a:ext cx="6236208" cy="588873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053328" y="6071616"/>
            <a:ext cx="62240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SAM: </a:t>
            </a:r>
            <a:r>
              <a:rPr lang="tr-TR" dirty="0" err="1" smtClean="0">
                <a:solidFill>
                  <a:schemeClr val="bg1"/>
                </a:solidFill>
              </a:rPr>
              <a:t>If</a:t>
            </a:r>
            <a:r>
              <a:rPr lang="tr-TR" dirty="0" smtClean="0">
                <a:solidFill>
                  <a:schemeClr val="bg1"/>
                </a:solidFill>
              </a:rPr>
              <a:t> I </a:t>
            </a:r>
            <a:r>
              <a:rPr lang="tr-TR" dirty="0" err="1" smtClean="0">
                <a:solidFill>
                  <a:schemeClr val="bg1"/>
                </a:solidFill>
              </a:rPr>
              <a:t>take</a:t>
            </a:r>
            <a:r>
              <a:rPr lang="tr-TR" dirty="0" smtClean="0">
                <a:solidFill>
                  <a:schemeClr val="bg1"/>
                </a:solidFill>
              </a:rPr>
              <a:t> </a:t>
            </a:r>
            <a:r>
              <a:rPr lang="tr-TR" dirty="0" err="1" smtClean="0">
                <a:solidFill>
                  <a:schemeClr val="bg1"/>
                </a:solidFill>
              </a:rPr>
              <a:t>one</a:t>
            </a:r>
            <a:r>
              <a:rPr lang="tr-TR" dirty="0" smtClean="0">
                <a:solidFill>
                  <a:schemeClr val="bg1"/>
                </a:solidFill>
              </a:rPr>
              <a:t> </a:t>
            </a:r>
            <a:r>
              <a:rPr lang="tr-TR" dirty="0" err="1" smtClean="0">
                <a:solidFill>
                  <a:schemeClr val="bg1"/>
                </a:solidFill>
              </a:rPr>
              <a:t>more</a:t>
            </a:r>
            <a:r>
              <a:rPr lang="tr-TR" dirty="0" smtClean="0">
                <a:solidFill>
                  <a:schemeClr val="bg1"/>
                </a:solidFill>
              </a:rPr>
              <a:t> step, </a:t>
            </a:r>
            <a:r>
              <a:rPr lang="tr-TR" dirty="0" err="1" smtClean="0">
                <a:solidFill>
                  <a:schemeClr val="bg1"/>
                </a:solidFill>
              </a:rPr>
              <a:t>it’ll</a:t>
            </a:r>
            <a:r>
              <a:rPr lang="tr-TR" dirty="0" smtClean="0">
                <a:solidFill>
                  <a:schemeClr val="bg1"/>
                </a:solidFill>
              </a:rPr>
              <a:t> be </a:t>
            </a:r>
            <a:r>
              <a:rPr lang="tr-TR" dirty="0" err="1" smtClean="0">
                <a:solidFill>
                  <a:schemeClr val="bg1"/>
                </a:solidFill>
              </a:rPr>
              <a:t>the</a:t>
            </a:r>
            <a:r>
              <a:rPr lang="tr-TR" dirty="0" smtClean="0">
                <a:solidFill>
                  <a:schemeClr val="bg1"/>
                </a:solidFill>
              </a:rPr>
              <a:t> </a:t>
            </a:r>
            <a:r>
              <a:rPr lang="tr-TR" dirty="0" err="1" smtClean="0">
                <a:solidFill>
                  <a:schemeClr val="bg1"/>
                </a:solidFill>
              </a:rPr>
              <a:t>farthest</a:t>
            </a:r>
            <a:r>
              <a:rPr lang="tr-TR" dirty="0" smtClean="0">
                <a:solidFill>
                  <a:schemeClr val="bg1"/>
                </a:solidFill>
              </a:rPr>
              <a:t> </a:t>
            </a:r>
            <a:r>
              <a:rPr lang="tr-TR" dirty="0" err="1" smtClean="0">
                <a:solidFill>
                  <a:schemeClr val="bg1"/>
                </a:solidFill>
              </a:rPr>
              <a:t>way</a:t>
            </a:r>
            <a:r>
              <a:rPr lang="tr-TR" dirty="0" smtClean="0">
                <a:solidFill>
                  <a:schemeClr val="bg1"/>
                </a:solidFill>
              </a:rPr>
              <a:t> </a:t>
            </a:r>
            <a:r>
              <a:rPr lang="tr-TR" dirty="0" err="1" smtClean="0">
                <a:solidFill>
                  <a:schemeClr val="bg1"/>
                </a:solidFill>
              </a:rPr>
              <a:t>from</a:t>
            </a:r>
            <a:r>
              <a:rPr lang="tr-TR" dirty="0" smtClean="0">
                <a:solidFill>
                  <a:schemeClr val="bg1"/>
                </a:solidFill>
              </a:rPr>
              <a:t> </a:t>
            </a:r>
            <a:r>
              <a:rPr lang="tr-TR" dirty="0" err="1" smtClean="0">
                <a:solidFill>
                  <a:schemeClr val="bg1"/>
                </a:solidFill>
              </a:rPr>
              <a:t>home</a:t>
            </a:r>
            <a:endParaRPr lang="tr-TR" dirty="0" smtClean="0">
              <a:solidFill>
                <a:schemeClr val="bg1"/>
              </a:solidFill>
            </a:endParaRPr>
          </a:p>
          <a:p>
            <a:r>
              <a:rPr lang="tr-TR" dirty="0" err="1" smtClean="0">
                <a:solidFill>
                  <a:schemeClr val="bg1"/>
                </a:solidFill>
              </a:rPr>
              <a:t>I’ve</a:t>
            </a:r>
            <a:r>
              <a:rPr lang="tr-TR" dirty="0" smtClean="0">
                <a:solidFill>
                  <a:schemeClr val="bg1"/>
                </a:solidFill>
              </a:rPr>
              <a:t> ever </a:t>
            </a:r>
            <a:r>
              <a:rPr lang="tr-TR" dirty="0" err="1" smtClean="0">
                <a:solidFill>
                  <a:schemeClr val="bg1"/>
                </a:solidFill>
              </a:rPr>
              <a:t>been</a:t>
            </a:r>
            <a:r>
              <a:rPr lang="tr-TR" dirty="0" smtClean="0">
                <a:solidFill>
                  <a:schemeClr val="bg1"/>
                </a:solidFill>
              </a:rPr>
              <a:t>.</a:t>
            </a:r>
            <a:endParaRPr lang="tr-T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6023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64593"/>
            <a:ext cx="12170664" cy="914400"/>
          </a:xfrm>
        </p:spPr>
        <p:txBody>
          <a:bodyPr>
            <a:normAutofit/>
          </a:bodyPr>
          <a:lstStyle/>
          <a:p>
            <a:r>
              <a:rPr lang="tr-TR" sz="4000" b="1" dirty="0" err="1"/>
              <a:t>Hero’s</a:t>
            </a:r>
            <a:r>
              <a:rPr lang="tr-TR" sz="4000" b="1" dirty="0"/>
              <a:t> </a:t>
            </a:r>
            <a:r>
              <a:rPr lang="tr-TR" sz="4000" b="1" dirty="0" err="1"/>
              <a:t>Journey</a:t>
            </a:r>
            <a:r>
              <a:rPr lang="tr-TR" sz="4000" b="1" dirty="0"/>
              <a:t> </a:t>
            </a:r>
            <a:r>
              <a:rPr lang="tr-TR" sz="4000" b="1" dirty="0" err="1"/>
              <a:t>Archetype</a:t>
            </a:r>
            <a:r>
              <a:rPr lang="tr-TR" sz="4000" b="1" dirty="0"/>
              <a:t>: </a:t>
            </a:r>
            <a:r>
              <a:rPr lang="tr-TR" sz="4000" b="1" dirty="0" err="1"/>
              <a:t>The</a:t>
            </a:r>
            <a:r>
              <a:rPr lang="tr-TR" sz="4000" b="1" dirty="0"/>
              <a:t> </a:t>
            </a:r>
            <a:r>
              <a:rPr lang="tr-TR" sz="4000" b="1" dirty="0" err="1"/>
              <a:t>Lord</a:t>
            </a:r>
            <a:r>
              <a:rPr lang="tr-TR" sz="4000" b="1" dirty="0"/>
              <a:t> of </a:t>
            </a:r>
            <a:r>
              <a:rPr lang="tr-TR" sz="4000" b="1" dirty="0" err="1"/>
              <a:t>the</a:t>
            </a:r>
            <a:r>
              <a:rPr lang="tr-TR" sz="4000" b="1" dirty="0"/>
              <a:t> Rings </a:t>
            </a:r>
            <a:r>
              <a:rPr lang="tr-TR" sz="4000" b="1" dirty="0" err="1"/>
              <a:t>Example</a:t>
            </a:r>
            <a:endParaRPr lang="tr-TR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078992"/>
            <a:ext cx="11984477" cy="5779008"/>
          </a:xfrm>
        </p:spPr>
        <p:txBody>
          <a:bodyPr/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i="1" dirty="0" err="1" smtClean="0"/>
              <a:t>This</a:t>
            </a:r>
            <a:r>
              <a:rPr lang="tr-TR" i="1" dirty="0" smtClean="0"/>
              <a:t> is </a:t>
            </a:r>
            <a:r>
              <a:rPr lang="tr-TR" i="1" dirty="0" err="1" smtClean="0"/>
              <a:t>also</a:t>
            </a:r>
            <a:r>
              <a:rPr lang="tr-TR" i="1" dirty="0" smtClean="0"/>
              <a:t> a </a:t>
            </a:r>
            <a:r>
              <a:rPr lang="tr-TR" i="1" dirty="0" err="1" smtClean="0"/>
              <a:t>dangerous</a:t>
            </a:r>
            <a:r>
              <a:rPr lang="tr-TR" i="1" dirty="0" smtClean="0"/>
              <a:t> </a:t>
            </a:r>
            <a:r>
              <a:rPr lang="tr-TR" i="1" dirty="0" err="1" smtClean="0"/>
              <a:t>one</a:t>
            </a:r>
            <a:r>
              <a:rPr lang="tr-TR" i="1" dirty="0" smtClean="0"/>
              <a:t>.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i="1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hobbits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chased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servants</a:t>
            </a:r>
            <a:r>
              <a:rPr lang="tr-TR" dirty="0" smtClean="0"/>
              <a:t>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dirty="0" smtClean="0"/>
              <a:t>of </a:t>
            </a:r>
            <a:r>
              <a:rPr lang="tr-TR" dirty="0" err="1" smtClean="0"/>
              <a:t>Sauron</a:t>
            </a:r>
            <a:r>
              <a:rPr lang="tr-TR" dirty="0" smtClean="0"/>
              <a:t> as </a:t>
            </a:r>
            <a:r>
              <a:rPr lang="tr-TR" dirty="0" err="1" smtClean="0"/>
              <a:t>soon</a:t>
            </a:r>
            <a:r>
              <a:rPr lang="tr-TR" dirty="0" smtClean="0"/>
              <a:t> as </a:t>
            </a:r>
            <a:r>
              <a:rPr lang="tr-TR" dirty="0" err="1" smtClean="0"/>
              <a:t>they</a:t>
            </a:r>
            <a:r>
              <a:rPr lang="tr-TR" dirty="0" smtClean="0"/>
              <a:t> </a:t>
            </a:r>
            <a:r>
              <a:rPr lang="tr-TR" dirty="0" err="1" smtClean="0"/>
              <a:t>leave</a:t>
            </a:r>
            <a:r>
              <a:rPr lang="tr-TR" dirty="0" smtClean="0"/>
              <a:t>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dirty="0" err="1" smtClean="0"/>
              <a:t>Shire</a:t>
            </a:r>
            <a:r>
              <a:rPr lang="tr-TR" dirty="0" smtClean="0"/>
              <a:t> </a:t>
            </a:r>
            <a:r>
              <a:rPr lang="tr-TR" dirty="0" err="1" smtClean="0"/>
              <a:t>where</a:t>
            </a:r>
            <a:r>
              <a:rPr lang="tr-TR" dirty="0" smtClean="0"/>
              <a:t> </a:t>
            </a:r>
            <a:r>
              <a:rPr lang="tr-TR" dirty="0" err="1" smtClean="0"/>
              <a:t>they</a:t>
            </a:r>
            <a:r>
              <a:rPr lang="tr-TR" dirty="0" smtClean="0"/>
              <a:t> </a:t>
            </a:r>
            <a:r>
              <a:rPr lang="tr-TR" dirty="0" err="1" smtClean="0"/>
              <a:t>inhabit</a:t>
            </a:r>
            <a:r>
              <a:rPr lang="tr-TR" dirty="0" smtClean="0"/>
              <a:t>.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7760" y="943864"/>
            <a:ext cx="7232904" cy="5914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108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64593"/>
            <a:ext cx="12170664" cy="914400"/>
          </a:xfrm>
        </p:spPr>
        <p:txBody>
          <a:bodyPr>
            <a:normAutofit/>
          </a:bodyPr>
          <a:lstStyle/>
          <a:p>
            <a:r>
              <a:rPr lang="tr-TR" sz="4000" b="1" dirty="0" err="1" smtClean="0"/>
              <a:t>Hero’s</a:t>
            </a:r>
            <a:r>
              <a:rPr lang="tr-TR" sz="4000" b="1" dirty="0" smtClean="0"/>
              <a:t> </a:t>
            </a:r>
            <a:r>
              <a:rPr lang="tr-TR" sz="4000" b="1" dirty="0" err="1" smtClean="0"/>
              <a:t>Journey</a:t>
            </a:r>
            <a:r>
              <a:rPr lang="tr-TR" sz="4000" b="1" dirty="0" smtClean="0"/>
              <a:t> </a:t>
            </a:r>
            <a:r>
              <a:rPr lang="tr-TR" sz="4000" b="1" dirty="0" err="1" smtClean="0"/>
              <a:t>Archetype</a:t>
            </a:r>
            <a:r>
              <a:rPr lang="tr-TR" sz="4000" b="1" dirty="0" smtClean="0"/>
              <a:t>: </a:t>
            </a:r>
            <a:r>
              <a:rPr lang="tr-TR" sz="4000" b="1" dirty="0" err="1" smtClean="0"/>
              <a:t>The</a:t>
            </a:r>
            <a:r>
              <a:rPr lang="tr-TR" sz="4000" b="1" dirty="0" smtClean="0"/>
              <a:t> </a:t>
            </a:r>
            <a:r>
              <a:rPr lang="tr-TR" sz="4000" b="1" dirty="0" err="1" smtClean="0"/>
              <a:t>Lord</a:t>
            </a:r>
            <a:r>
              <a:rPr lang="tr-TR" sz="4000" b="1" dirty="0" smtClean="0"/>
              <a:t> of </a:t>
            </a:r>
            <a:r>
              <a:rPr lang="tr-TR" sz="4000" b="1" dirty="0" err="1" smtClean="0"/>
              <a:t>the</a:t>
            </a:r>
            <a:r>
              <a:rPr lang="tr-TR" sz="4000" b="1" dirty="0" smtClean="0"/>
              <a:t> Rings </a:t>
            </a:r>
            <a:r>
              <a:rPr lang="tr-TR" sz="4000" b="1" dirty="0" err="1" smtClean="0"/>
              <a:t>Example</a:t>
            </a:r>
            <a:endParaRPr lang="tr-TR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078992"/>
            <a:ext cx="11984477" cy="5779008"/>
          </a:xfrm>
        </p:spPr>
        <p:txBody>
          <a:bodyPr/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i="1" dirty="0" err="1" smtClean="0"/>
              <a:t>The</a:t>
            </a:r>
            <a:r>
              <a:rPr lang="tr-TR" i="1" dirty="0" smtClean="0"/>
              <a:t> </a:t>
            </a:r>
            <a:r>
              <a:rPr lang="tr-TR" i="1" dirty="0" err="1" smtClean="0"/>
              <a:t>hero</a:t>
            </a:r>
            <a:r>
              <a:rPr lang="tr-TR" i="1" dirty="0" smtClean="0"/>
              <a:t> </a:t>
            </a:r>
            <a:r>
              <a:rPr lang="tr-TR" i="1" dirty="0" err="1" smtClean="0"/>
              <a:t>becomes</a:t>
            </a:r>
            <a:r>
              <a:rPr lang="tr-TR" i="1" dirty="0" smtClean="0"/>
              <a:t> </a:t>
            </a:r>
            <a:r>
              <a:rPr lang="tr-TR" i="1" dirty="0" err="1" smtClean="0"/>
              <a:t>more</a:t>
            </a:r>
            <a:r>
              <a:rPr lang="tr-TR" i="1" dirty="0" smtClean="0"/>
              <a:t> </a:t>
            </a:r>
            <a:r>
              <a:rPr lang="tr-TR" i="1" dirty="0" err="1" smtClean="0"/>
              <a:t>mature</a:t>
            </a:r>
            <a:r>
              <a:rPr lang="tr-TR" i="1" dirty="0" smtClean="0"/>
              <a:t>. </a:t>
            </a:r>
            <a:endParaRPr lang="tr-TR" i="1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leaders</a:t>
            </a:r>
            <a:r>
              <a:rPr lang="tr-TR" dirty="0" smtClean="0"/>
              <a:t> of </a:t>
            </a:r>
            <a:r>
              <a:rPr lang="tr-TR" dirty="0" err="1" smtClean="0"/>
              <a:t>Middle</a:t>
            </a:r>
            <a:r>
              <a:rPr lang="tr-TR" dirty="0" smtClean="0"/>
              <a:t>-Earth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dirty="0" err="1" smtClean="0"/>
              <a:t>quarrel</a:t>
            </a:r>
            <a:r>
              <a:rPr lang="tr-TR" dirty="0" smtClean="0"/>
              <a:t> </a:t>
            </a:r>
            <a:r>
              <a:rPr lang="tr-TR" dirty="0" err="1" smtClean="0"/>
              <a:t>over</a:t>
            </a:r>
            <a:r>
              <a:rPr lang="tr-TR" dirty="0" smtClean="0"/>
              <a:t> </a:t>
            </a:r>
            <a:r>
              <a:rPr lang="tr-TR" dirty="0" err="1" smtClean="0"/>
              <a:t>what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do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endParaRPr lang="tr-TR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dirty="0" smtClean="0"/>
              <a:t>ring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who</a:t>
            </a:r>
            <a:r>
              <a:rPr lang="tr-TR" dirty="0" smtClean="0"/>
              <a:t> </a:t>
            </a:r>
            <a:r>
              <a:rPr lang="tr-TR" dirty="0" err="1" smtClean="0"/>
              <a:t>would</a:t>
            </a:r>
            <a:r>
              <a:rPr lang="tr-TR" dirty="0" smtClean="0"/>
              <a:t> </a:t>
            </a:r>
            <a:r>
              <a:rPr lang="tr-TR" dirty="0" err="1" smtClean="0"/>
              <a:t>carry</a:t>
            </a:r>
            <a:r>
              <a:rPr lang="tr-TR" dirty="0" smtClean="0"/>
              <a:t> it.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dirty="0" err="1" smtClean="0"/>
              <a:t>Frodo</a:t>
            </a:r>
            <a:r>
              <a:rPr lang="tr-TR" dirty="0" smtClean="0"/>
              <a:t> </a:t>
            </a:r>
            <a:r>
              <a:rPr lang="tr-TR" dirty="0" err="1" smtClean="0"/>
              <a:t>volunteers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bear</a:t>
            </a:r>
            <a:r>
              <a:rPr lang="tr-TR" dirty="0" smtClean="0"/>
              <a:t> it.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dirty="0" err="1" smtClean="0"/>
              <a:t>It</a:t>
            </a:r>
            <a:r>
              <a:rPr lang="tr-TR" dirty="0" smtClean="0"/>
              <a:t> </a:t>
            </a:r>
            <a:r>
              <a:rPr lang="tr-TR" dirty="0" err="1" smtClean="0"/>
              <a:t>shows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maturity</a:t>
            </a:r>
            <a:r>
              <a:rPr lang="tr-TR" dirty="0" smtClean="0"/>
              <a:t> he has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dirty="0" err="1"/>
              <a:t>r</a:t>
            </a:r>
            <a:r>
              <a:rPr lang="tr-TR" dirty="0" err="1" smtClean="0"/>
              <a:t>eached</a:t>
            </a:r>
            <a:r>
              <a:rPr lang="tr-TR" dirty="0" smtClean="0"/>
              <a:t>,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hobbits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dirty="0" err="1"/>
              <a:t>k</a:t>
            </a:r>
            <a:r>
              <a:rPr lang="tr-TR" dirty="0" err="1" smtClean="0"/>
              <a:t>nown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their</a:t>
            </a:r>
            <a:r>
              <a:rPr lang="tr-TR" dirty="0" smtClean="0"/>
              <a:t> </a:t>
            </a:r>
            <a:r>
              <a:rPr lang="tr-TR" dirty="0" err="1" smtClean="0"/>
              <a:t>addiction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endParaRPr lang="tr-TR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dirty="0" err="1"/>
              <a:t>c</a:t>
            </a:r>
            <a:r>
              <a:rPr lang="tr-TR" dirty="0" err="1" smtClean="0"/>
              <a:t>omfort</a:t>
            </a:r>
            <a:r>
              <a:rPr lang="tr-TR" dirty="0" smtClean="0"/>
              <a:t>.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6512" y="987552"/>
            <a:ext cx="8095488" cy="587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222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64593"/>
            <a:ext cx="12170664" cy="914400"/>
          </a:xfrm>
        </p:spPr>
        <p:txBody>
          <a:bodyPr>
            <a:normAutofit/>
          </a:bodyPr>
          <a:lstStyle/>
          <a:p>
            <a:r>
              <a:rPr lang="tr-TR" sz="4000" b="1" dirty="0" err="1" smtClean="0"/>
              <a:t>Hero’s</a:t>
            </a:r>
            <a:r>
              <a:rPr lang="tr-TR" sz="4000" b="1" dirty="0" smtClean="0"/>
              <a:t> </a:t>
            </a:r>
            <a:r>
              <a:rPr lang="tr-TR" sz="4000" b="1" dirty="0" err="1" smtClean="0"/>
              <a:t>Journey</a:t>
            </a:r>
            <a:r>
              <a:rPr lang="tr-TR" sz="4000" b="1" dirty="0" smtClean="0"/>
              <a:t> </a:t>
            </a:r>
            <a:r>
              <a:rPr lang="tr-TR" sz="4000" b="1" dirty="0" err="1" smtClean="0"/>
              <a:t>Archetype</a:t>
            </a:r>
            <a:r>
              <a:rPr lang="tr-TR" sz="4000" b="1" dirty="0" smtClean="0"/>
              <a:t>: </a:t>
            </a:r>
            <a:r>
              <a:rPr lang="tr-TR" sz="4000" b="1" dirty="0" err="1" smtClean="0"/>
              <a:t>The</a:t>
            </a:r>
            <a:r>
              <a:rPr lang="tr-TR" sz="4000" b="1" dirty="0" smtClean="0"/>
              <a:t> </a:t>
            </a:r>
            <a:r>
              <a:rPr lang="tr-TR" sz="4000" b="1" dirty="0" err="1" smtClean="0"/>
              <a:t>Lord</a:t>
            </a:r>
            <a:r>
              <a:rPr lang="tr-TR" sz="4000" b="1" dirty="0" smtClean="0"/>
              <a:t> of </a:t>
            </a:r>
            <a:r>
              <a:rPr lang="tr-TR" sz="4000" b="1" dirty="0" err="1" smtClean="0"/>
              <a:t>the</a:t>
            </a:r>
            <a:r>
              <a:rPr lang="tr-TR" sz="4000" b="1" dirty="0" smtClean="0"/>
              <a:t> Rings </a:t>
            </a:r>
            <a:r>
              <a:rPr lang="tr-TR" sz="4000" b="1" dirty="0" err="1" smtClean="0"/>
              <a:t>Example</a:t>
            </a:r>
            <a:endParaRPr lang="tr-TR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078992"/>
            <a:ext cx="11984477" cy="5779008"/>
          </a:xfrm>
        </p:spPr>
        <p:txBody>
          <a:bodyPr/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hero</a:t>
            </a:r>
            <a:r>
              <a:rPr lang="tr-TR" i="1" dirty="0"/>
              <a:t> </a:t>
            </a:r>
            <a:r>
              <a:rPr lang="tr-TR" i="1" dirty="0" err="1"/>
              <a:t>passes</a:t>
            </a:r>
            <a:r>
              <a:rPr lang="tr-TR" i="1" dirty="0"/>
              <a:t> </a:t>
            </a:r>
            <a:r>
              <a:rPr lang="tr-TR" i="1" dirty="0" err="1"/>
              <a:t>through</a:t>
            </a:r>
            <a:r>
              <a:rPr lang="tr-TR" i="1" dirty="0"/>
              <a:t> </a:t>
            </a:r>
            <a:r>
              <a:rPr lang="tr-TR" i="1" dirty="0" err="1"/>
              <a:t>impediments</a:t>
            </a:r>
            <a:r>
              <a:rPr lang="tr-TR" i="1" dirty="0"/>
              <a:t>, </a:t>
            </a:r>
            <a:endParaRPr lang="tr-TR" i="1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i="1" dirty="0" smtClean="0"/>
              <a:t>has </a:t>
            </a:r>
            <a:r>
              <a:rPr lang="tr-TR" i="1" dirty="0" err="1"/>
              <a:t>to</a:t>
            </a:r>
            <a:r>
              <a:rPr lang="tr-TR" i="1" dirty="0"/>
              <a:t> </a:t>
            </a:r>
            <a:r>
              <a:rPr lang="tr-TR" i="1" dirty="0" err="1"/>
              <a:t>endure</a:t>
            </a:r>
            <a:r>
              <a:rPr lang="tr-TR" i="1" dirty="0"/>
              <a:t> </a:t>
            </a:r>
            <a:r>
              <a:rPr lang="tr-TR" i="1" dirty="0" err="1"/>
              <a:t>physical</a:t>
            </a:r>
            <a:r>
              <a:rPr lang="tr-TR" i="1" dirty="0"/>
              <a:t> </a:t>
            </a:r>
            <a:r>
              <a:rPr lang="tr-TR" i="1" dirty="0" err="1"/>
              <a:t>and</a:t>
            </a:r>
            <a:r>
              <a:rPr lang="tr-TR" i="1" dirty="0"/>
              <a:t> </a:t>
            </a:r>
            <a:r>
              <a:rPr lang="tr-TR" i="1" dirty="0" err="1"/>
              <a:t>psychological</a:t>
            </a:r>
            <a:r>
              <a:rPr lang="tr-TR" i="1" dirty="0"/>
              <a:t> </a:t>
            </a:r>
            <a:endParaRPr lang="tr-TR" i="1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i="1" dirty="0" err="1" smtClean="0"/>
              <a:t>difficulties</a:t>
            </a:r>
            <a:r>
              <a:rPr lang="tr-TR" i="1" dirty="0" smtClean="0"/>
              <a:t> </a:t>
            </a:r>
            <a:r>
              <a:rPr lang="tr-TR" i="1" dirty="0" err="1"/>
              <a:t>and</a:t>
            </a:r>
            <a:r>
              <a:rPr lang="tr-TR" i="1" dirty="0"/>
              <a:t> he </a:t>
            </a:r>
            <a:r>
              <a:rPr lang="tr-TR" i="1" dirty="0" err="1"/>
              <a:t>receives</a:t>
            </a:r>
            <a:r>
              <a:rPr lang="tr-TR" i="1" dirty="0"/>
              <a:t> </a:t>
            </a:r>
            <a:r>
              <a:rPr lang="tr-TR" i="1" dirty="0" err="1"/>
              <a:t>supernatural</a:t>
            </a:r>
            <a:r>
              <a:rPr lang="tr-TR" i="1" dirty="0"/>
              <a:t> </a:t>
            </a:r>
            <a:r>
              <a:rPr lang="tr-TR" i="1" dirty="0" err="1"/>
              <a:t>aid</a:t>
            </a:r>
            <a:r>
              <a:rPr lang="tr-TR" i="1" dirty="0"/>
              <a:t>.</a:t>
            </a:r>
            <a:endParaRPr lang="tr-TR" i="1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9280" y="1005840"/>
            <a:ext cx="6522720" cy="585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615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64593"/>
            <a:ext cx="12170664" cy="914400"/>
          </a:xfrm>
        </p:spPr>
        <p:txBody>
          <a:bodyPr>
            <a:normAutofit/>
          </a:bodyPr>
          <a:lstStyle/>
          <a:p>
            <a:r>
              <a:rPr lang="tr-TR" sz="4000" b="1" dirty="0" err="1" smtClean="0"/>
              <a:t>Hero’s</a:t>
            </a:r>
            <a:r>
              <a:rPr lang="tr-TR" sz="4000" b="1" dirty="0" smtClean="0"/>
              <a:t> </a:t>
            </a:r>
            <a:r>
              <a:rPr lang="tr-TR" sz="4000" b="1" dirty="0" err="1" smtClean="0"/>
              <a:t>Journey</a:t>
            </a:r>
            <a:r>
              <a:rPr lang="tr-TR" sz="4000" b="1" dirty="0" smtClean="0"/>
              <a:t> </a:t>
            </a:r>
            <a:r>
              <a:rPr lang="tr-TR" sz="4000" b="1" dirty="0" err="1" smtClean="0"/>
              <a:t>Archetype</a:t>
            </a:r>
            <a:r>
              <a:rPr lang="tr-TR" sz="4000" b="1" dirty="0" smtClean="0"/>
              <a:t>: </a:t>
            </a:r>
            <a:r>
              <a:rPr lang="tr-TR" sz="4000" b="1" dirty="0" err="1" smtClean="0"/>
              <a:t>The</a:t>
            </a:r>
            <a:r>
              <a:rPr lang="tr-TR" sz="4000" b="1" dirty="0" smtClean="0"/>
              <a:t> </a:t>
            </a:r>
            <a:r>
              <a:rPr lang="tr-TR" sz="4000" b="1" dirty="0" err="1" smtClean="0"/>
              <a:t>Lord</a:t>
            </a:r>
            <a:r>
              <a:rPr lang="tr-TR" sz="4000" b="1" dirty="0" smtClean="0"/>
              <a:t> of </a:t>
            </a:r>
            <a:r>
              <a:rPr lang="tr-TR" sz="4000" b="1" dirty="0" err="1" smtClean="0"/>
              <a:t>the</a:t>
            </a:r>
            <a:r>
              <a:rPr lang="tr-TR" sz="4000" b="1" dirty="0" smtClean="0"/>
              <a:t> Rings </a:t>
            </a:r>
            <a:r>
              <a:rPr lang="tr-TR" sz="4000" b="1" dirty="0" err="1" smtClean="0"/>
              <a:t>Example</a:t>
            </a:r>
            <a:endParaRPr lang="tr-TR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078992"/>
            <a:ext cx="11984477" cy="5779008"/>
          </a:xfrm>
        </p:spPr>
        <p:txBody>
          <a:bodyPr/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hero</a:t>
            </a:r>
            <a:r>
              <a:rPr lang="tr-TR" i="1" dirty="0"/>
              <a:t> </a:t>
            </a:r>
            <a:r>
              <a:rPr lang="tr-TR" i="1" dirty="0" err="1"/>
              <a:t>passes</a:t>
            </a:r>
            <a:r>
              <a:rPr lang="tr-TR" i="1" dirty="0"/>
              <a:t> </a:t>
            </a:r>
            <a:r>
              <a:rPr lang="tr-TR" i="1" dirty="0" err="1"/>
              <a:t>through</a:t>
            </a:r>
            <a:r>
              <a:rPr lang="tr-TR" i="1" dirty="0"/>
              <a:t> </a:t>
            </a:r>
            <a:r>
              <a:rPr lang="tr-TR" i="1" dirty="0" err="1"/>
              <a:t>impediments</a:t>
            </a:r>
            <a:r>
              <a:rPr lang="tr-TR" i="1" dirty="0"/>
              <a:t>, </a:t>
            </a:r>
            <a:endParaRPr lang="tr-TR" i="1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i="1" dirty="0" smtClean="0"/>
              <a:t>has </a:t>
            </a:r>
            <a:r>
              <a:rPr lang="tr-TR" i="1" dirty="0" err="1"/>
              <a:t>to</a:t>
            </a:r>
            <a:r>
              <a:rPr lang="tr-TR" i="1" dirty="0"/>
              <a:t> </a:t>
            </a:r>
            <a:r>
              <a:rPr lang="tr-TR" i="1" dirty="0" err="1"/>
              <a:t>endure</a:t>
            </a:r>
            <a:r>
              <a:rPr lang="tr-TR" i="1" dirty="0"/>
              <a:t> </a:t>
            </a:r>
            <a:r>
              <a:rPr lang="tr-TR" i="1" dirty="0" err="1"/>
              <a:t>physical</a:t>
            </a:r>
            <a:r>
              <a:rPr lang="tr-TR" i="1" dirty="0"/>
              <a:t> </a:t>
            </a:r>
            <a:r>
              <a:rPr lang="tr-TR" i="1" dirty="0" err="1"/>
              <a:t>and</a:t>
            </a:r>
            <a:r>
              <a:rPr lang="tr-TR" i="1" dirty="0"/>
              <a:t> </a:t>
            </a:r>
            <a:r>
              <a:rPr lang="tr-TR" i="1" dirty="0" err="1"/>
              <a:t>psychological</a:t>
            </a:r>
            <a:r>
              <a:rPr lang="tr-TR" i="1" dirty="0"/>
              <a:t> </a:t>
            </a:r>
            <a:endParaRPr lang="tr-TR" i="1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i="1" dirty="0" err="1" smtClean="0"/>
              <a:t>difficulties</a:t>
            </a:r>
            <a:r>
              <a:rPr lang="tr-TR" i="1" dirty="0" smtClean="0"/>
              <a:t> </a:t>
            </a:r>
            <a:r>
              <a:rPr lang="tr-TR" i="1" dirty="0" err="1"/>
              <a:t>and</a:t>
            </a:r>
            <a:r>
              <a:rPr lang="tr-TR" i="1" dirty="0"/>
              <a:t> he </a:t>
            </a:r>
            <a:r>
              <a:rPr lang="tr-TR" i="1" dirty="0" err="1" smtClean="0"/>
              <a:t>receves</a:t>
            </a:r>
            <a:r>
              <a:rPr lang="tr-TR" i="1" dirty="0" smtClean="0"/>
              <a:t> </a:t>
            </a:r>
            <a:r>
              <a:rPr lang="tr-TR" i="1" dirty="0" err="1"/>
              <a:t>supernatural</a:t>
            </a:r>
            <a:r>
              <a:rPr lang="tr-TR" i="1" dirty="0"/>
              <a:t> </a:t>
            </a:r>
            <a:r>
              <a:rPr lang="tr-TR" i="1" dirty="0" err="1"/>
              <a:t>aid</a:t>
            </a:r>
            <a:r>
              <a:rPr lang="tr-TR" i="1" dirty="0" smtClean="0"/>
              <a:t>.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i="1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dirty="0" err="1" smtClean="0"/>
              <a:t>Frodo</a:t>
            </a:r>
            <a:r>
              <a:rPr lang="tr-TR" dirty="0"/>
              <a:t> </a:t>
            </a:r>
            <a:r>
              <a:rPr lang="tr-TR" dirty="0" err="1" smtClean="0"/>
              <a:t>being</a:t>
            </a:r>
            <a:r>
              <a:rPr lang="tr-TR" dirty="0" smtClean="0"/>
              <a:t> </a:t>
            </a:r>
            <a:r>
              <a:rPr lang="tr-TR" dirty="0" err="1" smtClean="0"/>
              <a:t>attacked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servants</a:t>
            </a:r>
            <a:r>
              <a:rPr lang="tr-TR" dirty="0" smtClean="0"/>
              <a:t>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dirty="0"/>
              <a:t>o</a:t>
            </a:r>
            <a:r>
              <a:rPr lang="tr-TR" dirty="0" smtClean="0"/>
              <a:t>f </a:t>
            </a:r>
            <a:r>
              <a:rPr lang="tr-TR" dirty="0" err="1" smtClean="0"/>
              <a:t>Sauron</a:t>
            </a:r>
            <a:r>
              <a:rPr lang="tr-TR" dirty="0" smtClean="0"/>
              <a:t>.</a:t>
            </a:r>
            <a:endParaRPr lang="tr-TR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9280" y="1005840"/>
            <a:ext cx="6522720" cy="585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599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64593"/>
            <a:ext cx="12170664" cy="914400"/>
          </a:xfrm>
        </p:spPr>
        <p:txBody>
          <a:bodyPr>
            <a:normAutofit/>
          </a:bodyPr>
          <a:lstStyle/>
          <a:p>
            <a:r>
              <a:rPr lang="tr-TR" sz="4000" b="1" dirty="0" err="1" smtClean="0"/>
              <a:t>Hero’s</a:t>
            </a:r>
            <a:r>
              <a:rPr lang="tr-TR" sz="4000" b="1" dirty="0" smtClean="0"/>
              <a:t> </a:t>
            </a:r>
            <a:r>
              <a:rPr lang="tr-TR" sz="4000" b="1" dirty="0" err="1" smtClean="0"/>
              <a:t>Journey</a:t>
            </a:r>
            <a:r>
              <a:rPr lang="tr-TR" sz="4000" b="1" dirty="0" smtClean="0"/>
              <a:t> </a:t>
            </a:r>
            <a:r>
              <a:rPr lang="tr-TR" sz="4000" b="1" dirty="0" err="1" smtClean="0"/>
              <a:t>Archetype</a:t>
            </a:r>
            <a:r>
              <a:rPr lang="tr-TR" sz="4000" b="1" dirty="0" smtClean="0"/>
              <a:t>: </a:t>
            </a:r>
            <a:r>
              <a:rPr lang="tr-TR" sz="4000" b="1" dirty="0" err="1" smtClean="0"/>
              <a:t>The</a:t>
            </a:r>
            <a:r>
              <a:rPr lang="tr-TR" sz="4000" b="1" dirty="0" smtClean="0"/>
              <a:t> </a:t>
            </a:r>
            <a:r>
              <a:rPr lang="tr-TR" sz="4000" b="1" dirty="0" err="1" smtClean="0"/>
              <a:t>Lord</a:t>
            </a:r>
            <a:r>
              <a:rPr lang="tr-TR" sz="4000" b="1" dirty="0" smtClean="0"/>
              <a:t> of </a:t>
            </a:r>
            <a:r>
              <a:rPr lang="tr-TR" sz="4000" b="1" dirty="0" err="1" smtClean="0"/>
              <a:t>the</a:t>
            </a:r>
            <a:r>
              <a:rPr lang="tr-TR" sz="4000" b="1" dirty="0" smtClean="0"/>
              <a:t> Rings </a:t>
            </a:r>
            <a:r>
              <a:rPr lang="tr-TR" sz="4000" b="1" dirty="0" err="1" smtClean="0"/>
              <a:t>Example</a:t>
            </a:r>
            <a:endParaRPr lang="tr-TR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078992"/>
            <a:ext cx="11984477" cy="5779008"/>
          </a:xfrm>
        </p:spPr>
        <p:txBody>
          <a:bodyPr/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hero</a:t>
            </a:r>
            <a:r>
              <a:rPr lang="tr-TR" i="1" dirty="0"/>
              <a:t> </a:t>
            </a:r>
            <a:r>
              <a:rPr lang="tr-TR" i="1" dirty="0" err="1"/>
              <a:t>passes</a:t>
            </a:r>
            <a:r>
              <a:rPr lang="tr-TR" i="1" dirty="0"/>
              <a:t> </a:t>
            </a:r>
            <a:r>
              <a:rPr lang="tr-TR" i="1" dirty="0" err="1"/>
              <a:t>through</a:t>
            </a:r>
            <a:r>
              <a:rPr lang="tr-TR" i="1" dirty="0"/>
              <a:t> </a:t>
            </a:r>
            <a:r>
              <a:rPr lang="tr-TR" i="1" dirty="0" err="1"/>
              <a:t>impediments</a:t>
            </a:r>
            <a:r>
              <a:rPr lang="tr-TR" i="1" dirty="0"/>
              <a:t>, </a:t>
            </a:r>
            <a:endParaRPr lang="tr-TR" i="1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i="1" dirty="0" smtClean="0"/>
              <a:t>has </a:t>
            </a:r>
            <a:r>
              <a:rPr lang="tr-TR" i="1" dirty="0" err="1"/>
              <a:t>to</a:t>
            </a:r>
            <a:r>
              <a:rPr lang="tr-TR" i="1" dirty="0"/>
              <a:t> </a:t>
            </a:r>
            <a:r>
              <a:rPr lang="tr-TR" i="1" dirty="0" err="1"/>
              <a:t>endure</a:t>
            </a:r>
            <a:r>
              <a:rPr lang="tr-TR" i="1" dirty="0"/>
              <a:t> </a:t>
            </a:r>
            <a:r>
              <a:rPr lang="tr-TR" i="1" dirty="0" err="1"/>
              <a:t>physical</a:t>
            </a:r>
            <a:r>
              <a:rPr lang="tr-TR" i="1" dirty="0"/>
              <a:t> </a:t>
            </a:r>
            <a:r>
              <a:rPr lang="tr-TR" i="1" dirty="0" err="1"/>
              <a:t>and</a:t>
            </a:r>
            <a:r>
              <a:rPr lang="tr-TR" i="1" dirty="0"/>
              <a:t> </a:t>
            </a:r>
            <a:r>
              <a:rPr lang="tr-TR" i="1" dirty="0" err="1"/>
              <a:t>psychological</a:t>
            </a:r>
            <a:r>
              <a:rPr lang="tr-TR" i="1" dirty="0"/>
              <a:t> </a:t>
            </a:r>
            <a:endParaRPr lang="tr-TR" i="1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i="1" dirty="0" err="1" smtClean="0"/>
              <a:t>difficulties</a:t>
            </a:r>
            <a:r>
              <a:rPr lang="tr-TR" i="1" dirty="0" smtClean="0"/>
              <a:t> </a:t>
            </a:r>
            <a:r>
              <a:rPr lang="tr-TR" i="1" dirty="0" err="1"/>
              <a:t>and</a:t>
            </a:r>
            <a:r>
              <a:rPr lang="tr-TR" i="1" dirty="0"/>
              <a:t> he </a:t>
            </a:r>
            <a:r>
              <a:rPr lang="tr-TR" i="1" dirty="0" err="1" smtClean="0"/>
              <a:t>receves</a:t>
            </a:r>
            <a:r>
              <a:rPr lang="tr-TR" i="1" dirty="0" smtClean="0"/>
              <a:t> </a:t>
            </a:r>
            <a:r>
              <a:rPr lang="tr-TR" i="1" dirty="0" err="1"/>
              <a:t>supernatural</a:t>
            </a:r>
            <a:r>
              <a:rPr lang="tr-TR" i="1" dirty="0"/>
              <a:t> </a:t>
            </a:r>
            <a:r>
              <a:rPr lang="tr-TR" i="1" dirty="0" err="1"/>
              <a:t>aid</a:t>
            </a:r>
            <a:r>
              <a:rPr lang="tr-TR" i="1" dirty="0" smtClean="0"/>
              <a:t>.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i="1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dirty="0" err="1" smtClean="0"/>
              <a:t>Frodo</a:t>
            </a:r>
            <a:r>
              <a:rPr lang="tr-TR" dirty="0" smtClean="0"/>
              <a:t> </a:t>
            </a:r>
            <a:r>
              <a:rPr lang="tr-TR" dirty="0" err="1" smtClean="0"/>
              <a:t>being</a:t>
            </a:r>
            <a:r>
              <a:rPr lang="tr-TR" dirty="0" smtClean="0"/>
              <a:t> </a:t>
            </a:r>
            <a:r>
              <a:rPr lang="tr-TR" dirty="0" err="1" smtClean="0"/>
              <a:t>stabbed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servant</a:t>
            </a:r>
            <a:endParaRPr lang="tr-TR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dirty="0" smtClean="0"/>
              <a:t>of </a:t>
            </a:r>
            <a:r>
              <a:rPr lang="tr-TR" dirty="0" err="1" smtClean="0"/>
              <a:t>Sauron</a:t>
            </a:r>
            <a:r>
              <a:rPr lang="tr-TR" dirty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a </a:t>
            </a:r>
            <a:r>
              <a:rPr lang="tr-TR" dirty="0" err="1" smtClean="0"/>
              <a:t>poisonous</a:t>
            </a:r>
            <a:r>
              <a:rPr lang="tr-TR" dirty="0" smtClean="0"/>
              <a:t> </a:t>
            </a:r>
            <a:r>
              <a:rPr lang="tr-TR" dirty="0" err="1" smtClean="0"/>
              <a:t>sword</a:t>
            </a:r>
            <a:r>
              <a:rPr lang="tr-TR" dirty="0" smtClean="0"/>
              <a:t>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1536" y="978408"/>
            <a:ext cx="6760464" cy="5879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270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64593"/>
            <a:ext cx="12170664" cy="914400"/>
          </a:xfrm>
        </p:spPr>
        <p:txBody>
          <a:bodyPr>
            <a:normAutofit/>
          </a:bodyPr>
          <a:lstStyle/>
          <a:p>
            <a:r>
              <a:rPr lang="tr-TR" sz="4000" b="1" dirty="0" err="1" smtClean="0"/>
              <a:t>Hero’s</a:t>
            </a:r>
            <a:r>
              <a:rPr lang="tr-TR" sz="4000" b="1" dirty="0" smtClean="0"/>
              <a:t> </a:t>
            </a:r>
            <a:r>
              <a:rPr lang="tr-TR" sz="4000" b="1" dirty="0" err="1" smtClean="0"/>
              <a:t>Journey</a:t>
            </a:r>
            <a:r>
              <a:rPr lang="tr-TR" sz="4000" b="1" dirty="0" smtClean="0"/>
              <a:t> </a:t>
            </a:r>
            <a:r>
              <a:rPr lang="tr-TR" sz="4000" b="1" dirty="0" err="1" smtClean="0"/>
              <a:t>Archetype</a:t>
            </a:r>
            <a:r>
              <a:rPr lang="tr-TR" sz="4000" b="1" dirty="0" smtClean="0"/>
              <a:t>: </a:t>
            </a:r>
            <a:r>
              <a:rPr lang="tr-TR" sz="4000" b="1" dirty="0" err="1" smtClean="0"/>
              <a:t>The</a:t>
            </a:r>
            <a:r>
              <a:rPr lang="tr-TR" sz="4000" b="1" dirty="0" smtClean="0"/>
              <a:t> </a:t>
            </a:r>
            <a:r>
              <a:rPr lang="tr-TR" sz="4000" b="1" dirty="0" err="1" smtClean="0"/>
              <a:t>Lord</a:t>
            </a:r>
            <a:r>
              <a:rPr lang="tr-TR" sz="4000" b="1" dirty="0" smtClean="0"/>
              <a:t> of </a:t>
            </a:r>
            <a:r>
              <a:rPr lang="tr-TR" sz="4000" b="1" dirty="0" err="1" smtClean="0"/>
              <a:t>the</a:t>
            </a:r>
            <a:r>
              <a:rPr lang="tr-TR" sz="4000" b="1" dirty="0" smtClean="0"/>
              <a:t> Rings </a:t>
            </a:r>
            <a:r>
              <a:rPr lang="tr-TR" sz="4000" b="1" dirty="0" err="1" smtClean="0"/>
              <a:t>Example</a:t>
            </a:r>
            <a:endParaRPr lang="tr-TR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078992"/>
            <a:ext cx="11984477" cy="5779008"/>
          </a:xfrm>
        </p:spPr>
        <p:txBody>
          <a:bodyPr/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hero</a:t>
            </a:r>
            <a:r>
              <a:rPr lang="tr-TR" i="1" dirty="0"/>
              <a:t> </a:t>
            </a:r>
            <a:r>
              <a:rPr lang="tr-TR" i="1" dirty="0" err="1"/>
              <a:t>passes</a:t>
            </a:r>
            <a:r>
              <a:rPr lang="tr-TR" i="1" dirty="0"/>
              <a:t> </a:t>
            </a:r>
            <a:r>
              <a:rPr lang="tr-TR" i="1" dirty="0" err="1"/>
              <a:t>through</a:t>
            </a:r>
            <a:r>
              <a:rPr lang="tr-TR" i="1" dirty="0"/>
              <a:t> </a:t>
            </a:r>
            <a:r>
              <a:rPr lang="tr-TR" i="1" dirty="0" err="1"/>
              <a:t>impediments</a:t>
            </a:r>
            <a:r>
              <a:rPr lang="tr-TR" i="1" dirty="0"/>
              <a:t>, </a:t>
            </a:r>
            <a:endParaRPr lang="tr-TR" i="1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i="1" dirty="0" smtClean="0"/>
              <a:t>has </a:t>
            </a:r>
            <a:r>
              <a:rPr lang="tr-TR" i="1" dirty="0" err="1"/>
              <a:t>to</a:t>
            </a:r>
            <a:r>
              <a:rPr lang="tr-TR" i="1" dirty="0"/>
              <a:t> </a:t>
            </a:r>
            <a:r>
              <a:rPr lang="tr-TR" i="1" dirty="0" err="1"/>
              <a:t>endure</a:t>
            </a:r>
            <a:r>
              <a:rPr lang="tr-TR" i="1" dirty="0"/>
              <a:t> </a:t>
            </a:r>
            <a:r>
              <a:rPr lang="tr-TR" i="1" dirty="0" err="1"/>
              <a:t>physical</a:t>
            </a:r>
            <a:r>
              <a:rPr lang="tr-TR" i="1" dirty="0"/>
              <a:t> </a:t>
            </a:r>
            <a:r>
              <a:rPr lang="tr-TR" i="1" dirty="0" err="1"/>
              <a:t>and</a:t>
            </a:r>
            <a:r>
              <a:rPr lang="tr-TR" i="1" dirty="0"/>
              <a:t> </a:t>
            </a:r>
            <a:r>
              <a:rPr lang="tr-TR" i="1" dirty="0" err="1"/>
              <a:t>psychological</a:t>
            </a:r>
            <a:r>
              <a:rPr lang="tr-TR" i="1" dirty="0"/>
              <a:t> </a:t>
            </a:r>
            <a:endParaRPr lang="tr-TR" i="1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i="1" dirty="0" err="1" smtClean="0"/>
              <a:t>difficulties</a:t>
            </a:r>
            <a:r>
              <a:rPr lang="tr-TR" i="1" dirty="0" smtClean="0"/>
              <a:t> </a:t>
            </a:r>
            <a:r>
              <a:rPr lang="tr-TR" i="1" dirty="0" err="1"/>
              <a:t>and</a:t>
            </a:r>
            <a:r>
              <a:rPr lang="tr-TR" i="1" dirty="0"/>
              <a:t> he </a:t>
            </a:r>
            <a:r>
              <a:rPr lang="tr-TR" i="1" dirty="0" err="1" smtClean="0"/>
              <a:t>receves</a:t>
            </a:r>
            <a:r>
              <a:rPr lang="tr-TR" i="1" dirty="0" smtClean="0"/>
              <a:t> </a:t>
            </a:r>
            <a:r>
              <a:rPr lang="tr-TR" i="1" dirty="0" err="1"/>
              <a:t>supernatural</a:t>
            </a:r>
            <a:r>
              <a:rPr lang="tr-TR" i="1" dirty="0"/>
              <a:t> </a:t>
            </a:r>
            <a:r>
              <a:rPr lang="tr-TR" i="1" dirty="0" err="1"/>
              <a:t>aid</a:t>
            </a:r>
            <a:r>
              <a:rPr lang="tr-TR" i="1" dirty="0" smtClean="0"/>
              <a:t>.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i="1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dirty="0" err="1" smtClean="0"/>
              <a:t>Arwen</a:t>
            </a:r>
            <a:r>
              <a:rPr lang="tr-TR" dirty="0" smtClean="0"/>
              <a:t> </a:t>
            </a:r>
            <a:r>
              <a:rPr lang="tr-TR" dirty="0" err="1" smtClean="0"/>
              <a:t>taking</a:t>
            </a:r>
            <a:r>
              <a:rPr lang="tr-TR" dirty="0" smtClean="0"/>
              <a:t> </a:t>
            </a:r>
            <a:r>
              <a:rPr lang="tr-TR" dirty="0" err="1" smtClean="0"/>
              <a:t>Frodo</a:t>
            </a:r>
            <a:r>
              <a:rPr lang="tr-TR" dirty="0" smtClean="0"/>
              <a:t> </a:t>
            </a:r>
            <a:r>
              <a:rPr lang="tr-TR" dirty="0" err="1" smtClean="0"/>
              <a:t>away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medical</a:t>
            </a:r>
            <a:r>
              <a:rPr lang="tr-TR" dirty="0" smtClean="0"/>
              <a:t> </a:t>
            </a:r>
            <a:r>
              <a:rPr lang="tr-TR" dirty="0" err="1" smtClean="0"/>
              <a:t>help</a:t>
            </a:r>
            <a:r>
              <a:rPr lang="tr-TR" dirty="0" smtClean="0"/>
              <a:t>.</a:t>
            </a:r>
            <a:endParaRPr lang="tr-TR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i="1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5544" y="1078990"/>
            <a:ext cx="6675120" cy="577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373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64593"/>
            <a:ext cx="12170664" cy="914400"/>
          </a:xfrm>
        </p:spPr>
        <p:txBody>
          <a:bodyPr>
            <a:normAutofit/>
          </a:bodyPr>
          <a:lstStyle/>
          <a:p>
            <a:r>
              <a:rPr lang="tr-TR" sz="4000" b="1" dirty="0" err="1" smtClean="0"/>
              <a:t>Hero’s</a:t>
            </a:r>
            <a:r>
              <a:rPr lang="tr-TR" sz="4000" b="1" dirty="0" smtClean="0"/>
              <a:t> </a:t>
            </a:r>
            <a:r>
              <a:rPr lang="tr-TR" sz="4000" b="1" dirty="0" err="1" smtClean="0"/>
              <a:t>Journey</a:t>
            </a:r>
            <a:r>
              <a:rPr lang="tr-TR" sz="4000" b="1" dirty="0" smtClean="0"/>
              <a:t> </a:t>
            </a:r>
            <a:r>
              <a:rPr lang="tr-TR" sz="4000" b="1" dirty="0" err="1" smtClean="0"/>
              <a:t>Archetype</a:t>
            </a:r>
            <a:r>
              <a:rPr lang="tr-TR" sz="4000" b="1" dirty="0" smtClean="0"/>
              <a:t>: </a:t>
            </a:r>
            <a:r>
              <a:rPr lang="tr-TR" sz="4000" b="1" dirty="0" err="1" smtClean="0"/>
              <a:t>The</a:t>
            </a:r>
            <a:r>
              <a:rPr lang="tr-TR" sz="4000" b="1" dirty="0" smtClean="0"/>
              <a:t> </a:t>
            </a:r>
            <a:r>
              <a:rPr lang="tr-TR" sz="4000" b="1" dirty="0" err="1" smtClean="0"/>
              <a:t>Lord</a:t>
            </a:r>
            <a:r>
              <a:rPr lang="tr-TR" sz="4000" b="1" dirty="0" smtClean="0"/>
              <a:t> of </a:t>
            </a:r>
            <a:r>
              <a:rPr lang="tr-TR" sz="4000" b="1" dirty="0" err="1" smtClean="0"/>
              <a:t>the</a:t>
            </a:r>
            <a:r>
              <a:rPr lang="tr-TR" sz="4000" b="1" dirty="0" smtClean="0"/>
              <a:t> Rings </a:t>
            </a:r>
            <a:r>
              <a:rPr lang="tr-TR" sz="4000" b="1" dirty="0" err="1" smtClean="0"/>
              <a:t>Example</a:t>
            </a:r>
            <a:endParaRPr lang="tr-TR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078992"/>
            <a:ext cx="11984477" cy="5779008"/>
          </a:xfrm>
        </p:spPr>
        <p:txBody>
          <a:bodyPr/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hero</a:t>
            </a:r>
            <a:r>
              <a:rPr lang="tr-TR" i="1" dirty="0"/>
              <a:t> </a:t>
            </a:r>
            <a:r>
              <a:rPr lang="tr-TR" i="1" dirty="0" err="1"/>
              <a:t>passes</a:t>
            </a:r>
            <a:r>
              <a:rPr lang="tr-TR" i="1" dirty="0"/>
              <a:t> </a:t>
            </a:r>
            <a:r>
              <a:rPr lang="tr-TR" i="1" dirty="0" err="1"/>
              <a:t>through</a:t>
            </a:r>
            <a:r>
              <a:rPr lang="tr-TR" i="1" dirty="0"/>
              <a:t> </a:t>
            </a:r>
            <a:r>
              <a:rPr lang="tr-TR" i="1" dirty="0" err="1"/>
              <a:t>impediments</a:t>
            </a:r>
            <a:r>
              <a:rPr lang="tr-TR" i="1" dirty="0"/>
              <a:t>, </a:t>
            </a:r>
            <a:endParaRPr lang="tr-TR" i="1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i="1" dirty="0" smtClean="0"/>
              <a:t>has </a:t>
            </a:r>
            <a:r>
              <a:rPr lang="tr-TR" i="1" dirty="0" err="1"/>
              <a:t>to</a:t>
            </a:r>
            <a:r>
              <a:rPr lang="tr-TR" i="1" dirty="0"/>
              <a:t> </a:t>
            </a:r>
            <a:r>
              <a:rPr lang="tr-TR" i="1" dirty="0" err="1"/>
              <a:t>endure</a:t>
            </a:r>
            <a:r>
              <a:rPr lang="tr-TR" i="1" dirty="0"/>
              <a:t> </a:t>
            </a:r>
            <a:r>
              <a:rPr lang="tr-TR" i="1" dirty="0" err="1"/>
              <a:t>physical</a:t>
            </a:r>
            <a:r>
              <a:rPr lang="tr-TR" i="1" dirty="0"/>
              <a:t> </a:t>
            </a:r>
            <a:r>
              <a:rPr lang="tr-TR" i="1" dirty="0" err="1"/>
              <a:t>and</a:t>
            </a:r>
            <a:r>
              <a:rPr lang="tr-TR" i="1" dirty="0"/>
              <a:t> </a:t>
            </a:r>
            <a:r>
              <a:rPr lang="tr-TR" i="1" dirty="0" err="1"/>
              <a:t>psychological</a:t>
            </a:r>
            <a:r>
              <a:rPr lang="tr-TR" i="1" dirty="0"/>
              <a:t> </a:t>
            </a:r>
            <a:endParaRPr lang="tr-TR" i="1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i="1" dirty="0" err="1" smtClean="0"/>
              <a:t>difficulties</a:t>
            </a:r>
            <a:r>
              <a:rPr lang="tr-TR" i="1" dirty="0" smtClean="0"/>
              <a:t> </a:t>
            </a:r>
            <a:r>
              <a:rPr lang="tr-TR" i="1" dirty="0" err="1"/>
              <a:t>and</a:t>
            </a:r>
            <a:r>
              <a:rPr lang="tr-TR" i="1" dirty="0"/>
              <a:t> he </a:t>
            </a:r>
            <a:r>
              <a:rPr lang="tr-TR" i="1" dirty="0" err="1" smtClean="0"/>
              <a:t>receves</a:t>
            </a:r>
            <a:r>
              <a:rPr lang="tr-TR" i="1" dirty="0" smtClean="0"/>
              <a:t> </a:t>
            </a:r>
            <a:r>
              <a:rPr lang="tr-TR" i="1" dirty="0" err="1"/>
              <a:t>supernatural</a:t>
            </a:r>
            <a:r>
              <a:rPr lang="tr-TR" i="1" dirty="0"/>
              <a:t> </a:t>
            </a:r>
            <a:r>
              <a:rPr lang="tr-TR" i="1" dirty="0" err="1"/>
              <a:t>aid</a:t>
            </a:r>
            <a:r>
              <a:rPr lang="tr-TR" i="1" dirty="0" smtClean="0"/>
              <a:t>.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i="1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dirty="0" err="1" smtClean="0"/>
              <a:t>Arwen’s</a:t>
            </a:r>
            <a:r>
              <a:rPr lang="tr-TR" dirty="0" smtClean="0"/>
              <a:t> </a:t>
            </a:r>
            <a:r>
              <a:rPr lang="tr-TR" dirty="0" err="1" smtClean="0"/>
              <a:t>spell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suffocate</a:t>
            </a:r>
            <a:r>
              <a:rPr lang="tr-TR" dirty="0" smtClean="0"/>
              <a:t> </a:t>
            </a:r>
            <a:r>
              <a:rPr lang="tr-TR" dirty="0" err="1" smtClean="0"/>
              <a:t>those</a:t>
            </a:r>
            <a:r>
              <a:rPr lang="tr-TR" dirty="0" smtClean="0"/>
              <a:t> </a:t>
            </a:r>
            <a:r>
              <a:rPr lang="tr-TR" dirty="0" err="1" smtClean="0"/>
              <a:t>pursuing</a:t>
            </a:r>
            <a:r>
              <a:rPr lang="tr-TR" dirty="0" smtClean="0"/>
              <a:t>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dirty="0" err="1"/>
              <a:t>t</a:t>
            </a:r>
            <a:r>
              <a:rPr lang="tr-TR" dirty="0" err="1" smtClean="0"/>
              <a:t>hem</a:t>
            </a:r>
            <a:r>
              <a:rPr lang="tr-TR" dirty="0" smtClean="0"/>
              <a:t>.</a:t>
            </a:r>
            <a:endParaRPr lang="tr-TR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8968" y="987552"/>
            <a:ext cx="6733032" cy="587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543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64593"/>
            <a:ext cx="12170664" cy="914400"/>
          </a:xfrm>
        </p:spPr>
        <p:txBody>
          <a:bodyPr>
            <a:normAutofit/>
          </a:bodyPr>
          <a:lstStyle/>
          <a:p>
            <a:r>
              <a:rPr lang="tr-TR" sz="4000" b="1" dirty="0" err="1" smtClean="0"/>
              <a:t>Hero’s</a:t>
            </a:r>
            <a:r>
              <a:rPr lang="tr-TR" sz="4000" b="1" dirty="0" smtClean="0"/>
              <a:t> </a:t>
            </a:r>
            <a:r>
              <a:rPr lang="tr-TR" sz="4000" b="1" dirty="0" err="1" smtClean="0"/>
              <a:t>Journey</a:t>
            </a:r>
            <a:r>
              <a:rPr lang="tr-TR" sz="4000" b="1" dirty="0" smtClean="0"/>
              <a:t> </a:t>
            </a:r>
            <a:r>
              <a:rPr lang="tr-TR" sz="4000" b="1" dirty="0" err="1" smtClean="0"/>
              <a:t>Archetype</a:t>
            </a:r>
            <a:r>
              <a:rPr lang="tr-TR" sz="4000" b="1" dirty="0" smtClean="0"/>
              <a:t>: </a:t>
            </a:r>
            <a:r>
              <a:rPr lang="tr-TR" sz="4000" b="1" dirty="0" err="1" smtClean="0"/>
              <a:t>The</a:t>
            </a:r>
            <a:r>
              <a:rPr lang="tr-TR" sz="4000" b="1" dirty="0" smtClean="0"/>
              <a:t> </a:t>
            </a:r>
            <a:r>
              <a:rPr lang="tr-TR" sz="4000" b="1" dirty="0" err="1" smtClean="0"/>
              <a:t>Lord</a:t>
            </a:r>
            <a:r>
              <a:rPr lang="tr-TR" sz="4000" b="1" dirty="0" smtClean="0"/>
              <a:t> of </a:t>
            </a:r>
            <a:r>
              <a:rPr lang="tr-TR" sz="4000" b="1" dirty="0" err="1" smtClean="0"/>
              <a:t>the</a:t>
            </a:r>
            <a:r>
              <a:rPr lang="tr-TR" sz="4000" b="1" dirty="0" smtClean="0"/>
              <a:t> Rings </a:t>
            </a:r>
            <a:r>
              <a:rPr lang="tr-TR" sz="4000" b="1" dirty="0" err="1" smtClean="0"/>
              <a:t>Example</a:t>
            </a:r>
            <a:endParaRPr lang="tr-TR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078992"/>
            <a:ext cx="11984477" cy="5779008"/>
          </a:xfrm>
        </p:spPr>
        <p:txBody>
          <a:bodyPr/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hero</a:t>
            </a:r>
            <a:r>
              <a:rPr lang="tr-TR" i="1" dirty="0"/>
              <a:t> </a:t>
            </a:r>
            <a:r>
              <a:rPr lang="tr-TR" i="1" dirty="0" err="1"/>
              <a:t>enters</a:t>
            </a:r>
            <a:r>
              <a:rPr lang="tr-TR" i="1" dirty="0"/>
              <a:t> </a:t>
            </a:r>
            <a:r>
              <a:rPr lang="tr-TR" i="1" dirty="0" err="1"/>
              <a:t>into</a:t>
            </a:r>
            <a:r>
              <a:rPr lang="tr-TR" i="1" dirty="0"/>
              <a:t> an </a:t>
            </a:r>
            <a:r>
              <a:rPr lang="tr-TR" i="1" dirty="0" err="1"/>
              <a:t>innermost</a:t>
            </a:r>
            <a:r>
              <a:rPr lang="tr-TR" i="1" dirty="0"/>
              <a:t> </a:t>
            </a:r>
            <a:r>
              <a:rPr lang="tr-TR" i="1" dirty="0" err="1"/>
              <a:t>cave</a:t>
            </a:r>
            <a:r>
              <a:rPr lang="tr-TR" i="1" dirty="0"/>
              <a:t>, </a:t>
            </a:r>
            <a:endParaRPr lang="tr-TR" i="1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i="1" dirty="0" err="1" smtClean="0"/>
              <a:t>underworld</a:t>
            </a:r>
            <a:r>
              <a:rPr lang="tr-TR" i="1" dirty="0" smtClean="0"/>
              <a:t> </a:t>
            </a:r>
            <a:r>
              <a:rPr lang="tr-TR" i="1" dirty="0" err="1"/>
              <a:t>or</a:t>
            </a:r>
            <a:r>
              <a:rPr lang="tr-TR" i="1" dirty="0"/>
              <a:t> </a:t>
            </a:r>
            <a:r>
              <a:rPr lang="tr-TR" i="1" dirty="0" err="1"/>
              <a:t>some</a:t>
            </a:r>
            <a:r>
              <a:rPr lang="tr-TR" i="1" dirty="0"/>
              <a:t> </a:t>
            </a:r>
            <a:r>
              <a:rPr lang="tr-TR" i="1" dirty="0" err="1"/>
              <a:t>other</a:t>
            </a:r>
            <a:r>
              <a:rPr lang="tr-TR" i="1" dirty="0"/>
              <a:t> </a:t>
            </a:r>
            <a:r>
              <a:rPr lang="tr-TR" i="1" dirty="0" err="1"/>
              <a:t>place</a:t>
            </a:r>
            <a:r>
              <a:rPr lang="tr-TR" i="1" dirty="0"/>
              <a:t> </a:t>
            </a:r>
            <a:endParaRPr lang="tr-TR" i="1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i="1" dirty="0" smtClean="0"/>
              <a:t>of </a:t>
            </a:r>
            <a:r>
              <a:rPr lang="tr-TR" i="1" dirty="0" err="1"/>
              <a:t>great</a:t>
            </a:r>
            <a:r>
              <a:rPr lang="tr-TR" i="1" dirty="0"/>
              <a:t> </a:t>
            </a:r>
            <a:r>
              <a:rPr lang="tr-TR" i="1" dirty="0" err="1" smtClean="0"/>
              <a:t>trial</a:t>
            </a:r>
            <a:r>
              <a:rPr lang="tr-TR" i="1" dirty="0"/>
              <a:t>. </a:t>
            </a:r>
            <a:endParaRPr lang="tr-TR" i="1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i="1" dirty="0" smtClean="0"/>
              <a:t>(</a:t>
            </a:r>
            <a:r>
              <a:rPr lang="tr-TR" i="1" dirty="0" err="1"/>
              <a:t>It</a:t>
            </a:r>
            <a:r>
              <a:rPr lang="tr-TR" i="1" dirty="0"/>
              <a:t> </a:t>
            </a:r>
            <a:r>
              <a:rPr lang="tr-TR" i="1" dirty="0" err="1"/>
              <a:t>may</a:t>
            </a:r>
            <a:r>
              <a:rPr lang="tr-TR" i="1" dirty="0"/>
              <a:t> be a </a:t>
            </a:r>
            <a:r>
              <a:rPr lang="tr-TR" i="1" dirty="0" err="1"/>
              <a:t>physical</a:t>
            </a:r>
            <a:r>
              <a:rPr lang="tr-TR" i="1" dirty="0"/>
              <a:t> </a:t>
            </a:r>
            <a:r>
              <a:rPr lang="tr-TR" i="1" dirty="0" err="1"/>
              <a:t>or</a:t>
            </a:r>
            <a:r>
              <a:rPr lang="tr-TR" i="1" dirty="0"/>
              <a:t> </a:t>
            </a:r>
            <a:r>
              <a:rPr lang="tr-TR" i="1" dirty="0" err="1"/>
              <a:t>psychological</a:t>
            </a:r>
            <a:r>
              <a:rPr lang="tr-TR" i="1" dirty="0"/>
              <a:t>.) </a:t>
            </a:r>
            <a:endParaRPr lang="tr-TR" i="1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i="1" dirty="0" err="1" smtClean="0"/>
              <a:t>This</a:t>
            </a:r>
            <a:r>
              <a:rPr lang="tr-TR" i="1" dirty="0" smtClean="0"/>
              <a:t> </a:t>
            </a:r>
            <a:r>
              <a:rPr lang="tr-TR" i="1" dirty="0" err="1"/>
              <a:t>experience</a:t>
            </a:r>
            <a:r>
              <a:rPr lang="tr-TR" i="1" dirty="0"/>
              <a:t> </a:t>
            </a:r>
            <a:r>
              <a:rPr lang="tr-TR" i="1" dirty="0" err="1"/>
              <a:t>changes</a:t>
            </a:r>
            <a:r>
              <a:rPr lang="tr-TR" i="1" dirty="0"/>
              <a:t> </a:t>
            </a: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hero</a:t>
            </a:r>
            <a:r>
              <a:rPr lang="tr-TR" i="1" dirty="0"/>
              <a:t>. </a:t>
            </a:r>
            <a:endParaRPr lang="tr-TR" i="1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i="1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dirty="0" err="1" smtClean="0"/>
              <a:t>Frodo</a:t>
            </a:r>
            <a:r>
              <a:rPr lang="tr-TR" dirty="0" smtClean="0"/>
              <a:t> is </a:t>
            </a:r>
            <a:r>
              <a:rPr lang="tr-TR" dirty="0" err="1" smtClean="0"/>
              <a:t>attracted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power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endParaRPr lang="tr-TR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dirty="0" smtClean="0"/>
              <a:t>ring </a:t>
            </a:r>
            <a:r>
              <a:rPr lang="tr-TR" dirty="0" err="1" smtClean="0"/>
              <a:t>though</a:t>
            </a:r>
            <a:r>
              <a:rPr lang="tr-TR" dirty="0" smtClean="0"/>
              <a:t> he has </a:t>
            </a:r>
            <a:r>
              <a:rPr lang="tr-TR" dirty="0" err="1" smtClean="0"/>
              <a:t>reached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place</a:t>
            </a:r>
            <a:endParaRPr lang="tr-TR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dirty="0" err="1" smtClean="0"/>
              <a:t>where</a:t>
            </a:r>
            <a:r>
              <a:rPr lang="tr-TR" dirty="0" smtClean="0"/>
              <a:t> he can </a:t>
            </a:r>
            <a:r>
              <a:rPr lang="tr-TR" dirty="0" err="1" smtClean="0"/>
              <a:t>destroy</a:t>
            </a:r>
            <a:r>
              <a:rPr lang="tr-TR" dirty="0" smtClean="0"/>
              <a:t> it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sake</a:t>
            </a:r>
            <a:endParaRPr lang="tr-TR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dirty="0" smtClean="0"/>
              <a:t>of </a:t>
            </a:r>
            <a:r>
              <a:rPr lang="tr-TR" dirty="0" err="1" smtClean="0"/>
              <a:t>which</a:t>
            </a:r>
            <a:r>
              <a:rPr lang="tr-TR" dirty="0" smtClean="0"/>
              <a:t> he </a:t>
            </a:r>
            <a:r>
              <a:rPr lang="tr-TR" dirty="0" err="1" smtClean="0"/>
              <a:t>endured</a:t>
            </a:r>
            <a:r>
              <a:rPr lang="tr-TR" dirty="0" smtClean="0"/>
              <a:t> </a:t>
            </a:r>
            <a:r>
              <a:rPr lang="tr-TR" dirty="0" err="1" smtClean="0"/>
              <a:t>many</a:t>
            </a:r>
            <a:r>
              <a:rPr lang="tr-TR" dirty="0" smtClean="0"/>
              <a:t> </a:t>
            </a:r>
            <a:r>
              <a:rPr lang="tr-TR" dirty="0" err="1" smtClean="0"/>
              <a:t>evils</a:t>
            </a:r>
            <a:r>
              <a:rPr lang="tr-TR" dirty="0" smtClean="0"/>
              <a:t>.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8344" y="932689"/>
            <a:ext cx="7132320" cy="592531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632704" y="6208776"/>
            <a:ext cx="3765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                           </a:t>
            </a:r>
            <a:r>
              <a:rPr lang="tr-TR" b="1" dirty="0" err="1" smtClean="0">
                <a:solidFill>
                  <a:schemeClr val="bg1"/>
                </a:solidFill>
              </a:rPr>
              <a:t>Frodo</a:t>
            </a:r>
            <a:r>
              <a:rPr lang="tr-TR" b="1" dirty="0" smtClean="0">
                <a:solidFill>
                  <a:schemeClr val="bg1"/>
                </a:solidFill>
              </a:rPr>
              <a:t>: </a:t>
            </a:r>
            <a:r>
              <a:rPr lang="tr-TR" b="1" dirty="0" err="1" smtClean="0">
                <a:solidFill>
                  <a:schemeClr val="bg1"/>
                </a:solidFill>
              </a:rPr>
              <a:t>The</a:t>
            </a:r>
            <a:r>
              <a:rPr lang="tr-TR" b="1" dirty="0" smtClean="0">
                <a:solidFill>
                  <a:schemeClr val="bg1"/>
                </a:solidFill>
              </a:rPr>
              <a:t> ring is mine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764177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64593"/>
            <a:ext cx="12170664" cy="914400"/>
          </a:xfrm>
        </p:spPr>
        <p:txBody>
          <a:bodyPr>
            <a:normAutofit/>
          </a:bodyPr>
          <a:lstStyle/>
          <a:p>
            <a:r>
              <a:rPr lang="tr-TR" sz="4000" b="1" dirty="0" err="1" smtClean="0"/>
              <a:t>Hero’s</a:t>
            </a:r>
            <a:r>
              <a:rPr lang="tr-TR" sz="4000" b="1" dirty="0" smtClean="0"/>
              <a:t> </a:t>
            </a:r>
            <a:r>
              <a:rPr lang="tr-TR" sz="4000" b="1" dirty="0" err="1" smtClean="0"/>
              <a:t>Journey</a:t>
            </a:r>
            <a:r>
              <a:rPr lang="tr-TR" sz="4000" b="1" dirty="0" smtClean="0"/>
              <a:t> </a:t>
            </a:r>
            <a:r>
              <a:rPr lang="tr-TR" sz="4000" b="1" dirty="0" err="1" smtClean="0"/>
              <a:t>Archetype</a:t>
            </a:r>
            <a:r>
              <a:rPr lang="tr-TR" sz="4000" b="1" dirty="0" smtClean="0"/>
              <a:t>: </a:t>
            </a:r>
            <a:r>
              <a:rPr lang="tr-TR" sz="4000" b="1" dirty="0" err="1" smtClean="0"/>
              <a:t>The</a:t>
            </a:r>
            <a:r>
              <a:rPr lang="tr-TR" sz="4000" b="1" dirty="0" smtClean="0"/>
              <a:t> </a:t>
            </a:r>
            <a:r>
              <a:rPr lang="tr-TR" sz="4000" b="1" dirty="0" err="1" smtClean="0"/>
              <a:t>Lord</a:t>
            </a:r>
            <a:r>
              <a:rPr lang="tr-TR" sz="4000" b="1" dirty="0" smtClean="0"/>
              <a:t> of </a:t>
            </a:r>
            <a:r>
              <a:rPr lang="tr-TR" sz="4000" b="1" dirty="0" err="1" smtClean="0"/>
              <a:t>the</a:t>
            </a:r>
            <a:r>
              <a:rPr lang="tr-TR" sz="4000" b="1" dirty="0" smtClean="0"/>
              <a:t> Rings </a:t>
            </a:r>
            <a:r>
              <a:rPr lang="tr-TR" sz="4000" b="1" dirty="0" err="1" smtClean="0"/>
              <a:t>Example</a:t>
            </a:r>
            <a:endParaRPr lang="tr-TR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078992"/>
            <a:ext cx="11984477" cy="5779008"/>
          </a:xfrm>
        </p:spPr>
        <p:txBody>
          <a:bodyPr/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hero</a:t>
            </a:r>
            <a:r>
              <a:rPr lang="tr-TR" i="1" dirty="0"/>
              <a:t> </a:t>
            </a:r>
            <a:r>
              <a:rPr lang="tr-TR" i="1" dirty="0" err="1"/>
              <a:t>enters</a:t>
            </a:r>
            <a:r>
              <a:rPr lang="tr-TR" i="1" dirty="0"/>
              <a:t> </a:t>
            </a:r>
            <a:r>
              <a:rPr lang="tr-TR" i="1" dirty="0" err="1"/>
              <a:t>into</a:t>
            </a:r>
            <a:r>
              <a:rPr lang="tr-TR" i="1" dirty="0"/>
              <a:t> an </a:t>
            </a:r>
            <a:r>
              <a:rPr lang="tr-TR" i="1" dirty="0" err="1"/>
              <a:t>innermost</a:t>
            </a:r>
            <a:r>
              <a:rPr lang="tr-TR" i="1" dirty="0"/>
              <a:t> </a:t>
            </a:r>
            <a:r>
              <a:rPr lang="tr-TR" i="1" dirty="0" err="1"/>
              <a:t>cave</a:t>
            </a:r>
            <a:r>
              <a:rPr lang="tr-TR" i="1" dirty="0"/>
              <a:t>, </a:t>
            </a:r>
            <a:endParaRPr lang="tr-TR" i="1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i="1" dirty="0" err="1" smtClean="0"/>
              <a:t>underworld</a:t>
            </a:r>
            <a:r>
              <a:rPr lang="tr-TR" i="1" dirty="0" smtClean="0"/>
              <a:t> </a:t>
            </a:r>
            <a:r>
              <a:rPr lang="tr-TR" i="1" dirty="0" err="1"/>
              <a:t>or</a:t>
            </a:r>
            <a:r>
              <a:rPr lang="tr-TR" i="1" dirty="0"/>
              <a:t> </a:t>
            </a:r>
            <a:r>
              <a:rPr lang="tr-TR" i="1" dirty="0" err="1"/>
              <a:t>some</a:t>
            </a:r>
            <a:r>
              <a:rPr lang="tr-TR" i="1" dirty="0"/>
              <a:t> </a:t>
            </a:r>
            <a:r>
              <a:rPr lang="tr-TR" i="1" dirty="0" err="1"/>
              <a:t>other</a:t>
            </a:r>
            <a:r>
              <a:rPr lang="tr-TR" i="1" dirty="0"/>
              <a:t> </a:t>
            </a:r>
            <a:r>
              <a:rPr lang="tr-TR" i="1" dirty="0" err="1"/>
              <a:t>place</a:t>
            </a:r>
            <a:r>
              <a:rPr lang="tr-TR" i="1" dirty="0"/>
              <a:t> </a:t>
            </a:r>
            <a:endParaRPr lang="tr-TR" i="1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i="1" dirty="0" smtClean="0"/>
              <a:t>of </a:t>
            </a:r>
            <a:r>
              <a:rPr lang="tr-TR" i="1" dirty="0" err="1"/>
              <a:t>great</a:t>
            </a:r>
            <a:r>
              <a:rPr lang="tr-TR" i="1" dirty="0"/>
              <a:t> </a:t>
            </a:r>
            <a:r>
              <a:rPr lang="tr-TR" i="1" dirty="0" err="1" smtClean="0"/>
              <a:t>trial</a:t>
            </a:r>
            <a:r>
              <a:rPr lang="tr-TR" i="1" dirty="0"/>
              <a:t>. </a:t>
            </a:r>
            <a:endParaRPr lang="tr-TR" i="1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i="1" dirty="0" smtClean="0"/>
              <a:t>(</a:t>
            </a:r>
            <a:r>
              <a:rPr lang="tr-TR" i="1" dirty="0" err="1"/>
              <a:t>It</a:t>
            </a:r>
            <a:r>
              <a:rPr lang="tr-TR" i="1" dirty="0"/>
              <a:t> </a:t>
            </a:r>
            <a:r>
              <a:rPr lang="tr-TR" i="1" dirty="0" err="1"/>
              <a:t>may</a:t>
            </a:r>
            <a:r>
              <a:rPr lang="tr-TR" i="1" dirty="0"/>
              <a:t> be a </a:t>
            </a:r>
            <a:r>
              <a:rPr lang="tr-TR" i="1" dirty="0" err="1"/>
              <a:t>physical</a:t>
            </a:r>
            <a:r>
              <a:rPr lang="tr-TR" i="1" dirty="0"/>
              <a:t> </a:t>
            </a:r>
            <a:r>
              <a:rPr lang="tr-TR" i="1" dirty="0" err="1"/>
              <a:t>or</a:t>
            </a:r>
            <a:r>
              <a:rPr lang="tr-TR" i="1" dirty="0"/>
              <a:t> </a:t>
            </a:r>
            <a:r>
              <a:rPr lang="tr-TR" i="1" dirty="0" err="1"/>
              <a:t>psychological</a:t>
            </a:r>
            <a:r>
              <a:rPr lang="tr-TR" i="1" dirty="0"/>
              <a:t>.) </a:t>
            </a:r>
            <a:endParaRPr lang="tr-TR" i="1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i="1" dirty="0" err="1" smtClean="0"/>
              <a:t>This</a:t>
            </a:r>
            <a:r>
              <a:rPr lang="tr-TR" i="1" dirty="0" smtClean="0"/>
              <a:t> </a:t>
            </a:r>
            <a:r>
              <a:rPr lang="tr-TR" i="1" dirty="0" err="1"/>
              <a:t>experience</a:t>
            </a:r>
            <a:r>
              <a:rPr lang="tr-TR" i="1" dirty="0"/>
              <a:t> </a:t>
            </a:r>
            <a:r>
              <a:rPr lang="tr-TR" i="1" dirty="0" err="1"/>
              <a:t>changes</a:t>
            </a:r>
            <a:r>
              <a:rPr lang="tr-TR" i="1" dirty="0"/>
              <a:t> </a:t>
            </a: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hero</a:t>
            </a:r>
            <a:r>
              <a:rPr lang="tr-TR" i="1" dirty="0"/>
              <a:t>. </a:t>
            </a:r>
            <a:endParaRPr lang="tr-TR" i="1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i="1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dirty="0" err="1" smtClean="0"/>
              <a:t>Gollum</a:t>
            </a:r>
            <a:r>
              <a:rPr lang="tr-TR" dirty="0" smtClean="0"/>
              <a:t>, </a:t>
            </a:r>
            <a:r>
              <a:rPr lang="tr-TR" dirty="0" err="1" smtClean="0"/>
              <a:t>who</a:t>
            </a:r>
            <a:r>
              <a:rPr lang="tr-TR" dirty="0" smtClean="0"/>
              <a:t> has </a:t>
            </a:r>
            <a:r>
              <a:rPr lang="tr-TR" dirty="0" err="1" smtClean="0"/>
              <a:t>been</a:t>
            </a:r>
            <a:r>
              <a:rPr lang="tr-TR" dirty="0" smtClean="0"/>
              <a:t> </a:t>
            </a:r>
            <a:r>
              <a:rPr lang="tr-TR" dirty="0" err="1" smtClean="0"/>
              <a:t>enchanted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dirty="0" err="1" smtClean="0"/>
              <a:t>the</a:t>
            </a:r>
            <a:r>
              <a:rPr lang="tr-TR" dirty="0" smtClean="0"/>
              <a:t> ring, </a:t>
            </a:r>
            <a:r>
              <a:rPr lang="tr-TR" dirty="0" err="1" smtClean="0"/>
              <a:t>captures</a:t>
            </a:r>
            <a:r>
              <a:rPr lang="tr-TR" dirty="0" smtClean="0"/>
              <a:t> it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Frodo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point</a:t>
            </a:r>
            <a:r>
              <a:rPr lang="tr-TR" dirty="0" smtClean="0"/>
              <a:t> on </a:t>
            </a:r>
            <a:r>
              <a:rPr lang="tr-TR" dirty="0" err="1" smtClean="0"/>
              <a:t>Frodo</a:t>
            </a:r>
            <a:r>
              <a:rPr lang="tr-TR" dirty="0" smtClean="0"/>
              <a:t> </a:t>
            </a:r>
            <a:r>
              <a:rPr lang="tr-TR" dirty="0" err="1" smtClean="0"/>
              <a:t>realizes</a:t>
            </a:r>
            <a:r>
              <a:rPr lang="tr-TR" dirty="0" smtClean="0"/>
              <a:t> </a:t>
            </a:r>
            <a:r>
              <a:rPr lang="tr-TR" dirty="0" err="1" smtClean="0"/>
              <a:t>why</a:t>
            </a:r>
            <a:endParaRPr lang="tr-TR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dirty="0" smtClean="0"/>
              <a:t>he </a:t>
            </a:r>
            <a:r>
              <a:rPr lang="tr-TR" dirty="0" err="1" smtClean="0"/>
              <a:t>was</a:t>
            </a:r>
            <a:r>
              <a:rPr lang="tr-TR" dirty="0" smtClean="0"/>
              <a:t> </a:t>
            </a:r>
            <a:r>
              <a:rPr lang="tr-TR" dirty="0" err="1" smtClean="0"/>
              <a:t>there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attempts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capture</a:t>
            </a:r>
            <a:r>
              <a:rPr lang="tr-TR" dirty="0" smtClean="0"/>
              <a:t> it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destroy</a:t>
            </a:r>
            <a:r>
              <a:rPr lang="tr-TR" dirty="0" smtClean="0"/>
              <a:t>, </a:t>
            </a:r>
            <a:r>
              <a:rPr lang="tr-TR" dirty="0" err="1" smtClean="0"/>
              <a:t>which</a:t>
            </a:r>
            <a:r>
              <a:rPr lang="tr-TR" dirty="0" smtClean="0"/>
              <a:t> </a:t>
            </a:r>
            <a:r>
              <a:rPr lang="tr-TR" dirty="0" err="1" smtClean="0"/>
              <a:t>eventually</a:t>
            </a:r>
            <a:r>
              <a:rPr lang="tr-TR" dirty="0" smtClean="0"/>
              <a:t> </a:t>
            </a:r>
            <a:r>
              <a:rPr lang="tr-TR" dirty="0" err="1" smtClean="0"/>
              <a:t>leads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….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 smtClean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1768" y="978408"/>
            <a:ext cx="7190232" cy="5879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230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64593"/>
            <a:ext cx="12170664" cy="914400"/>
          </a:xfrm>
        </p:spPr>
        <p:txBody>
          <a:bodyPr>
            <a:normAutofit/>
          </a:bodyPr>
          <a:lstStyle/>
          <a:p>
            <a:r>
              <a:rPr lang="tr-TR" sz="4000" b="1" dirty="0" err="1" smtClean="0"/>
              <a:t>Jung</a:t>
            </a:r>
            <a:r>
              <a:rPr lang="tr-TR" sz="4000" b="1" dirty="0" smtClean="0"/>
              <a:t> vs. Freud</a:t>
            </a:r>
            <a:endParaRPr lang="tr-TR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078992"/>
            <a:ext cx="11984477" cy="5779008"/>
          </a:xfrm>
        </p:spPr>
        <p:txBody>
          <a:bodyPr/>
          <a:lstStyle/>
          <a:p>
            <a:pPr algn="l"/>
            <a:endParaRPr lang="en-US" dirty="0" smtClean="0"/>
          </a:p>
          <a:p>
            <a:pPr algn="l"/>
            <a:r>
              <a:rPr lang="tr-TR" dirty="0" smtClean="0"/>
              <a:t>*</a:t>
            </a:r>
            <a:r>
              <a:rPr lang="tr-TR" dirty="0" err="1" smtClean="0"/>
              <a:t>One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points</a:t>
            </a:r>
            <a:r>
              <a:rPr lang="tr-TR" dirty="0" smtClean="0"/>
              <a:t> in </a:t>
            </a:r>
            <a:r>
              <a:rPr lang="tr-TR" dirty="0" err="1" smtClean="0"/>
              <a:t>which</a:t>
            </a:r>
            <a:r>
              <a:rPr lang="tr-TR" dirty="0" smtClean="0"/>
              <a:t> </a:t>
            </a:r>
            <a:r>
              <a:rPr lang="tr-TR" dirty="0" err="1" smtClean="0"/>
              <a:t>Jung</a:t>
            </a:r>
            <a:r>
              <a:rPr lang="tr-TR" dirty="0" smtClean="0"/>
              <a:t> </a:t>
            </a:r>
            <a:r>
              <a:rPr lang="tr-TR" dirty="0" err="1" smtClean="0"/>
              <a:t>opposed</a:t>
            </a:r>
            <a:r>
              <a:rPr lang="tr-TR" dirty="0" smtClean="0"/>
              <a:t> Freud is </a:t>
            </a:r>
            <a:r>
              <a:rPr lang="tr-TR" dirty="0" err="1" smtClean="0"/>
              <a:t>the</a:t>
            </a:r>
            <a:r>
              <a:rPr lang="tr-TR" dirty="0" smtClean="0"/>
              <a:t> idea of </a:t>
            </a:r>
            <a:r>
              <a:rPr lang="tr-TR" i="1" dirty="0" smtClean="0"/>
              <a:t>libido </a:t>
            </a:r>
            <a:r>
              <a:rPr lang="tr-TR" dirty="0" err="1" smtClean="0"/>
              <a:t>which</a:t>
            </a:r>
            <a:r>
              <a:rPr lang="tr-TR" dirty="0" smtClean="0"/>
              <a:t> is a </a:t>
            </a:r>
            <a:r>
              <a:rPr lang="tr-TR" dirty="0" err="1" smtClean="0"/>
              <a:t>sexual</a:t>
            </a:r>
            <a:r>
              <a:rPr lang="tr-TR" dirty="0" smtClean="0"/>
              <a:t> </a:t>
            </a:r>
            <a:r>
              <a:rPr lang="tr-TR" dirty="0" err="1" smtClean="0"/>
              <a:t>instict</a:t>
            </a:r>
            <a:r>
              <a:rPr lang="tr-TR" dirty="0" smtClean="0"/>
              <a:t>.</a:t>
            </a:r>
            <a:endParaRPr lang="tr-TR" i="1" dirty="0" smtClean="0"/>
          </a:p>
          <a:p>
            <a:pPr algn="l"/>
            <a:endParaRPr lang="tr-TR" i="1" dirty="0"/>
          </a:p>
          <a:p>
            <a:pPr algn="l"/>
            <a:r>
              <a:rPr lang="tr-TR" i="1" dirty="0" smtClean="0"/>
              <a:t>* </a:t>
            </a:r>
            <a:r>
              <a:rPr lang="tr-TR" dirty="0" err="1" smtClean="0"/>
              <a:t>Jung</a:t>
            </a:r>
            <a:r>
              <a:rPr lang="tr-TR" dirty="0" smtClean="0"/>
              <a:t> </a:t>
            </a:r>
            <a:r>
              <a:rPr lang="tr-TR" dirty="0" err="1" smtClean="0"/>
              <a:t>thinks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Freud </a:t>
            </a:r>
            <a:r>
              <a:rPr lang="tr-TR" dirty="0" err="1" smtClean="0"/>
              <a:t>puts</a:t>
            </a:r>
            <a:r>
              <a:rPr lang="tr-TR" dirty="0" smtClean="0"/>
              <a:t> </a:t>
            </a:r>
            <a:r>
              <a:rPr lang="tr-TR" dirty="0" err="1" smtClean="0"/>
              <a:t>too</a:t>
            </a:r>
            <a:r>
              <a:rPr lang="tr-TR" dirty="0" smtClean="0"/>
              <a:t> </a:t>
            </a:r>
            <a:r>
              <a:rPr lang="tr-TR" dirty="0" err="1" smtClean="0"/>
              <a:t>much</a:t>
            </a:r>
            <a:r>
              <a:rPr lang="tr-TR" dirty="0" smtClean="0"/>
              <a:t> </a:t>
            </a:r>
            <a:r>
              <a:rPr lang="tr-TR" dirty="0" err="1" smtClean="0"/>
              <a:t>emphasis</a:t>
            </a:r>
            <a:r>
              <a:rPr lang="tr-TR" dirty="0" smtClean="0"/>
              <a:t> on </a:t>
            </a:r>
            <a:r>
              <a:rPr lang="tr-TR" dirty="0" err="1" smtClean="0"/>
              <a:t>sexuality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tries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de-</a:t>
            </a:r>
            <a:r>
              <a:rPr lang="tr-TR" dirty="0" err="1" smtClean="0"/>
              <a:t>center</a:t>
            </a:r>
            <a:r>
              <a:rPr lang="tr-TR" dirty="0" smtClean="0"/>
              <a:t> it </a:t>
            </a:r>
            <a:r>
              <a:rPr lang="tr-TR" dirty="0" err="1" smtClean="0"/>
              <a:t>with</a:t>
            </a:r>
            <a:r>
              <a:rPr lang="tr-TR" dirty="0" smtClean="0"/>
              <a:t> a </a:t>
            </a:r>
            <a:r>
              <a:rPr lang="tr-TR" dirty="0" err="1" smtClean="0"/>
              <a:t>new</a:t>
            </a:r>
            <a:r>
              <a:rPr lang="tr-TR" dirty="0" smtClean="0"/>
              <a:t> </a:t>
            </a:r>
            <a:r>
              <a:rPr lang="tr-TR" dirty="0" err="1" smtClean="0"/>
              <a:t>term</a:t>
            </a:r>
            <a:r>
              <a:rPr lang="tr-TR" dirty="0" smtClean="0"/>
              <a:t>.</a:t>
            </a:r>
          </a:p>
          <a:p>
            <a:pPr algn="l"/>
            <a:endParaRPr lang="tr-TR" dirty="0" smtClean="0"/>
          </a:p>
          <a:p>
            <a:pPr algn="l"/>
            <a:r>
              <a:rPr lang="tr-TR" dirty="0" smtClean="0"/>
              <a:t>*</a:t>
            </a:r>
            <a:r>
              <a:rPr lang="tr-TR" dirty="0" err="1" smtClean="0"/>
              <a:t>What</a:t>
            </a:r>
            <a:r>
              <a:rPr lang="tr-TR" dirty="0" smtClean="0"/>
              <a:t> </a:t>
            </a:r>
            <a:r>
              <a:rPr lang="tr-TR" dirty="0" err="1" smtClean="0"/>
              <a:t>may</a:t>
            </a:r>
            <a:r>
              <a:rPr lang="tr-TR" dirty="0" smtClean="0"/>
              <a:t> be </a:t>
            </a:r>
            <a:r>
              <a:rPr lang="tr-TR" dirty="0" err="1" smtClean="0"/>
              <a:t>resembled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i="1" dirty="0" smtClean="0"/>
              <a:t>libido </a:t>
            </a:r>
            <a:r>
              <a:rPr lang="tr-TR" dirty="0" smtClean="0"/>
              <a:t>in </a:t>
            </a:r>
            <a:r>
              <a:rPr lang="tr-TR" dirty="0" err="1" smtClean="0"/>
              <a:t>Jungian</a:t>
            </a:r>
            <a:r>
              <a:rPr lang="tr-TR" dirty="0" smtClean="0"/>
              <a:t> </a:t>
            </a:r>
            <a:r>
              <a:rPr lang="tr-TR" dirty="0" err="1" smtClean="0"/>
              <a:t>psychology</a:t>
            </a:r>
            <a:r>
              <a:rPr lang="tr-TR" dirty="0" smtClean="0"/>
              <a:t> is </a:t>
            </a:r>
            <a:r>
              <a:rPr lang="tr-TR" i="1" dirty="0" err="1" smtClean="0"/>
              <a:t>psychic</a:t>
            </a:r>
            <a:r>
              <a:rPr lang="tr-TR" i="1" dirty="0" smtClean="0"/>
              <a:t> </a:t>
            </a:r>
            <a:r>
              <a:rPr lang="tr-TR" i="1" dirty="0" err="1" smtClean="0"/>
              <a:t>energy</a:t>
            </a:r>
            <a:r>
              <a:rPr lang="tr-TR" i="1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i="1" dirty="0" smtClean="0"/>
              <a:t>life </a:t>
            </a:r>
            <a:r>
              <a:rPr lang="tr-TR" i="1" dirty="0" err="1" smtClean="0"/>
              <a:t>force</a:t>
            </a:r>
            <a:r>
              <a:rPr lang="tr-TR" dirty="0" smtClean="0"/>
              <a:t>.</a:t>
            </a:r>
          </a:p>
          <a:p>
            <a:pPr algn="l"/>
            <a:endParaRPr lang="tr-TR" dirty="0"/>
          </a:p>
          <a:p>
            <a:pPr algn="l"/>
            <a:r>
              <a:rPr lang="tr-TR" dirty="0" smtClean="0"/>
              <a:t>*</a:t>
            </a:r>
            <a:r>
              <a:rPr lang="tr-TR" dirty="0" err="1" smtClean="0"/>
              <a:t>However</a:t>
            </a:r>
            <a:r>
              <a:rPr lang="tr-TR" dirty="0" smtClean="0"/>
              <a:t>, </a:t>
            </a:r>
            <a:r>
              <a:rPr lang="tr-TR" dirty="0" err="1" smtClean="0"/>
              <a:t>Jung</a:t>
            </a:r>
            <a:r>
              <a:rPr lang="tr-TR" dirty="0" smtClean="0"/>
              <a:t> </a:t>
            </a:r>
            <a:r>
              <a:rPr lang="tr-TR" dirty="0" err="1" smtClean="0"/>
              <a:t>uses</a:t>
            </a:r>
            <a:r>
              <a:rPr lang="tr-TR" dirty="0" smtClean="0"/>
              <a:t> it as a </a:t>
            </a:r>
            <a:r>
              <a:rPr lang="tr-TR" dirty="0" err="1" smtClean="0"/>
              <a:t>broader</a:t>
            </a:r>
            <a:r>
              <a:rPr lang="tr-TR" dirty="0" smtClean="0"/>
              <a:t> </a:t>
            </a:r>
            <a:r>
              <a:rPr lang="tr-TR" dirty="0" err="1" smtClean="0"/>
              <a:t>term</a:t>
            </a:r>
            <a:r>
              <a:rPr lang="tr-TR" dirty="0" smtClean="0"/>
              <a:t> </a:t>
            </a:r>
            <a:r>
              <a:rPr lang="tr-TR" dirty="0" err="1" smtClean="0"/>
              <a:t>which</a:t>
            </a:r>
            <a:r>
              <a:rPr lang="tr-TR" dirty="0"/>
              <a:t> </a:t>
            </a:r>
            <a:r>
              <a:rPr lang="tr-TR" dirty="0" err="1" smtClean="0"/>
              <a:t>refer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needs</a:t>
            </a:r>
            <a:r>
              <a:rPr lang="tr-TR" dirty="0" smtClean="0"/>
              <a:t> of </a:t>
            </a:r>
            <a:r>
              <a:rPr lang="tr-TR" dirty="0" err="1" smtClean="0"/>
              <a:t>thinking</a:t>
            </a:r>
            <a:r>
              <a:rPr lang="tr-TR" dirty="0" smtClean="0"/>
              <a:t>, </a:t>
            </a:r>
            <a:r>
              <a:rPr lang="tr-TR" dirty="0" err="1" smtClean="0"/>
              <a:t>walking</a:t>
            </a:r>
            <a:r>
              <a:rPr lang="tr-TR" dirty="0" smtClean="0"/>
              <a:t>, </a:t>
            </a:r>
            <a:r>
              <a:rPr lang="tr-TR" dirty="0" err="1" smtClean="0"/>
              <a:t>eating</a:t>
            </a:r>
            <a:r>
              <a:rPr lang="tr-TR" dirty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sexuality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87373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64593"/>
            <a:ext cx="12170664" cy="914400"/>
          </a:xfrm>
        </p:spPr>
        <p:txBody>
          <a:bodyPr>
            <a:normAutofit/>
          </a:bodyPr>
          <a:lstStyle/>
          <a:p>
            <a:r>
              <a:rPr lang="tr-TR" sz="4000" b="1" dirty="0" err="1" smtClean="0"/>
              <a:t>Hero’s</a:t>
            </a:r>
            <a:r>
              <a:rPr lang="tr-TR" sz="4000" b="1" dirty="0" smtClean="0"/>
              <a:t> </a:t>
            </a:r>
            <a:r>
              <a:rPr lang="tr-TR" sz="4000" b="1" dirty="0" err="1" smtClean="0"/>
              <a:t>Journey</a:t>
            </a:r>
            <a:r>
              <a:rPr lang="tr-TR" sz="4000" b="1" dirty="0" smtClean="0"/>
              <a:t> </a:t>
            </a:r>
            <a:r>
              <a:rPr lang="tr-TR" sz="4000" b="1" dirty="0" err="1" smtClean="0"/>
              <a:t>Archetype</a:t>
            </a:r>
            <a:r>
              <a:rPr lang="tr-TR" sz="4000" b="1" dirty="0" smtClean="0"/>
              <a:t>: </a:t>
            </a:r>
            <a:r>
              <a:rPr lang="tr-TR" sz="4000" b="1" dirty="0" err="1" smtClean="0"/>
              <a:t>The</a:t>
            </a:r>
            <a:r>
              <a:rPr lang="tr-TR" sz="4000" b="1" dirty="0" smtClean="0"/>
              <a:t> </a:t>
            </a:r>
            <a:r>
              <a:rPr lang="tr-TR" sz="4000" b="1" dirty="0" err="1" smtClean="0"/>
              <a:t>Lord</a:t>
            </a:r>
            <a:r>
              <a:rPr lang="tr-TR" sz="4000" b="1" dirty="0" smtClean="0"/>
              <a:t> of </a:t>
            </a:r>
            <a:r>
              <a:rPr lang="tr-TR" sz="4000" b="1" dirty="0" err="1" smtClean="0"/>
              <a:t>the</a:t>
            </a:r>
            <a:r>
              <a:rPr lang="tr-TR" sz="4000" b="1" dirty="0" smtClean="0"/>
              <a:t> Rings </a:t>
            </a:r>
            <a:r>
              <a:rPr lang="tr-TR" sz="4000" b="1" dirty="0" err="1" smtClean="0"/>
              <a:t>Example</a:t>
            </a:r>
            <a:endParaRPr lang="tr-TR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078992"/>
            <a:ext cx="11984477" cy="5779008"/>
          </a:xfrm>
        </p:spPr>
        <p:txBody>
          <a:bodyPr/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hero</a:t>
            </a:r>
            <a:r>
              <a:rPr lang="tr-TR" i="1" dirty="0"/>
              <a:t> </a:t>
            </a:r>
            <a:r>
              <a:rPr lang="tr-TR" i="1" dirty="0" err="1"/>
              <a:t>gains</a:t>
            </a:r>
            <a:r>
              <a:rPr lang="tr-TR" i="1" dirty="0"/>
              <a:t> </a:t>
            </a:r>
            <a:r>
              <a:rPr lang="tr-TR" i="1" dirty="0" err="1"/>
              <a:t>wisdom</a:t>
            </a:r>
            <a:r>
              <a:rPr lang="tr-TR" i="1" dirty="0"/>
              <a:t> </a:t>
            </a:r>
            <a:r>
              <a:rPr lang="tr-TR" i="1" dirty="0" err="1"/>
              <a:t>and</a:t>
            </a:r>
            <a:r>
              <a:rPr lang="tr-TR" i="1" dirty="0"/>
              <a:t> </a:t>
            </a:r>
            <a:endParaRPr lang="tr-TR" i="1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i="1" dirty="0" err="1" smtClean="0"/>
              <a:t>provides</a:t>
            </a:r>
            <a:r>
              <a:rPr lang="tr-TR" i="1" dirty="0" smtClean="0"/>
              <a:t> </a:t>
            </a:r>
            <a:r>
              <a:rPr lang="tr-TR" i="1" dirty="0" err="1"/>
              <a:t>with</a:t>
            </a:r>
            <a:r>
              <a:rPr lang="tr-TR" i="1" dirty="0"/>
              <a:t> </a:t>
            </a: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order</a:t>
            </a:r>
            <a:r>
              <a:rPr lang="tr-TR" i="1" dirty="0"/>
              <a:t> </a:t>
            </a:r>
            <a:endParaRPr lang="tr-TR" i="1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i="1" dirty="0" err="1" smtClean="0"/>
              <a:t>that</a:t>
            </a:r>
            <a:r>
              <a:rPr lang="tr-TR" i="1" dirty="0" smtClean="0"/>
              <a:t> </a:t>
            </a:r>
            <a:r>
              <a:rPr lang="tr-TR" i="1" dirty="0"/>
              <a:t>is </a:t>
            </a:r>
            <a:r>
              <a:rPr lang="tr-TR" i="1" dirty="0" err="1"/>
              <a:t>absent</a:t>
            </a:r>
            <a:r>
              <a:rPr lang="tr-TR" i="1" dirty="0"/>
              <a:t> </a:t>
            </a:r>
            <a:r>
              <a:rPr lang="tr-TR" i="1" dirty="0" err="1"/>
              <a:t>or</a:t>
            </a:r>
            <a:r>
              <a:rPr lang="tr-TR" i="1" dirty="0"/>
              <a:t> </a:t>
            </a:r>
            <a:r>
              <a:rPr lang="tr-TR" i="1" dirty="0" err="1"/>
              <a:t>under</a:t>
            </a:r>
            <a:r>
              <a:rPr lang="tr-TR" i="1" dirty="0"/>
              <a:t> </a:t>
            </a:r>
            <a:r>
              <a:rPr lang="tr-TR" i="1" dirty="0" err="1"/>
              <a:t>threat</a:t>
            </a:r>
            <a:endParaRPr lang="tr-TR" i="1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dirty="0" smtClean="0"/>
              <a:t>…</a:t>
            </a:r>
            <a:r>
              <a:rPr lang="tr-TR" dirty="0" err="1" smtClean="0"/>
              <a:t>destruction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ring </a:t>
            </a:r>
            <a:r>
              <a:rPr lang="tr-TR" dirty="0" err="1" smtClean="0"/>
              <a:t>and</a:t>
            </a:r>
            <a:r>
              <a:rPr lang="tr-TR" dirty="0" smtClean="0"/>
              <a:t>…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6048" y="1078991"/>
            <a:ext cx="7235952" cy="577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581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64593"/>
            <a:ext cx="12170664" cy="914400"/>
          </a:xfrm>
        </p:spPr>
        <p:txBody>
          <a:bodyPr>
            <a:normAutofit/>
          </a:bodyPr>
          <a:lstStyle/>
          <a:p>
            <a:r>
              <a:rPr lang="tr-TR" sz="4000" b="1" dirty="0" err="1" smtClean="0"/>
              <a:t>Hero’s</a:t>
            </a:r>
            <a:r>
              <a:rPr lang="tr-TR" sz="4000" b="1" dirty="0" smtClean="0"/>
              <a:t> </a:t>
            </a:r>
            <a:r>
              <a:rPr lang="tr-TR" sz="4000" b="1" dirty="0" err="1" smtClean="0"/>
              <a:t>Journey</a:t>
            </a:r>
            <a:r>
              <a:rPr lang="tr-TR" sz="4000" b="1" dirty="0" smtClean="0"/>
              <a:t> </a:t>
            </a:r>
            <a:r>
              <a:rPr lang="tr-TR" sz="4000" b="1" dirty="0" err="1" smtClean="0"/>
              <a:t>Archetype</a:t>
            </a:r>
            <a:r>
              <a:rPr lang="tr-TR" sz="4000" b="1" dirty="0" smtClean="0"/>
              <a:t>: </a:t>
            </a:r>
            <a:r>
              <a:rPr lang="tr-TR" sz="4000" b="1" dirty="0" err="1" smtClean="0"/>
              <a:t>The</a:t>
            </a:r>
            <a:r>
              <a:rPr lang="tr-TR" sz="4000" b="1" dirty="0" smtClean="0"/>
              <a:t> </a:t>
            </a:r>
            <a:r>
              <a:rPr lang="tr-TR" sz="4000" b="1" dirty="0" err="1" smtClean="0"/>
              <a:t>Lord</a:t>
            </a:r>
            <a:r>
              <a:rPr lang="tr-TR" sz="4000" b="1" dirty="0" smtClean="0"/>
              <a:t> of </a:t>
            </a:r>
            <a:r>
              <a:rPr lang="tr-TR" sz="4000" b="1" dirty="0" err="1" smtClean="0"/>
              <a:t>the</a:t>
            </a:r>
            <a:r>
              <a:rPr lang="tr-TR" sz="4000" b="1" dirty="0" smtClean="0"/>
              <a:t> Rings </a:t>
            </a:r>
            <a:r>
              <a:rPr lang="tr-TR" sz="4000" b="1" dirty="0" err="1" smtClean="0"/>
              <a:t>Example</a:t>
            </a:r>
            <a:endParaRPr lang="tr-TR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078992"/>
            <a:ext cx="11984477" cy="5779008"/>
          </a:xfrm>
        </p:spPr>
        <p:txBody>
          <a:bodyPr/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hero</a:t>
            </a:r>
            <a:r>
              <a:rPr lang="tr-TR" dirty="0"/>
              <a:t> </a:t>
            </a:r>
            <a:r>
              <a:rPr lang="tr-TR" dirty="0" err="1"/>
              <a:t>gains</a:t>
            </a:r>
            <a:r>
              <a:rPr lang="tr-TR" dirty="0"/>
              <a:t> </a:t>
            </a:r>
            <a:r>
              <a:rPr lang="tr-TR" dirty="0" err="1"/>
              <a:t>wisdom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endParaRPr lang="tr-TR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dirty="0" err="1" smtClean="0"/>
              <a:t>provides</a:t>
            </a:r>
            <a:r>
              <a:rPr lang="tr-TR" dirty="0" smtClean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order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endParaRPr lang="tr-TR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dirty="0" smtClean="0"/>
              <a:t>is </a:t>
            </a:r>
            <a:r>
              <a:rPr lang="tr-TR" dirty="0" err="1"/>
              <a:t>absent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under</a:t>
            </a:r>
            <a:r>
              <a:rPr lang="tr-TR" dirty="0"/>
              <a:t> </a:t>
            </a:r>
            <a:r>
              <a:rPr lang="tr-TR" dirty="0" err="1" smtClean="0"/>
              <a:t>threat</a:t>
            </a:r>
            <a:endParaRPr lang="tr-TR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dirty="0" smtClean="0"/>
              <a:t>….</a:t>
            </a:r>
            <a:r>
              <a:rPr lang="tr-TR" dirty="0" err="1" smtClean="0"/>
              <a:t>destruction</a:t>
            </a:r>
            <a:r>
              <a:rPr lang="tr-TR" dirty="0" smtClean="0"/>
              <a:t> of </a:t>
            </a:r>
            <a:r>
              <a:rPr lang="tr-TR" dirty="0" err="1" smtClean="0"/>
              <a:t>Sauron</a:t>
            </a:r>
            <a:r>
              <a:rPr lang="tr-TR" dirty="0" smtClean="0"/>
              <a:t>, as </a:t>
            </a:r>
            <a:r>
              <a:rPr lang="tr-TR" dirty="0" err="1" smtClean="0"/>
              <a:t>well</a:t>
            </a:r>
            <a:r>
              <a:rPr lang="tr-TR" dirty="0" smtClean="0"/>
              <a:t>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2232" y="1078992"/>
            <a:ext cx="8028432" cy="5779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401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64593"/>
            <a:ext cx="12170664" cy="914400"/>
          </a:xfrm>
        </p:spPr>
        <p:txBody>
          <a:bodyPr>
            <a:normAutofit/>
          </a:bodyPr>
          <a:lstStyle/>
          <a:p>
            <a:r>
              <a:rPr lang="tr-TR" sz="4000" b="1" dirty="0" smtClean="0"/>
              <a:t>NORTHROP FRYE</a:t>
            </a:r>
            <a:endParaRPr lang="tr-TR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078992"/>
            <a:ext cx="11984477" cy="5779008"/>
          </a:xfrm>
        </p:spPr>
        <p:txBody>
          <a:bodyPr/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dirty="0" smtClean="0"/>
              <a:t>* </a:t>
            </a:r>
            <a:r>
              <a:rPr lang="tr-TR" dirty="0" err="1" smtClean="0"/>
              <a:t>Canadian</a:t>
            </a:r>
            <a:r>
              <a:rPr lang="tr-TR" dirty="0" smtClean="0"/>
              <a:t> </a:t>
            </a:r>
            <a:r>
              <a:rPr lang="tr-TR" dirty="0" err="1" smtClean="0"/>
              <a:t>literary</a:t>
            </a:r>
            <a:r>
              <a:rPr lang="tr-TR" dirty="0" smtClean="0"/>
              <a:t> </a:t>
            </a:r>
            <a:r>
              <a:rPr lang="tr-TR" dirty="0" err="1" smtClean="0"/>
              <a:t>critic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theorist</a:t>
            </a:r>
            <a:endParaRPr lang="tr-TR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dirty="0" smtClean="0"/>
              <a:t>*</a:t>
            </a:r>
            <a:r>
              <a:rPr lang="tr-TR" dirty="0" err="1" smtClean="0"/>
              <a:t>Believed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influence</a:t>
            </a:r>
            <a:r>
              <a:rPr lang="tr-TR" dirty="0" smtClean="0"/>
              <a:t> of </a:t>
            </a:r>
            <a:r>
              <a:rPr lang="tr-TR" dirty="0" err="1" smtClean="0"/>
              <a:t>archetypes</a:t>
            </a:r>
            <a:r>
              <a:rPr lang="tr-TR" dirty="0" smtClean="0"/>
              <a:t> on </a:t>
            </a:r>
            <a:r>
              <a:rPr lang="tr-TR" dirty="0" err="1" smtClean="0"/>
              <a:t>literature</a:t>
            </a:r>
            <a:endParaRPr lang="tr-TR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dirty="0" smtClean="0"/>
              <a:t>*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first</a:t>
            </a:r>
            <a:r>
              <a:rPr lang="tr-TR" dirty="0" smtClean="0"/>
              <a:t> </a:t>
            </a:r>
            <a:r>
              <a:rPr lang="tr-TR" dirty="0" err="1" smtClean="0"/>
              <a:t>person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theorize</a:t>
            </a:r>
            <a:r>
              <a:rPr lang="tr-TR" dirty="0" smtClean="0"/>
              <a:t> </a:t>
            </a:r>
            <a:r>
              <a:rPr lang="tr-TR" dirty="0" err="1" smtClean="0"/>
              <a:t>archetypal</a:t>
            </a:r>
            <a:r>
              <a:rPr lang="tr-TR" dirty="0" smtClean="0"/>
              <a:t> </a:t>
            </a:r>
            <a:r>
              <a:rPr lang="tr-TR" dirty="0" err="1" smtClean="0"/>
              <a:t>criticism</a:t>
            </a:r>
            <a:r>
              <a:rPr lang="tr-TR" dirty="0" smtClean="0"/>
              <a:t> in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dirty="0" err="1"/>
              <a:t>l</a:t>
            </a:r>
            <a:r>
              <a:rPr lang="tr-TR" dirty="0" err="1" smtClean="0"/>
              <a:t>iterary</a:t>
            </a:r>
            <a:r>
              <a:rPr lang="tr-TR" dirty="0" smtClean="0"/>
              <a:t> </a:t>
            </a:r>
            <a:r>
              <a:rPr lang="tr-TR" dirty="0" err="1" smtClean="0"/>
              <a:t>terms</a:t>
            </a:r>
            <a:endParaRPr lang="tr-TR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dirty="0" smtClean="0"/>
              <a:t>*</a:t>
            </a:r>
            <a:r>
              <a:rPr lang="tr-TR" dirty="0" err="1" smtClean="0"/>
              <a:t>Ignored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psychological</a:t>
            </a:r>
            <a:r>
              <a:rPr lang="tr-TR" dirty="0" smtClean="0"/>
              <a:t> </a:t>
            </a:r>
            <a:r>
              <a:rPr lang="tr-TR" dirty="0" err="1" smtClean="0"/>
              <a:t>aspect</a:t>
            </a:r>
            <a:r>
              <a:rPr lang="tr-TR" dirty="0" smtClean="0"/>
              <a:t> of </a:t>
            </a:r>
            <a:r>
              <a:rPr lang="tr-TR" dirty="0" err="1" smtClean="0"/>
              <a:t>archetypes</a:t>
            </a:r>
            <a:r>
              <a:rPr lang="tr-TR" dirty="0" smtClean="0"/>
              <a:t>, </a:t>
            </a:r>
            <a:r>
              <a:rPr lang="tr-TR" dirty="0" err="1" smtClean="0"/>
              <a:t>the</a:t>
            </a:r>
            <a:endParaRPr lang="tr-TR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dirty="0" err="1"/>
              <a:t>c</a:t>
            </a:r>
            <a:r>
              <a:rPr lang="tr-TR" dirty="0" err="1" smtClean="0"/>
              <a:t>ollective</a:t>
            </a:r>
            <a:r>
              <a:rPr lang="tr-TR" dirty="0" smtClean="0"/>
              <a:t> </a:t>
            </a:r>
            <a:r>
              <a:rPr lang="tr-TR" dirty="0" err="1" smtClean="0"/>
              <a:t>unconscious</a:t>
            </a:r>
            <a:endParaRPr lang="tr-TR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dirty="0" smtClean="0"/>
              <a:t>*</a:t>
            </a:r>
            <a:r>
              <a:rPr lang="tr-TR" dirty="0" err="1" smtClean="0"/>
              <a:t>Focused</a:t>
            </a:r>
            <a:r>
              <a:rPr lang="tr-TR" dirty="0" smtClean="0"/>
              <a:t> on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function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effects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endParaRPr lang="tr-TR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dirty="0" err="1" smtClean="0"/>
              <a:t>archetypes</a:t>
            </a:r>
            <a:endParaRPr lang="tr-TR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4305" y="1078991"/>
            <a:ext cx="5187696" cy="577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139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64593"/>
            <a:ext cx="12170664" cy="914400"/>
          </a:xfrm>
        </p:spPr>
        <p:txBody>
          <a:bodyPr>
            <a:normAutofit/>
          </a:bodyPr>
          <a:lstStyle/>
          <a:p>
            <a:r>
              <a:rPr lang="tr-TR" sz="4000" b="1" dirty="0" smtClean="0"/>
              <a:t>NORTHROP FRYE</a:t>
            </a:r>
            <a:endParaRPr lang="tr-TR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078992"/>
            <a:ext cx="11984477" cy="5779008"/>
          </a:xfrm>
        </p:spPr>
        <p:txBody>
          <a:bodyPr/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dirty="0" err="1" smtClean="0"/>
              <a:t>Northrop</a:t>
            </a:r>
            <a:r>
              <a:rPr lang="tr-TR" dirty="0" smtClean="0"/>
              <a:t> </a:t>
            </a:r>
            <a:r>
              <a:rPr lang="tr-TR" dirty="0" err="1" smtClean="0"/>
              <a:t>Frye</a:t>
            </a:r>
            <a:r>
              <a:rPr lang="tr-TR" dirty="0" smtClean="0"/>
              <a:t> is </a:t>
            </a:r>
            <a:r>
              <a:rPr lang="tr-TR" dirty="0" err="1" smtClean="0"/>
              <a:t>best</a:t>
            </a:r>
            <a:r>
              <a:rPr lang="tr-TR" dirty="0" smtClean="0"/>
              <a:t> </a:t>
            </a:r>
            <a:r>
              <a:rPr lang="tr-TR" dirty="0" err="1" smtClean="0"/>
              <a:t>known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his </a:t>
            </a:r>
            <a:r>
              <a:rPr lang="tr-TR" dirty="0" err="1" smtClean="0"/>
              <a:t>work</a:t>
            </a:r>
            <a:r>
              <a:rPr lang="tr-TR" dirty="0" smtClean="0"/>
              <a:t> </a:t>
            </a:r>
            <a:r>
              <a:rPr lang="tr-TR" i="1" dirty="0" err="1" smtClean="0"/>
              <a:t>Anatomy</a:t>
            </a:r>
            <a:r>
              <a:rPr lang="tr-TR" i="1" dirty="0" smtClean="0"/>
              <a:t> of </a:t>
            </a:r>
            <a:r>
              <a:rPr lang="tr-TR" i="1" dirty="0" err="1" smtClean="0"/>
              <a:t>Criticism</a:t>
            </a:r>
            <a:r>
              <a:rPr lang="tr-TR" i="1" dirty="0" smtClean="0"/>
              <a:t>.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i="1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dirty="0" err="1" smtClean="0"/>
              <a:t>In</a:t>
            </a:r>
            <a:r>
              <a:rPr lang="tr-TR" dirty="0" smtClean="0"/>
              <a:t> </a:t>
            </a:r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work</a:t>
            </a:r>
            <a:r>
              <a:rPr lang="tr-TR" dirty="0" smtClean="0"/>
              <a:t>, he </a:t>
            </a:r>
            <a:r>
              <a:rPr lang="tr-TR" dirty="0" err="1" smtClean="0"/>
              <a:t>states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myth</a:t>
            </a:r>
            <a:r>
              <a:rPr lang="tr-TR" dirty="0" smtClean="0"/>
              <a:t> is a </a:t>
            </a:r>
            <a:r>
              <a:rPr lang="tr-TR" dirty="0" err="1" smtClean="0"/>
              <a:t>structural</a:t>
            </a:r>
            <a:r>
              <a:rPr lang="tr-TR" dirty="0" smtClean="0"/>
              <a:t> </a:t>
            </a:r>
            <a:r>
              <a:rPr lang="tr-TR" dirty="0" err="1" smtClean="0"/>
              <a:t>organizing</a:t>
            </a:r>
            <a:r>
              <a:rPr lang="tr-TR" dirty="0" smtClean="0"/>
              <a:t> </a:t>
            </a:r>
            <a:r>
              <a:rPr lang="tr-TR" dirty="0" err="1" smtClean="0"/>
              <a:t>principle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literature</a:t>
            </a:r>
            <a:r>
              <a:rPr lang="tr-TR" dirty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indicates</a:t>
            </a:r>
            <a:r>
              <a:rPr lang="tr-TR" dirty="0" smtClean="0"/>
              <a:t> </a:t>
            </a:r>
            <a:r>
              <a:rPr lang="tr-TR" dirty="0" err="1" smtClean="0"/>
              <a:t>correspondent</a:t>
            </a:r>
            <a:r>
              <a:rPr lang="tr-TR" dirty="0" smtClean="0"/>
              <a:t> </a:t>
            </a:r>
            <a:r>
              <a:rPr lang="tr-TR" dirty="0" err="1" smtClean="0"/>
              <a:t>genres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four</a:t>
            </a:r>
            <a:r>
              <a:rPr lang="tr-TR" dirty="0" smtClean="0"/>
              <a:t> </a:t>
            </a:r>
            <a:r>
              <a:rPr lang="tr-TR" dirty="0" err="1" smtClean="0"/>
              <a:t>seasons</a:t>
            </a:r>
            <a:r>
              <a:rPr lang="tr-TR" dirty="0"/>
              <a:t>:</a:t>
            </a:r>
            <a:r>
              <a:rPr lang="tr-TR" dirty="0" smtClean="0"/>
              <a:t>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mythos</a:t>
            </a:r>
            <a:r>
              <a:rPr lang="tr-TR" dirty="0" smtClean="0"/>
              <a:t> of </a:t>
            </a:r>
            <a:r>
              <a:rPr lang="tr-TR" dirty="0" err="1" smtClean="0"/>
              <a:t>fall</a:t>
            </a:r>
            <a:r>
              <a:rPr lang="tr-TR" dirty="0" smtClean="0"/>
              <a:t>: </a:t>
            </a:r>
            <a:r>
              <a:rPr lang="tr-TR" dirty="0" err="1" smtClean="0"/>
              <a:t>tragedy</a:t>
            </a:r>
            <a:endParaRPr lang="tr-TR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mythos</a:t>
            </a:r>
            <a:r>
              <a:rPr lang="tr-TR" dirty="0" smtClean="0"/>
              <a:t> of </a:t>
            </a:r>
            <a:r>
              <a:rPr lang="tr-TR" dirty="0" err="1" smtClean="0"/>
              <a:t>winter</a:t>
            </a:r>
            <a:r>
              <a:rPr lang="tr-TR" dirty="0" smtClean="0"/>
              <a:t>: </a:t>
            </a:r>
            <a:r>
              <a:rPr lang="tr-TR" dirty="0" err="1" smtClean="0"/>
              <a:t>irony</a:t>
            </a:r>
            <a:r>
              <a:rPr lang="tr-TR" dirty="0" smtClean="0"/>
              <a:t>/satire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mythos</a:t>
            </a:r>
            <a:r>
              <a:rPr lang="tr-TR" dirty="0"/>
              <a:t> of  </a:t>
            </a:r>
            <a:r>
              <a:rPr lang="tr-TR" dirty="0" err="1" smtClean="0"/>
              <a:t>spring</a:t>
            </a:r>
            <a:r>
              <a:rPr lang="tr-TR" dirty="0" smtClean="0"/>
              <a:t>: </a:t>
            </a:r>
            <a:r>
              <a:rPr lang="tr-TR" dirty="0" err="1" smtClean="0"/>
              <a:t>comedy</a:t>
            </a:r>
            <a:endParaRPr lang="tr-TR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mythos</a:t>
            </a:r>
            <a:r>
              <a:rPr lang="tr-TR" dirty="0" smtClean="0"/>
              <a:t> of </a:t>
            </a:r>
            <a:r>
              <a:rPr lang="tr-TR" dirty="0" err="1" smtClean="0"/>
              <a:t>summer</a:t>
            </a:r>
            <a:r>
              <a:rPr lang="tr-TR" dirty="0" smtClean="0"/>
              <a:t>: </a:t>
            </a:r>
            <a:r>
              <a:rPr lang="tr-TR" dirty="0" err="1" smtClean="0"/>
              <a:t>romance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319580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64593"/>
            <a:ext cx="12170664" cy="914400"/>
          </a:xfrm>
        </p:spPr>
        <p:txBody>
          <a:bodyPr>
            <a:normAutofit/>
          </a:bodyPr>
          <a:lstStyle/>
          <a:p>
            <a:r>
              <a:rPr lang="tr-TR" sz="4000" b="1" dirty="0" smtClean="0"/>
              <a:t>NORTHROP FRYE</a:t>
            </a:r>
            <a:endParaRPr lang="tr-TR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078992"/>
            <a:ext cx="11984477" cy="5779008"/>
          </a:xfrm>
        </p:spPr>
        <p:txBody>
          <a:bodyPr/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dirty="0" smtClean="0"/>
              <a:t>He </a:t>
            </a:r>
            <a:r>
              <a:rPr lang="tr-TR" dirty="0" err="1" smtClean="0"/>
              <a:t>elaborates</a:t>
            </a:r>
            <a:r>
              <a:rPr lang="tr-TR" dirty="0" smtClean="0"/>
              <a:t> </a:t>
            </a:r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classification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phases</a:t>
            </a:r>
            <a:r>
              <a:rPr lang="tr-TR" dirty="0" smtClean="0"/>
              <a:t> </a:t>
            </a:r>
            <a:r>
              <a:rPr lang="tr-TR" dirty="0" err="1" smtClean="0"/>
              <a:t>which</a:t>
            </a:r>
            <a:r>
              <a:rPr lang="tr-TR" dirty="0" smtClean="0"/>
              <a:t> he </a:t>
            </a:r>
            <a:r>
              <a:rPr lang="tr-TR" dirty="0" err="1" smtClean="0"/>
              <a:t>determines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each</a:t>
            </a:r>
            <a:r>
              <a:rPr lang="tr-TR" dirty="0" smtClean="0"/>
              <a:t> of </a:t>
            </a:r>
            <a:r>
              <a:rPr lang="tr-TR" dirty="0" err="1" smtClean="0"/>
              <a:t>them</a:t>
            </a:r>
            <a:r>
              <a:rPr lang="tr-TR" dirty="0" smtClean="0"/>
              <a:t>.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dirty="0" err="1"/>
              <a:t>t</a:t>
            </a:r>
            <a:r>
              <a:rPr lang="tr-TR" dirty="0" err="1" smtClean="0"/>
              <a:t>ragedy</a:t>
            </a:r>
            <a:r>
              <a:rPr lang="tr-TR" dirty="0" smtClean="0"/>
              <a:t> he </a:t>
            </a:r>
            <a:r>
              <a:rPr lang="tr-TR" dirty="0" err="1" smtClean="0"/>
              <a:t>forms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list</a:t>
            </a:r>
            <a:r>
              <a:rPr lang="tr-TR" dirty="0" smtClean="0"/>
              <a:t> </a:t>
            </a:r>
            <a:r>
              <a:rPr lang="tr-TR" dirty="0" err="1" smtClean="0"/>
              <a:t>below</a:t>
            </a:r>
            <a:r>
              <a:rPr lang="tr-TR" dirty="0" smtClean="0"/>
              <a:t>: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/>
          </a:p>
          <a:p>
            <a:pPr marL="457200" indent="-457200" algn="l">
              <a:lnSpc>
                <a:spcPct val="100000"/>
              </a:lnSpc>
              <a:spcBef>
                <a:spcPts val="0"/>
              </a:spcBef>
              <a:buAutoNum type="arabicParenR"/>
            </a:pPr>
            <a:r>
              <a:rPr lang="tr-TR" b="1" dirty="0" smtClean="0"/>
              <a:t>Complete </a:t>
            </a:r>
            <a:r>
              <a:rPr lang="tr-TR" b="1" dirty="0" err="1" smtClean="0"/>
              <a:t>innocence</a:t>
            </a:r>
            <a:r>
              <a:rPr lang="tr-TR" dirty="0" smtClean="0"/>
              <a:t>: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stage</a:t>
            </a:r>
            <a:r>
              <a:rPr lang="tr-TR" dirty="0" smtClean="0"/>
              <a:t> in </a:t>
            </a:r>
            <a:r>
              <a:rPr lang="tr-TR" dirty="0" err="1" smtClean="0"/>
              <a:t>which</a:t>
            </a:r>
            <a:r>
              <a:rPr lang="tr-TR" dirty="0" smtClean="0"/>
              <a:t> </a:t>
            </a:r>
            <a:r>
              <a:rPr lang="tr-TR" dirty="0" err="1" smtClean="0"/>
              <a:t>Oedipus</a:t>
            </a:r>
            <a:r>
              <a:rPr lang="tr-TR" dirty="0" smtClean="0"/>
              <a:t> </a:t>
            </a:r>
            <a:r>
              <a:rPr lang="tr-TR" dirty="0" err="1" smtClean="0"/>
              <a:t>was</a:t>
            </a:r>
            <a:r>
              <a:rPr lang="tr-TR" dirty="0" smtClean="0"/>
              <a:t> </a:t>
            </a:r>
            <a:r>
              <a:rPr lang="tr-TR" dirty="0" err="1" smtClean="0"/>
              <a:t>born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sent </a:t>
            </a:r>
            <a:r>
              <a:rPr lang="tr-TR" dirty="0" err="1" smtClean="0"/>
              <a:t>away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palace</a:t>
            </a:r>
            <a:r>
              <a:rPr lang="tr-TR" dirty="0" smtClean="0"/>
              <a:t> of </a:t>
            </a:r>
            <a:r>
              <a:rPr lang="tr-TR" dirty="0" err="1" smtClean="0"/>
              <a:t>Thebes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be </a:t>
            </a:r>
            <a:r>
              <a:rPr lang="tr-TR" dirty="0" err="1" smtClean="0"/>
              <a:t>killed</a:t>
            </a:r>
            <a:r>
              <a:rPr lang="tr-TR" dirty="0" smtClean="0"/>
              <a:t>. </a:t>
            </a:r>
          </a:p>
          <a:p>
            <a:pPr marL="457200" indent="-457200" algn="l">
              <a:lnSpc>
                <a:spcPct val="100000"/>
              </a:lnSpc>
              <a:spcBef>
                <a:spcPts val="0"/>
              </a:spcBef>
              <a:buAutoNum type="arabicParenR"/>
            </a:pPr>
            <a:endParaRPr lang="tr-TR" b="1" dirty="0" smtClean="0"/>
          </a:p>
          <a:p>
            <a:pPr marL="457200" indent="-457200" algn="l">
              <a:lnSpc>
                <a:spcPct val="100000"/>
              </a:lnSpc>
              <a:spcBef>
                <a:spcPts val="0"/>
              </a:spcBef>
              <a:buAutoNum type="arabicParenR"/>
            </a:pPr>
            <a:r>
              <a:rPr lang="tr-TR" b="1" dirty="0" err="1" smtClean="0"/>
              <a:t>Youthful</a:t>
            </a:r>
            <a:r>
              <a:rPr lang="tr-TR" b="1" dirty="0" smtClean="0"/>
              <a:t> </a:t>
            </a:r>
            <a:r>
              <a:rPr lang="tr-TR" b="1" dirty="0" err="1" smtClean="0"/>
              <a:t>innocence</a:t>
            </a:r>
            <a:r>
              <a:rPr lang="tr-TR" b="1" dirty="0" smtClean="0"/>
              <a:t> of </a:t>
            </a:r>
            <a:r>
              <a:rPr lang="tr-TR" b="1" dirty="0" err="1" smtClean="0"/>
              <a:t>experience</a:t>
            </a:r>
            <a:r>
              <a:rPr lang="tr-TR" b="1" dirty="0" smtClean="0"/>
              <a:t>: </a:t>
            </a:r>
            <a:r>
              <a:rPr lang="tr-TR" dirty="0" err="1" smtClean="0"/>
              <a:t>Years</a:t>
            </a:r>
            <a:r>
              <a:rPr lang="tr-TR" dirty="0" smtClean="0"/>
              <a:t> </a:t>
            </a:r>
            <a:r>
              <a:rPr lang="tr-TR" dirty="0" err="1" smtClean="0"/>
              <a:t>later</a:t>
            </a:r>
            <a:r>
              <a:rPr lang="tr-TR" dirty="0" smtClean="0"/>
              <a:t>, </a:t>
            </a:r>
            <a:r>
              <a:rPr lang="tr-TR" dirty="0" err="1" smtClean="0"/>
              <a:t>Oedipius</a:t>
            </a:r>
            <a:r>
              <a:rPr lang="tr-TR" dirty="0" smtClean="0"/>
              <a:t> </a:t>
            </a:r>
            <a:r>
              <a:rPr lang="tr-TR" dirty="0" err="1" smtClean="0"/>
              <a:t>suspects</a:t>
            </a:r>
            <a:r>
              <a:rPr lang="tr-TR" dirty="0" smtClean="0"/>
              <a:t> of </a:t>
            </a:r>
            <a:r>
              <a:rPr lang="tr-TR" dirty="0" err="1" smtClean="0"/>
              <a:t>being</a:t>
            </a:r>
            <a:r>
              <a:rPr lang="tr-TR" dirty="0" smtClean="0"/>
              <a:t> an </a:t>
            </a:r>
            <a:r>
              <a:rPr lang="tr-TR" dirty="0" err="1" smtClean="0"/>
              <a:t>adopted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leaves</a:t>
            </a:r>
            <a:r>
              <a:rPr lang="tr-TR" dirty="0" smtClean="0"/>
              <a:t> </a:t>
            </a:r>
            <a:r>
              <a:rPr lang="tr-TR" dirty="0" err="1" smtClean="0"/>
              <a:t>Corith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Delphi</a:t>
            </a:r>
            <a:r>
              <a:rPr lang="tr-TR" dirty="0" smtClean="0"/>
              <a:t> </a:t>
            </a:r>
            <a:r>
              <a:rPr lang="tr-TR" dirty="0" err="1" smtClean="0"/>
              <a:t>where</a:t>
            </a:r>
            <a:r>
              <a:rPr lang="tr-TR" dirty="0" smtClean="0"/>
              <a:t> he is </a:t>
            </a:r>
            <a:r>
              <a:rPr lang="tr-TR" dirty="0" err="1" smtClean="0"/>
              <a:t>informed</a:t>
            </a:r>
            <a:r>
              <a:rPr lang="tr-TR" dirty="0" smtClean="0"/>
              <a:t> of his </a:t>
            </a:r>
            <a:r>
              <a:rPr lang="tr-TR" dirty="0" err="1" smtClean="0"/>
              <a:t>adultery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his </a:t>
            </a:r>
            <a:r>
              <a:rPr lang="tr-TR" dirty="0" err="1" smtClean="0"/>
              <a:t>mother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future</a:t>
            </a:r>
            <a:r>
              <a:rPr lang="tr-TR" dirty="0" smtClean="0"/>
              <a:t>.</a:t>
            </a:r>
          </a:p>
          <a:p>
            <a:pPr marL="457200" indent="-457200" algn="l">
              <a:lnSpc>
                <a:spcPct val="100000"/>
              </a:lnSpc>
              <a:spcBef>
                <a:spcPts val="0"/>
              </a:spcBef>
              <a:buAutoNum type="arabicParenR"/>
            </a:pPr>
            <a:endParaRPr lang="tr-TR" b="1" dirty="0" smtClean="0"/>
          </a:p>
          <a:p>
            <a:pPr marL="457200" indent="-457200" algn="l">
              <a:lnSpc>
                <a:spcPct val="100000"/>
              </a:lnSpc>
              <a:spcBef>
                <a:spcPts val="0"/>
              </a:spcBef>
              <a:buAutoNum type="arabicParenR"/>
            </a:pPr>
            <a:r>
              <a:rPr lang="tr-TR" b="1" dirty="0" err="1" smtClean="0"/>
              <a:t>Completion</a:t>
            </a:r>
            <a:r>
              <a:rPr lang="tr-TR" b="1" dirty="0" smtClean="0"/>
              <a:t> of an </a:t>
            </a:r>
            <a:r>
              <a:rPr lang="tr-TR" b="1" dirty="0" err="1" smtClean="0"/>
              <a:t>Ideal</a:t>
            </a:r>
            <a:r>
              <a:rPr lang="tr-TR" b="1" dirty="0" smtClean="0"/>
              <a:t>: </a:t>
            </a:r>
            <a:r>
              <a:rPr lang="tr-TR" dirty="0" err="1" smtClean="0"/>
              <a:t>Oedipus</a:t>
            </a:r>
            <a:r>
              <a:rPr lang="tr-TR" dirty="0" smtClean="0"/>
              <a:t> </a:t>
            </a:r>
            <a:r>
              <a:rPr lang="tr-TR" dirty="0" err="1" smtClean="0"/>
              <a:t>returns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Thebes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on his </a:t>
            </a:r>
            <a:r>
              <a:rPr lang="tr-TR" dirty="0" err="1" smtClean="0"/>
              <a:t>way</a:t>
            </a:r>
            <a:r>
              <a:rPr lang="tr-TR" dirty="0" smtClean="0"/>
              <a:t> he </a:t>
            </a:r>
            <a:r>
              <a:rPr lang="tr-TR" dirty="0" err="1" smtClean="0"/>
              <a:t>kills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Sphinx</a:t>
            </a:r>
            <a:r>
              <a:rPr lang="tr-TR" dirty="0" smtClean="0"/>
              <a:t> </a:t>
            </a:r>
            <a:r>
              <a:rPr lang="tr-TR" dirty="0" err="1" smtClean="0"/>
              <a:t>which</a:t>
            </a:r>
            <a:r>
              <a:rPr lang="tr-TR" dirty="0" smtClean="0"/>
              <a:t> has </a:t>
            </a:r>
            <a:r>
              <a:rPr lang="tr-TR" dirty="0" err="1" smtClean="0"/>
              <a:t>troubled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city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marries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newly</a:t>
            </a:r>
            <a:r>
              <a:rPr lang="tr-TR" dirty="0" smtClean="0"/>
              <a:t> </a:t>
            </a:r>
            <a:r>
              <a:rPr lang="tr-TR" dirty="0" err="1" smtClean="0"/>
              <a:t>widowed</a:t>
            </a:r>
            <a:r>
              <a:rPr lang="tr-TR" dirty="0" smtClean="0"/>
              <a:t> </a:t>
            </a:r>
            <a:r>
              <a:rPr lang="tr-TR" dirty="0" err="1" smtClean="0"/>
              <a:t>queen</a:t>
            </a:r>
            <a:r>
              <a:rPr lang="tr-TR" dirty="0" smtClean="0"/>
              <a:t>.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269969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64593"/>
            <a:ext cx="12170664" cy="914400"/>
          </a:xfrm>
        </p:spPr>
        <p:txBody>
          <a:bodyPr>
            <a:normAutofit/>
          </a:bodyPr>
          <a:lstStyle/>
          <a:p>
            <a:r>
              <a:rPr lang="tr-TR" sz="4000" b="1" dirty="0" smtClean="0"/>
              <a:t>NORTHROP FRYE</a:t>
            </a:r>
            <a:endParaRPr lang="tr-TR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078992"/>
            <a:ext cx="11984477" cy="5779008"/>
          </a:xfrm>
        </p:spPr>
        <p:txBody>
          <a:bodyPr/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b="1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b="1" dirty="0" smtClean="0"/>
              <a:t>4) </a:t>
            </a:r>
            <a:r>
              <a:rPr lang="tr-TR" b="1" dirty="0" err="1" smtClean="0"/>
              <a:t>Individual’s</a:t>
            </a:r>
            <a:r>
              <a:rPr lang="tr-TR" b="1" dirty="0" smtClean="0"/>
              <a:t> </a:t>
            </a:r>
            <a:r>
              <a:rPr lang="tr-TR" b="1" dirty="0" err="1" smtClean="0"/>
              <a:t>faults</a:t>
            </a:r>
            <a:r>
              <a:rPr lang="tr-TR" b="1" dirty="0"/>
              <a:t> </a:t>
            </a:r>
            <a:r>
              <a:rPr lang="tr-TR" b="1" dirty="0" smtClean="0"/>
              <a:t>(</a:t>
            </a:r>
            <a:r>
              <a:rPr lang="tr-TR" b="1" dirty="0" err="1" smtClean="0"/>
              <a:t>hamartia</a:t>
            </a:r>
            <a:r>
              <a:rPr lang="tr-TR" b="1" dirty="0" smtClean="0"/>
              <a:t>): </a:t>
            </a:r>
            <a:r>
              <a:rPr lang="tr-TR" dirty="0" err="1" smtClean="0"/>
              <a:t>Oedipus’s</a:t>
            </a:r>
            <a:r>
              <a:rPr lang="tr-TR" dirty="0" smtClean="0"/>
              <a:t> </a:t>
            </a:r>
            <a:r>
              <a:rPr lang="tr-TR" dirty="0" err="1" smtClean="0"/>
              <a:t>obsession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justice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truth</a:t>
            </a:r>
            <a:r>
              <a:rPr lang="tr-TR" dirty="0"/>
              <a:t> </a:t>
            </a:r>
            <a:r>
              <a:rPr lang="tr-TR" dirty="0" err="1" smtClean="0"/>
              <a:t>about</a:t>
            </a:r>
            <a:r>
              <a:rPr lang="tr-TR" dirty="0" smtClean="0"/>
              <a:t> </a:t>
            </a:r>
            <a:r>
              <a:rPr lang="tr-TR" dirty="0" err="1" smtClean="0"/>
              <a:t>finding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killer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previous</a:t>
            </a:r>
            <a:r>
              <a:rPr lang="tr-TR" dirty="0"/>
              <a:t> </a:t>
            </a:r>
            <a:r>
              <a:rPr lang="tr-TR" dirty="0" err="1" smtClean="0"/>
              <a:t>king</a:t>
            </a:r>
            <a:r>
              <a:rPr lang="tr-TR" dirty="0" smtClean="0"/>
              <a:t>.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b="1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b="1" dirty="0" smtClean="0"/>
              <a:t>5) Natural </a:t>
            </a:r>
            <a:r>
              <a:rPr lang="tr-TR" b="1" dirty="0" err="1" smtClean="0"/>
              <a:t>Law</a:t>
            </a:r>
            <a:r>
              <a:rPr lang="tr-TR" b="1" dirty="0" smtClean="0"/>
              <a:t>: </a:t>
            </a:r>
            <a:r>
              <a:rPr lang="tr-TR" dirty="0" err="1" smtClean="0"/>
              <a:t>Revelation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unnatural</a:t>
            </a:r>
            <a:r>
              <a:rPr lang="tr-TR" dirty="0" smtClean="0"/>
              <a:t> </a:t>
            </a:r>
            <a:r>
              <a:rPr lang="tr-TR" dirty="0" err="1" smtClean="0"/>
              <a:t>relationship</a:t>
            </a:r>
            <a:r>
              <a:rPr lang="tr-TR" dirty="0" smtClean="0"/>
              <a:t> </a:t>
            </a:r>
            <a:r>
              <a:rPr lang="tr-TR" dirty="0" err="1" smtClean="0"/>
              <a:t>between</a:t>
            </a:r>
            <a:r>
              <a:rPr lang="tr-TR" dirty="0" smtClean="0"/>
              <a:t> </a:t>
            </a:r>
            <a:r>
              <a:rPr lang="tr-TR" dirty="0" err="1" smtClean="0"/>
              <a:t>Oedipus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his </a:t>
            </a:r>
            <a:r>
              <a:rPr lang="tr-TR" dirty="0" err="1" smtClean="0"/>
              <a:t>mother</a:t>
            </a:r>
            <a:r>
              <a:rPr lang="tr-TR" dirty="0" smtClean="0"/>
              <a:t> at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end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investigation</a:t>
            </a:r>
            <a:r>
              <a:rPr lang="tr-TR" dirty="0" smtClean="0"/>
              <a:t> he </a:t>
            </a:r>
            <a:r>
              <a:rPr lang="tr-TR" dirty="0" err="1" smtClean="0"/>
              <a:t>carries</a:t>
            </a:r>
            <a:r>
              <a:rPr lang="tr-TR" dirty="0" smtClean="0"/>
              <a:t> </a:t>
            </a:r>
            <a:r>
              <a:rPr lang="tr-TR" dirty="0" err="1" smtClean="0"/>
              <a:t>out</a:t>
            </a:r>
            <a:r>
              <a:rPr lang="tr-TR" dirty="0" smtClean="0"/>
              <a:t>.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b="1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b="1" dirty="0" smtClean="0"/>
              <a:t>6) World of </a:t>
            </a:r>
            <a:r>
              <a:rPr lang="tr-TR" b="1" dirty="0" err="1" smtClean="0"/>
              <a:t>shock</a:t>
            </a:r>
            <a:r>
              <a:rPr lang="tr-TR" b="1" dirty="0" smtClean="0"/>
              <a:t> </a:t>
            </a:r>
            <a:r>
              <a:rPr lang="tr-TR" b="1" dirty="0" err="1" smtClean="0"/>
              <a:t>and</a:t>
            </a:r>
            <a:r>
              <a:rPr lang="tr-TR" b="1" dirty="0" smtClean="0"/>
              <a:t> </a:t>
            </a:r>
            <a:r>
              <a:rPr lang="tr-TR" b="1" dirty="0" err="1" smtClean="0"/>
              <a:t>horror</a:t>
            </a:r>
            <a:r>
              <a:rPr lang="tr-TR" b="1" dirty="0" smtClean="0"/>
              <a:t>: </a:t>
            </a:r>
            <a:r>
              <a:rPr lang="tr-TR" dirty="0" err="1" smtClean="0"/>
              <a:t>Oedipus</a:t>
            </a:r>
            <a:r>
              <a:rPr lang="tr-TR" dirty="0" smtClean="0"/>
              <a:t>’ self </a:t>
            </a:r>
            <a:r>
              <a:rPr lang="tr-TR" dirty="0" err="1" smtClean="0"/>
              <a:t>excecation</a:t>
            </a:r>
            <a:r>
              <a:rPr lang="tr-TR" dirty="0" smtClean="0"/>
              <a:t> </a:t>
            </a:r>
            <a:endParaRPr lang="tr-TR" b="1" dirty="0" smtClean="0"/>
          </a:p>
        </p:txBody>
      </p:sp>
    </p:spTree>
    <p:extLst>
      <p:ext uri="{BB962C8B-B14F-4D97-AF65-F5344CB8AC3E}">
        <p14:creationId xmlns:p14="http://schemas.microsoft.com/office/powerpoint/2010/main" val="1353641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64593"/>
            <a:ext cx="12170664" cy="914400"/>
          </a:xfrm>
        </p:spPr>
        <p:txBody>
          <a:bodyPr>
            <a:normAutofit/>
          </a:bodyPr>
          <a:lstStyle/>
          <a:p>
            <a:r>
              <a:rPr lang="tr-TR" sz="4000" b="1" dirty="0" err="1" smtClean="0"/>
              <a:t>The</a:t>
            </a:r>
            <a:r>
              <a:rPr lang="tr-TR" sz="4000" b="1" dirty="0" smtClean="0"/>
              <a:t> </a:t>
            </a:r>
            <a:r>
              <a:rPr lang="tr-TR" sz="4000" b="1" dirty="0" err="1" smtClean="0"/>
              <a:t>Models</a:t>
            </a:r>
            <a:r>
              <a:rPr lang="tr-TR" sz="4000" b="1" dirty="0" smtClean="0"/>
              <a:t> of Human </a:t>
            </a:r>
            <a:r>
              <a:rPr lang="tr-TR" sz="4000" b="1" dirty="0" err="1" smtClean="0"/>
              <a:t>Psyche</a:t>
            </a:r>
            <a:endParaRPr lang="tr-TR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078992"/>
            <a:ext cx="11984477" cy="5779008"/>
          </a:xfrm>
        </p:spPr>
        <p:txBody>
          <a:bodyPr/>
          <a:lstStyle/>
          <a:p>
            <a:pPr algn="l"/>
            <a:endParaRPr lang="tr-TR" dirty="0"/>
          </a:p>
          <a:p>
            <a:pPr algn="l"/>
            <a:r>
              <a:rPr lang="tr-TR" dirty="0" smtClean="0"/>
              <a:t>   </a:t>
            </a:r>
            <a:endParaRPr lang="en-US" dirty="0" smtClean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0587444"/>
              </p:ext>
            </p:extLst>
          </p:nvPr>
        </p:nvGraphicFramePr>
        <p:xfrm>
          <a:off x="2396129" y="1223890"/>
          <a:ext cx="8128000" cy="46845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/>
                <a:gridCol w="4064000"/>
              </a:tblGrid>
              <a:tr h="492368">
                <a:tc>
                  <a:txBody>
                    <a:bodyPr/>
                    <a:lstStyle/>
                    <a:p>
                      <a:pPr algn="ctr"/>
                      <a:r>
                        <a:rPr lang="tr-TR" sz="3200" dirty="0" smtClean="0">
                          <a:solidFill>
                            <a:schemeClr val="tx1"/>
                          </a:solidFill>
                        </a:rPr>
                        <a:t>    Sigmund</a:t>
                      </a:r>
                      <a:r>
                        <a:rPr lang="tr-TR" sz="3200" baseline="0" dirty="0" smtClean="0">
                          <a:solidFill>
                            <a:schemeClr val="tx1"/>
                          </a:solidFill>
                        </a:rPr>
                        <a:t> Freud</a:t>
                      </a:r>
                      <a:endParaRPr lang="tr-TR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blipFill dpi="0" rotWithShape="1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3200" dirty="0" smtClean="0"/>
                        <a:t> </a:t>
                      </a:r>
                      <a:r>
                        <a:rPr lang="tr-TR" sz="3200" dirty="0" smtClean="0">
                          <a:solidFill>
                            <a:schemeClr val="tx1"/>
                          </a:solidFill>
                        </a:rPr>
                        <a:t>Carl</a:t>
                      </a:r>
                      <a:r>
                        <a:rPr lang="tr-TR" sz="32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3200" baseline="0" dirty="0" err="1" smtClean="0">
                          <a:solidFill>
                            <a:schemeClr val="tx1"/>
                          </a:solidFill>
                        </a:rPr>
                        <a:t>Jung</a:t>
                      </a:r>
                      <a:endParaRPr lang="tr-TR" sz="3200" dirty="0"/>
                    </a:p>
                  </a:txBody>
                  <a:tcPr>
                    <a:blipFill dpi="0" rotWithShape="1">
                      <a:blip r:embed="rId2"/>
                      <a:srcRect/>
                      <a:tile tx="0" ty="0" sx="100000" sy="100000" flip="none" algn="tl"/>
                    </a:blipFill>
                  </a:tcPr>
                </a:tc>
              </a:tr>
              <a:tr h="813581">
                <a:tc>
                  <a:txBody>
                    <a:bodyPr/>
                    <a:lstStyle/>
                    <a:p>
                      <a:r>
                        <a:rPr lang="tr-TR" sz="3200" dirty="0" smtClean="0"/>
                        <a:t>            </a:t>
                      </a:r>
                      <a:r>
                        <a:rPr lang="tr-TR" sz="3200" dirty="0" err="1" smtClean="0"/>
                        <a:t>Superego</a:t>
                      </a:r>
                      <a:endParaRPr lang="tr-TR" sz="3200" dirty="0"/>
                    </a:p>
                  </a:txBody>
                  <a:tcPr>
                    <a:blipFill dpi="0" rotWithShape="1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tr-TR" sz="3200" dirty="0" smtClean="0"/>
                        <a:t>              </a:t>
                      </a:r>
                      <a:r>
                        <a:rPr lang="tr-TR" sz="3200" dirty="0" err="1" smtClean="0"/>
                        <a:t>Persona</a:t>
                      </a:r>
                      <a:endParaRPr lang="tr-TR" sz="3200" dirty="0"/>
                    </a:p>
                  </a:txBody>
                  <a:tcPr>
                    <a:blipFill dpi="0" rotWithShape="1">
                      <a:blip r:embed="rId2"/>
                      <a:srcRect/>
                      <a:tile tx="0" ty="0" sx="100000" sy="100000" flip="none" algn="tl"/>
                    </a:blipFill>
                  </a:tcPr>
                </a:tc>
              </a:tr>
              <a:tr h="942535">
                <a:tc>
                  <a:txBody>
                    <a:bodyPr/>
                    <a:lstStyle/>
                    <a:p>
                      <a:r>
                        <a:rPr lang="tr-TR" sz="3200" dirty="0" smtClean="0"/>
                        <a:t>                  Ego </a:t>
                      </a:r>
                      <a:endParaRPr lang="tr-TR" sz="3200" dirty="0"/>
                    </a:p>
                  </a:txBody>
                  <a:tcPr>
                    <a:blipFill dpi="0" rotWithShape="1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tr-TR" sz="3200" dirty="0" smtClean="0"/>
                        <a:t>                  Ego</a:t>
                      </a:r>
                      <a:endParaRPr lang="tr-TR" sz="3200" dirty="0"/>
                    </a:p>
                  </a:txBody>
                  <a:tcPr>
                    <a:blipFill dpi="0" rotWithShape="1">
                      <a:blip r:embed="rId2"/>
                      <a:srcRect/>
                      <a:tile tx="0" ty="0" sx="100000" sy="100000" flip="none" algn="tl"/>
                    </a:blipFill>
                  </a:tcPr>
                </a:tc>
              </a:tr>
              <a:tr h="801859">
                <a:tc>
                  <a:txBody>
                    <a:bodyPr/>
                    <a:lstStyle/>
                    <a:p>
                      <a:pPr algn="ctr"/>
                      <a:r>
                        <a:rPr lang="tr-TR" sz="3200" dirty="0" err="1" smtClean="0"/>
                        <a:t>Id</a:t>
                      </a:r>
                      <a:endParaRPr lang="tr-TR" sz="3200" dirty="0"/>
                    </a:p>
                  </a:txBody>
                  <a:tcPr>
                    <a:blipFill dpi="0" rotWithShape="1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3200" dirty="0" smtClean="0"/>
                        <a:t> </a:t>
                      </a:r>
                      <a:r>
                        <a:rPr lang="tr-TR" sz="3200" dirty="0" err="1" smtClean="0"/>
                        <a:t>Shadow</a:t>
                      </a:r>
                      <a:endParaRPr lang="tr-TR" sz="3200" dirty="0"/>
                    </a:p>
                  </a:txBody>
                  <a:tcPr>
                    <a:blipFill dpi="0" rotWithShape="1">
                      <a:blip r:embed="rId2"/>
                      <a:srcRect/>
                      <a:tile tx="0" ty="0" sx="100000" sy="100000" flip="none" algn="tl"/>
                    </a:blipFill>
                  </a:tcPr>
                </a:tc>
              </a:tr>
              <a:tr h="773723">
                <a:tc>
                  <a:txBody>
                    <a:bodyPr/>
                    <a:lstStyle/>
                    <a:p>
                      <a:endParaRPr lang="tr-TR" sz="3200" dirty="0"/>
                    </a:p>
                  </a:txBody>
                  <a:tcPr>
                    <a:blipFill dpi="0" rotWithShape="1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3200" dirty="0" err="1" smtClean="0"/>
                        <a:t>Anima</a:t>
                      </a:r>
                      <a:r>
                        <a:rPr lang="tr-TR" sz="3200" dirty="0" smtClean="0"/>
                        <a:t> / </a:t>
                      </a:r>
                      <a:r>
                        <a:rPr lang="tr-TR" sz="3200" dirty="0" err="1" smtClean="0"/>
                        <a:t>Animus</a:t>
                      </a:r>
                      <a:endParaRPr lang="tr-TR" sz="3200" dirty="0"/>
                    </a:p>
                  </a:txBody>
                  <a:tcPr>
                    <a:blipFill dpi="0" rotWithShape="1">
                      <a:blip r:embed="rId2"/>
                      <a:srcRect/>
                      <a:tile tx="0" ty="0" sx="100000" sy="100000" flip="none" algn="tl"/>
                    </a:blipFill>
                  </a:tcPr>
                </a:tc>
              </a:tr>
              <a:tr h="773723">
                <a:tc>
                  <a:txBody>
                    <a:bodyPr/>
                    <a:lstStyle/>
                    <a:p>
                      <a:endParaRPr lang="tr-TR" sz="3200" dirty="0"/>
                    </a:p>
                  </a:txBody>
                  <a:tcPr>
                    <a:blipFill dpi="0" rotWithShape="1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3200" dirty="0" smtClean="0"/>
                        <a:t>Self</a:t>
                      </a:r>
                      <a:endParaRPr lang="tr-TR" sz="3200" dirty="0"/>
                    </a:p>
                  </a:txBody>
                  <a:tcPr>
                    <a:blipFill dpi="0" rotWithShape="1">
                      <a:blip r:embed="rId2"/>
                      <a:srcRect/>
                      <a:tile tx="0" ty="0" sx="100000" sy="100000" flip="none" algn="tl"/>
                    </a:blip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1218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64593"/>
            <a:ext cx="12170664" cy="914400"/>
          </a:xfrm>
        </p:spPr>
        <p:txBody>
          <a:bodyPr>
            <a:normAutofit/>
          </a:bodyPr>
          <a:lstStyle/>
          <a:p>
            <a:r>
              <a:rPr lang="tr-TR" sz="4000" b="1" dirty="0" smtClean="0"/>
              <a:t>Components of Human </a:t>
            </a:r>
            <a:r>
              <a:rPr lang="tr-TR" sz="4000" b="1" dirty="0" err="1" smtClean="0"/>
              <a:t>Psyche</a:t>
            </a:r>
            <a:endParaRPr lang="tr-TR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078992"/>
            <a:ext cx="11984477" cy="5779008"/>
          </a:xfrm>
        </p:spPr>
        <p:txBody>
          <a:bodyPr/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dirty="0" smtClean="0"/>
              <a:t>* </a:t>
            </a:r>
            <a:r>
              <a:rPr lang="tr-TR" dirty="0" err="1" smtClean="0"/>
              <a:t>Persona</a:t>
            </a:r>
            <a:r>
              <a:rPr lang="tr-TR" dirty="0" smtClean="0"/>
              <a:t> is </a:t>
            </a:r>
            <a:r>
              <a:rPr lang="tr-TR" dirty="0" err="1" smtClean="0"/>
              <a:t>the</a:t>
            </a:r>
            <a:r>
              <a:rPr lang="tr-TR" dirty="0" smtClean="0"/>
              <a:t> mask </a:t>
            </a:r>
            <a:r>
              <a:rPr lang="tr-TR" dirty="0" err="1" smtClean="0"/>
              <a:t>we</a:t>
            </a:r>
            <a:r>
              <a:rPr lang="tr-TR" dirty="0" smtClean="0"/>
              <a:t> </a:t>
            </a:r>
            <a:r>
              <a:rPr lang="tr-TR" dirty="0" err="1" smtClean="0"/>
              <a:t>wear</a:t>
            </a:r>
            <a:r>
              <a:rPr lang="tr-TR" dirty="0" smtClean="0"/>
              <a:t> </a:t>
            </a:r>
            <a:r>
              <a:rPr lang="tr-TR" dirty="0" err="1" smtClean="0"/>
              <a:t>according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expectations</a:t>
            </a:r>
            <a:r>
              <a:rPr lang="tr-TR" dirty="0" smtClean="0"/>
              <a:t> of </a:t>
            </a:r>
            <a:r>
              <a:rPr lang="tr-TR" dirty="0" err="1" smtClean="0"/>
              <a:t>society</a:t>
            </a:r>
            <a:r>
              <a:rPr lang="tr-TR" dirty="0" smtClean="0"/>
              <a:t>.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dirty="0" smtClean="0"/>
              <a:t>*</a:t>
            </a:r>
            <a:r>
              <a:rPr lang="tr-TR" dirty="0" err="1" smtClean="0"/>
              <a:t>Freud’s</a:t>
            </a:r>
            <a:r>
              <a:rPr lang="tr-TR" dirty="0" smtClean="0"/>
              <a:t> «Ego» </a:t>
            </a:r>
            <a:r>
              <a:rPr lang="tr-TR" dirty="0" err="1" smtClean="0"/>
              <a:t>remians</a:t>
            </a:r>
            <a:r>
              <a:rPr lang="tr-TR" dirty="0" smtClean="0"/>
              <a:t> «Ego». </a:t>
            </a:r>
            <a:r>
              <a:rPr lang="tr-TR" dirty="0" err="1" smtClean="0"/>
              <a:t>It</a:t>
            </a:r>
            <a:r>
              <a:rPr lang="tr-TR" dirty="0" smtClean="0"/>
              <a:t> </a:t>
            </a:r>
            <a:r>
              <a:rPr lang="tr-TR" dirty="0" err="1" smtClean="0"/>
              <a:t>forms</a:t>
            </a:r>
            <a:r>
              <a:rPr lang="tr-TR" dirty="0" smtClean="0"/>
              <a:t> </a:t>
            </a:r>
            <a:r>
              <a:rPr lang="tr-TR" dirty="0" err="1" smtClean="0"/>
              <a:t>our</a:t>
            </a:r>
            <a:r>
              <a:rPr lang="tr-TR" dirty="0" smtClean="0"/>
              <a:t> </a:t>
            </a:r>
            <a:r>
              <a:rPr lang="tr-TR" dirty="0" err="1" smtClean="0"/>
              <a:t>personal</a:t>
            </a:r>
            <a:r>
              <a:rPr lang="tr-TR" dirty="0" smtClean="0"/>
              <a:t> </a:t>
            </a:r>
            <a:r>
              <a:rPr lang="tr-TR" dirty="0" err="1" smtClean="0"/>
              <a:t>idenitity</a:t>
            </a:r>
            <a:r>
              <a:rPr lang="tr-TR" dirty="0" smtClean="0"/>
              <a:t>.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dirty="0" smtClean="0"/>
              <a:t>* </a:t>
            </a:r>
            <a:r>
              <a:rPr lang="tr-TR" dirty="0" err="1" smtClean="0"/>
              <a:t>Shadow</a:t>
            </a:r>
            <a:r>
              <a:rPr lang="tr-TR" dirty="0" smtClean="0"/>
              <a:t> is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unconscious</a:t>
            </a:r>
            <a:r>
              <a:rPr lang="tr-TR" dirty="0" smtClean="0"/>
              <a:t> </a:t>
            </a:r>
            <a:r>
              <a:rPr lang="tr-TR" dirty="0" err="1" smtClean="0"/>
              <a:t>aspect</a:t>
            </a:r>
            <a:r>
              <a:rPr lang="tr-TR" dirty="0" smtClean="0"/>
              <a:t> of </a:t>
            </a:r>
            <a:r>
              <a:rPr lang="tr-TR" dirty="0" err="1" smtClean="0"/>
              <a:t>personality</a:t>
            </a:r>
            <a:r>
              <a:rPr lang="tr-TR" dirty="0" smtClean="0"/>
              <a:t> </a:t>
            </a:r>
            <a:r>
              <a:rPr lang="tr-TR" dirty="0" err="1" smtClean="0"/>
              <a:t>which</a:t>
            </a:r>
            <a:r>
              <a:rPr lang="tr-TR" dirty="0" smtClean="0"/>
              <a:t> is </a:t>
            </a:r>
            <a:r>
              <a:rPr lang="tr-TR" dirty="0" err="1" smtClean="0"/>
              <a:t>irrational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repressed</a:t>
            </a:r>
            <a:r>
              <a:rPr lang="tr-TR" dirty="0" smtClean="0"/>
              <a:t>.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dirty="0" smtClean="0"/>
              <a:t>*</a:t>
            </a:r>
            <a:r>
              <a:rPr lang="tr-TR" dirty="0" err="1" smtClean="0"/>
              <a:t>Anima</a:t>
            </a:r>
            <a:r>
              <a:rPr lang="tr-TR" dirty="0" smtClean="0"/>
              <a:t> </a:t>
            </a:r>
            <a:r>
              <a:rPr lang="tr-TR" dirty="0" err="1" smtClean="0"/>
              <a:t>refers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feminine</a:t>
            </a:r>
            <a:r>
              <a:rPr lang="tr-TR" dirty="0" smtClean="0"/>
              <a:t> </a:t>
            </a:r>
            <a:r>
              <a:rPr lang="tr-TR" dirty="0" err="1" smtClean="0"/>
              <a:t>traits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personality</a:t>
            </a:r>
            <a:r>
              <a:rPr lang="tr-TR" dirty="0" smtClean="0"/>
              <a:t> of men.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oversensitive</a:t>
            </a:r>
            <a:r>
              <a:rPr lang="tr-TR" dirty="0" smtClean="0"/>
              <a:t> </a:t>
            </a:r>
            <a:r>
              <a:rPr lang="tr-TR" dirty="0" err="1" smtClean="0"/>
              <a:t>reactions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irrational</a:t>
            </a:r>
            <a:r>
              <a:rPr lang="tr-TR" dirty="0" smtClean="0"/>
              <a:t> </a:t>
            </a:r>
            <a:r>
              <a:rPr lang="tr-TR" dirty="0" err="1" smtClean="0"/>
              <a:t>behaviors</a:t>
            </a:r>
            <a:r>
              <a:rPr lang="tr-TR" dirty="0" smtClean="0"/>
              <a:t> of men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associated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component</a:t>
            </a:r>
            <a:endParaRPr lang="tr-TR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dirty="0" smtClean="0"/>
              <a:t>*</a:t>
            </a:r>
            <a:r>
              <a:rPr lang="tr-TR" dirty="0" err="1" smtClean="0"/>
              <a:t>Animus</a:t>
            </a:r>
            <a:r>
              <a:rPr lang="tr-TR" dirty="0" smtClean="0"/>
              <a:t> </a:t>
            </a:r>
            <a:r>
              <a:rPr lang="tr-TR" dirty="0" err="1" smtClean="0"/>
              <a:t>refers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masculine</a:t>
            </a:r>
            <a:r>
              <a:rPr lang="tr-TR" dirty="0" smtClean="0"/>
              <a:t> </a:t>
            </a:r>
            <a:r>
              <a:rPr lang="tr-TR" dirty="0" err="1" smtClean="0"/>
              <a:t>traits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personality</a:t>
            </a:r>
            <a:r>
              <a:rPr lang="tr-TR" dirty="0" smtClean="0"/>
              <a:t> of </a:t>
            </a:r>
            <a:r>
              <a:rPr lang="tr-TR" dirty="0" err="1" smtClean="0"/>
              <a:t>woman</a:t>
            </a:r>
            <a:r>
              <a:rPr lang="tr-TR" dirty="0" smtClean="0"/>
              <a:t>. </a:t>
            </a:r>
            <a:r>
              <a:rPr lang="tr-TR" dirty="0" err="1" smtClean="0"/>
              <a:t>It</a:t>
            </a:r>
            <a:r>
              <a:rPr lang="tr-TR" dirty="0" smtClean="0"/>
              <a:t> is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source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rational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reasonable</a:t>
            </a:r>
            <a:r>
              <a:rPr lang="tr-TR" dirty="0" smtClean="0"/>
              <a:t> </a:t>
            </a:r>
            <a:r>
              <a:rPr lang="tr-TR" dirty="0" err="1" smtClean="0"/>
              <a:t>behaviors</a:t>
            </a:r>
            <a:r>
              <a:rPr lang="tr-TR" dirty="0" smtClean="0"/>
              <a:t> of </a:t>
            </a:r>
            <a:r>
              <a:rPr lang="tr-TR" dirty="0" err="1" smtClean="0"/>
              <a:t>women</a:t>
            </a:r>
            <a:r>
              <a:rPr lang="tr-TR" dirty="0" smtClean="0"/>
              <a:t>.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dirty="0" smtClean="0"/>
              <a:t>* Self is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totality</a:t>
            </a:r>
            <a:r>
              <a:rPr lang="tr-TR" dirty="0" smtClean="0"/>
              <a:t> of </a:t>
            </a:r>
            <a:r>
              <a:rPr lang="tr-TR" dirty="0" err="1" smtClean="0"/>
              <a:t>personality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center</a:t>
            </a:r>
            <a:r>
              <a:rPr lang="tr-TR" dirty="0" smtClean="0"/>
              <a:t> </a:t>
            </a:r>
            <a:r>
              <a:rPr lang="tr-TR" dirty="0" err="1" smtClean="0"/>
              <a:t>around</a:t>
            </a:r>
            <a:r>
              <a:rPr lang="tr-TR" dirty="0" smtClean="0"/>
              <a:t> </a:t>
            </a:r>
            <a:r>
              <a:rPr lang="tr-TR" dirty="0" err="1" smtClean="0"/>
              <a:t>which</a:t>
            </a:r>
            <a:r>
              <a:rPr lang="tr-TR" dirty="0" smtClean="0"/>
              <a:t> </a:t>
            </a:r>
            <a:r>
              <a:rPr lang="tr-TR" dirty="0" err="1" smtClean="0"/>
              <a:t>all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components</a:t>
            </a:r>
            <a:r>
              <a:rPr lang="tr-TR" dirty="0" smtClean="0"/>
              <a:t> </a:t>
            </a:r>
            <a:r>
              <a:rPr lang="tr-TR" dirty="0" err="1" smtClean="0"/>
              <a:t>above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organized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97260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0295264"/>
              </p:ext>
            </p:extLst>
          </p:nvPr>
        </p:nvGraphicFramePr>
        <p:xfrm>
          <a:off x="636103" y="1219199"/>
          <a:ext cx="11198088" cy="45642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99044"/>
                <a:gridCol w="5599044"/>
              </a:tblGrid>
              <a:tr h="580594">
                <a:tc>
                  <a:txBody>
                    <a:bodyPr/>
                    <a:lstStyle/>
                    <a:p>
                      <a:pPr algn="ctr"/>
                      <a:r>
                        <a:rPr lang="tr-TR" sz="3200" dirty="0" smtClean="0">
                          <a:solidFill>
                            <a:schemeClr val="tx1"/>
                          </a:solidFill>
                        </a:rPr>
                        <a:t>    Sigmund</a:t>
                      </a:r>
                      <a:r>
                        <a:rPr lang="tr-TR" sz="3200" baseline="0" dirty="0" smtClean="0">
                          <a:solidFill>
                            <a:schemeClr val="tx1"/>
                          </a:solidFill>
                        </a:rPr>
                        <a:t> Freud</a:t>
                      </a:r>
                      <a:endParaRPr lang="tr-TR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blipFill dpi="0" rotWithShape="1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3200" dirty="0" smtClean="0"/>
                        <a:t> </a:t>
                      </a:r>
                      <a:r>
                        <a:rPr lang="tr-TR" sz="3200" dirty="0" smtClean="0">
                          <a:solidFill>
                            <a:schemeClr val="tx1"/>
                          </a:solidFill>
                        </a:rPr>
                        <a:t>Carl</a:t>
                      </a:r>
                      <a:r>
                        <a:rPr lang="tr-TR" sz="32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3200" baseline="0" dirty="0" err="1" smtClean="0">
                          <a:solidFill>
                            <a:schemeClr val="tx1"/>
                          </a:solidFill>
                        </a:rPr>
                        <a:t>Jung</a:t>
                      </a:r>
                      <a:endParaRPr lang="tr-TR" sz="3200" dirty="0"/>
                    </a:p>
                  </a:txBody>
                  <a:tcPr>
                    <a:blipFill dpi="0" rotWithShape="1">
                      <a:blip r:embed="rId2"/>
                      <a:srcRect/>
                      <a:tile tx="0" ty="0" sx="100000" sy="100000" flip="none" algn="tl"/>
                    </a:blipFill>
                  </a:tcPr>
                </a:tc>
              </a:tr>
              <a:tr h="3983608">
                <a:tc>
                  <a:txBody>
                    <a:bodyPr/>
                    <a:lstStyle/>
                    <a:p>
                      <a:pPr marL="457200" indent="-457200" algn="l">
                        <a:buFont typeface="Wingdings" panose="05000000000000000000" pitchFamily="2" charset="2"/>
                        <a:buChar char="Ø"/>
                      </a:pPr>
                      <a:r>
                        <a:rPr lang="tr-TR" sz="3200" dirty="0" err="1" smtClean="0"/>
                        <a:t>Conscious</a:t>
                      </a:r>
                      <a:endParaRPr lang="tr-TR" sz="3200" dirty="0" smtClean="0"/>
                    </a:p>
                    <a:p>
                      <a:pPr marL="457200" indent="-457200" algn="l">
                        <a:buFont typeface="Wingdings" panose="05000000000000000000" pitchFamily="2" charset="2"/>
                        <a:buChar char="Ø"/>
                      </a:pPr>
                      <a:endParaRPr lang="tr-TR" sz="3200" dirty="0" smtClean="0"/>
                    </a:p>
                    <a:p>
                      <a:pPr marL="457200" indent="-457200" algn="l">
                        <a:buFont typeface="Wingdings" panose="05000000000000000000" pitchFamily="2" charset="2"/>
                        <a:buChar char="Ø"/>
                      </a:pPr>
                      <a:r>
                        <a:rPr lang="tr-TR" sz="3200" dirty="0" err="1" smtClean="0"/>
                        <a:t>Subconscious</a:t>
                      </a:r>
                      <a:r>
                        <a:rPr lang="tr-TR" sz="3200" dirty="0" smtClean="0"/>
                        <a:t> (</a:t>
                      </a:r>
                      <a:r>
                        <a:rPr lang="tr-TR" sz="3200" dirty="0" err="1" smtClean="0"/>
                        <a:t>Preconscious</a:t>
                      </a:r>
                      <a:r>
                        <a:rPr lang="tr-TR" sz="3200" dirty="0" smtClean="0"/>
                        <a:t>)</a:t>
                      </a:r>
                    </a:p>
                    <a:p>
                      <a:pPr marL="457200" indent="-457200" algn="l">
                        <a:buFont typeface="Wingdings" panose="05000000000000000000" pitchFamily="2" charset="2"/>
                        <a:buChar char="Ø"/>
                      </a:pPr>
                      <a:endParaRPr lang="tr-TR" sz="3200" dirty="0" smtClean="0"/>
                    </a:p>
                    <a:p>
                      <a:pPr marL="457200" indent="-457200" algn="l">
                        <a:buFont typeface="Wingdings" panose="05000000000000000000" pitchFamily="2" charset="2"/>
                        <a:buChar char="Ø"/>
                      </a:pPr>
                      <a:r>
                        <a:rPr lang="tr-TR" sz="3200" dirty="0" err="1" smtClean="0"/>
                        <a:t>Unconscious</a:t>
                      </a:r>
                      <a:endParaRPr lang="tr-TR" sz="3200" dirty="0"/>
                    </a:p>
                  </a:txBody>
                  <a:tcPr>
                    <a:blipFill dpi="0" rotWithShape="1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457200" indent="-457200" algn="l">
                        <a:buFont typeface="Wingdings" panose="05000000000000000000" pitchFamily="2" charset="2"/>
                        <a:buChar char="Ø"/>
                      </a:pPr>
                      <a:r>
                        <a:rPr lang="tr-TR" sz="3200" dirty="0" err="1" smtClean="0"/>
                        <a:t>Conscious</a:t>
                      </a:r>
                      <a:r>
                        <a:rPr lang="tr-TR" sz="3200" dirty="0" smtClean="0"/>
                        <a:t> (Ego)</a:t>
                      </a:r>
                      <a:endParaRPr lang="tr-TR" sz="3200" dirty="0"/>
                    </a:p>
                    <a:p>
                      <a:pPr marL="0" indent="0" algn="l">
                        <a:buFont typeface="Wingdings" panose="05000000000000000000" pitchFamily="2" charset="2"/>
                        <a:buNone/>
                      </a:pPr>
                      <a:r>
                        <a:rPr lang="tr-TR" sz="3200" dirty="0" smtClean="0"/>
                        <a:t>  </a:t>
                      </a:r>
                    </a:p>
                    <a:p>
                      <a:pPr marL="457200" indent="-457200" algn="l">
                        <a:buFont typeface="Wingdings" panose="05000000000000000000" pitchFamily="2" charset="2"/>
                        <a:buChar char="Ø"/>
                      </a:pPr>
                      <a:r>
                        <a:rPr lang="tr-TR" sz="3200" dirty="0" err="1" smtClean="0"/>
                        <a:t>Personal</a:t>
                      </a:r>
                      <a:r>
                        <a:rPr lang="tr-TR" sz="3200" dirty="0" smtClean="0"/>
                        <a:t> </a:t>
                      </a:r>
                      <a:r>
                        <a:rPr lang="tr-TR" sz="3200" dirty="0" err="1" smtClean="0"/>
                        <a:t>Unconsciousness</a:t>
                      </a:r>
                      <a:endParaRPr lang="tr-TR" sz="3200" dirty="0"/>
                    </a:p>
                    <a:p>
                      <a:pPr marL="457200" indent="-457200" algn="l">
                        <a:buFont typeface="Wingdings" panose="05000000000000000000" pitchFamily="2" charset="2"/>
                        <a:buChar char="Ø"/>
                      </a:pPr>
                      <a:endParaRPr lang="tr-TR" sz="3200" dirty="0" smtClean="0"/>
                    </a:p>
                    <a:p>
                      <a:pPr marL="457200" indent="-457200" algn="l">
                        <a:buFont typeface="Wingdings" panose="05000000000000000000" pitchFamily="2" charset="2"/>
                        <a:buChar char="Ø"/>
                      </a:pPr>
                      <a:r>
                        <a:rPr lang="tr-TR" sz="3200" b="1" dirty="0" err="1" smtClean="0">
                          <a:solidFill>
                            <a:srgbClr val="7030A0"/>
                          </a:solidFill>
                        </a:rPr>
                        <a:t>Collective</a:t>
                      </a:r>
                      <a:r>
                        <a:rPr lang="tr-TR" sz="3200" b="1" dirty="0" smtClean="0">
                          <a:solidFill>
                            <a:srgbClr val="7030A0"/>
                          </a:solidFill>
                        </a:rPr>
                        <a:t> </a:t>
                      </a:r>
                      <a:r>
                        <a:rPr lang="tr-TR" sz="3200" b="1" dirty="0" err="1" smtClean="0">
                          <a:solidFill>
                            <a:srgbClr val="7030A0"/>
                          </a:solidFill>
                        </a:rPr>
                        <a:t>Unconscious</a:t>
                      </a:r>
                      <a:r>
                        <a:rPr lang="tr-TR" sz="3200" b="1" baseline="0" dirty="0" smtClean="0">
                          <a:solidFill>
                            <a:srgbClr val="7030A0"/>
                          </a:solidFill>
                        </a:rPr>
                        <a:t> </a:t>
                      </a:r>
                      <a:endParaRPr lang="tr-TR" sz="3200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blipFill dpi="0" rotWithShape="1">
                      <a:blip r:embed="rId2"/>
                      <a:srcRect/>
                      <a:tile tx="0" ty="0" sx="100000" sy="100000" flip="none" algn="tl"/>
                    </a:blipFill>
                  </a:tcPr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64593"/>
            <a:ext cx="12170664" cy="914400"/>
          </a:xfr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>
            <a:normAutofit/>
          </a:bodyPr>
          <a:lstStyle/>
          <a:p>
            <a:r>
              <a:rPr lang="tr-TR" sz="4000" b="1" dirty="0" err="1" smtClean="0"/>
              <a:t>The</a:t>
            </a:r>
            <a:r>
              <a:rPr lang="tr-TR" sz="4000" b="1" dirty="0" smtClean="0"/>
              <a:t> </a:t>
            </a:r>
            <a:r>
              <a:rPr lang="tr-TR" sz="4000" b="1" dirty="0" err="1" smtClean="0"/>
              <a:t>Levels</a:t>
            </a:r>
            <a:r>
              <a:rPr lang="tr-TR" sz="4000" b="1" dirty="0" smtClean="0"/>
              <a:t> of </a:t>
            </a:r>
            <a:r>
              <a:rPr lang="tr-TR" sz="4000" b="1" dirty="0" err="1" smtClean="0"/>
              <a:t>Consciousness</a:t>
            </a:r>
            <a:endParaRPr lang="tr-TR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078992"/>
            <a:ext cx="11984477" cy="5779008"/>
          </a:xfrm>
        </p:spPr>
        <p:txBody>
          <a:bodyPr/>
          <a:lstStyle/>
          <a:p>
            <a:pPr algn="l"/>
            <a:endParaRPr lang="tr-TR" dirty="0"/>
          </a:p>
          <a:p>
            <a:pPr algn="l"/>
            <a:r>
              <a:rPr lang="tr-TR" dirty="0" smtClean="0"/>
              <a:t>  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503834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64593"/>
            <a:ext cx="12170664" cy="914400"/>
          </a:xfrm>
        </p:spPr>
        <p:txBody>
          <a:bodyPr>
            <a:normAutofit/>
          </a:bodyPr>
          <a:lstStyle/>
          <a:p>
            <a:r>
              <a:rPr lang="en-US" sz="4000" b="1" dirty="0" smtClean="0"/>
              <a:t>The </a:t>
            </a:r>
            <a:r>
              <a:rPr lang="tr-TR" sz="4000" b="1" dirty="0" err="1" smtClean="0"/>
              <a:t>Levels</a:t>
            </a:r>
            <a:r>
              <a:rPr lang="tr-TR" sz="4000" b="1" dirty="0" smtClean="0"/>
              <a:t> of </a:t>
            </a:r>
            <a:r>
              <a:rPr lang="en-US" sz="4000" b="1" dirty="0" smtClean="0"/>
              <a:t>Consciousness</a:t>
            </a:r>
            <a:endParaRPr lang="tr-TR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078992"/>
            <a:ext cx="11984477" cy="5779008"/>
          </a:xfrm>
        </p:spPr>
        <p:txBody>
          <a:bodyPr/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dirty="0"/>
              <a:t>As </a:t>
            </a:r>
            <a:r>
              <a:rPr lang="tr-TR" dirty="0" err="1"/>
              <a:t>the</a:t>
            </a:r>
            <a:r>
              <a:rPr lang="tr-TR" dirty="0"/>
              <a:t> name </a:t>
            </a:r>
            <a:r>
              <a:rPr lang="tr-TR" dirty="0" err="1"/>
              <a:t>itself</a:t>
            </a:r>
            <a:r>
              <a:rPr lang="tr-TR" dirty="0"/>
              <a:t> </a:t>
            </a:r>
            <a:r>
              <a:rPr lang="tr-TR" dirty="0" err="1"/>
              <a:t>suggests</a:t>
            </a:r>
            <a:r>
              <a:rPr lang="tr-TR" dirty="0"/>
              <a:t>, </a:t>
            </a:r>
            <a:r>
              <a:rPr lang="tr-TR" dirty="0" err="1">
                <a:solidFill>
                  <a:schemeClr val="accent5">
                    <a:lumMod val="75000"/>
                  </a:schemeClr>
                </a:solidFill>
              </a:rPr>
              <a:t>Conscious</a:t>
            </a:r>
            <a:r>
              <a:rPr lang="tr-TR" dirty="0">
                <a:solidFill>
                  <a:schemeClr val="accent5">
                    <a:lumMod val="75000"/>
                  </a:schemeClr>
                </a:solidFill>
              </a:rPr>
              <a:t> (Ego) </a:t>
            </a:r>
            <a:r>
              <a:rPr lang="tr-TR" dirty="0"/>
              <a:t>is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conscious</a:t>
            </a:r>
            <a:r>
              <a:rPr lang="tr-TR" dirty="0"/>
              <a:t> </a:t>
            </a:r>
            <a:r>
              <a:rPr lang="tr-TR" dirty="0" err="1"/>
              <a:t>mind</a:t>
            </a:r>
            <a:r>
              <a:rPr lang="tr-TR" dirty="0"/>
              <a:t>. </a:t>
            </a:r>
            <a:r>
              <a:rPr lang="tr-TR" dirty="0" err="1"/>
              <a:t>It</a:t>
            </a:r>
            <a:r>
              <a:rPr lang="tr-TR" dirty="0"/>
              <a:t> is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level</a:t>
            </a:r>
            <a:r>
              <a:rPr lang="tr-TR" dirty="0"/>
              <a:t> of </a:t>
            </a:r>
            <a:r>
              <a:rPr lang="tr-TR" dirty="0" err="1"/>
              <a:t>consciousness</a:t>
            </a:r>
            <a:r>
              <a:rPr lang="tr-TR" dirty="0"/>
              <a:t> in </a:t>
            </a:r>
            <a:r>
              <a:rPr lang="tr-TR" dirty="0" err="1"/>
              <a:t>which</a:t>
            </a:r>
            <a:r>
              <a:rPr lang="tr-TR" dirty="0"/>
              <a:t> </a:t>
            </a:r>
            <a:r>
              <a:rPr lang="tr-TR" dirty="0" err="1"/>
              <a:t>individual</a:t>
            </a:r>
            <a:r>
              <a:rPr lang="tr-TR" dirty="0"/>
              <a:t> </a:t>
            </a:r>
            <a:r>
              <a:rPr lang="tr-TR" dirty="0" err="1"/>
              <a:t>make</a:t>
            </a:r>
            <a:r>
              <a:rPr lang="tr-TR" dirty="0"/>
              <a:t> </a:t>
            </a:r>
            <a:r>
              <a:rPr lang="tr-TR" dirty="0" err="1"/>
              <a:t>decisions</a:t>
            </a:r>
            <a:r>
              <a:rPr lang="tr-TR" dirty="0"/>
              <a:t>, </a:t>
            </a:r>
            <a:r>
              <a:rPr lang="tr-TR" dirty="0" err="1"/>
              <a:t>learns</a:t>
            </a:r>
            <a:r>
              <a:rPr lang="tr-TR" dirty="0"/>
              <a:t>, </a:t>
            </a:r>
            <a:r>
              <a:rPr lang="tr-TR" dirty="0" err="1"/>
              <a:t>obtains</a:t>
            </a:r>
            <a:r>
              <a:rPr lang="tr-TR" dirty="0"/>
              <a:t> </a:t>
            </a:r>
            <a:r>
              <a:rPr lang="tr-TR" dirty="0" err="1"/>
              <a:t>wisdom</a:t>
            </a:r>
            <a:r>
              <a:rPr lang="tr-TR" dirty="0"/>
              <a:t>.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dirty="0" err="1">
                <a:solidFill>
                  <a:schemeClr val="accent5">
                    <a:lumMod val="75000"/>
                  </a:schemeClr>
                </a:solidFill>
              </a:rPr>
              <a:t>Personal</a:t>
            </a:r>
            <a:r>
              <a:rPr lang="tr-TR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tr-TR" dirty="0" err="1">
                <a:solidFill>
                  <a:schemeClr val="accent5">
                    <a:lumMod val="75000"/>
                  </a:schemeClr>
                </a:solidFill>
              </a:rPr>
              <a:t>Unconscious</a:t>
            </a:r>
            <a:r>
              <a:rPr lang="tr-TR" dirty="0"/>
              <a:t> can be </a:t>
            </a:r>
            <a:r>
              <a:rPr lang="tr-TR" dirty="0" err="1"/>
              <a:t>considered</a:t>
            </a:r>
            <a:r>
              <a:rPr lang="tr-TR" dirty="0"/>
              <a:t> as a </a:t>
            </a:r>
            <a:r>
              <a:rPr lang="tr-TR" dirty="0" err="1"/>
              <a:t>combination</a:t>
            </a:r>
            <a:r>
              <a:rPr lang="tr-TR" dirty="0"/>
              <a:t> of </a:t>
            </a:r>
            <a:r>
              <a:rPr lang="tr-TR" dirty="0" err="1"/>
              <a:t>Freud’s</a:t>
            </a:r>
            <a:r>
              <a:rPr lang="tr-TR" dirty="0"/>
              <a:t> </a:t>
            </a:r>
            <a:r>
              <a:rPr lang="tr-TR" dirty="0" err="1"/>
              <a:t>preconscious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unconscious</a:t>
            </a:r>
            <a:r>
              <a:rPr lang="tr-TR" dirty="0"/>
              <a:t>. </a:t>
            </a:r>
            <a:r>
              <a:rPr lang="tr-TR" dirty="0" err="1"/>
              <a:t>It</a:t>
            </a:r>
            <a:r>
              <a:rPr lang="tr-TR" dirty="0"/>
              <a:t> </a:t>
            </a:r>
            <a:r>
              <a:rPr lang="tr-TR" dirty="0" err="1"/>
              <a:t>includes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memories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can be </a:t>
            </a:r>
            <a:r>
              <a:rPr lang="tr-TR" dirty="0" err="1"/>
              <a:t>brought</a:t>
            </a:r>
            <a:r>
              <a:rPr lang="tr-TR" dirty="0"/>
              <a:t> </a:t>
            </a:r>
            <a:r>
              <a:rPr lang="tr-TR" dirty="0" err="1"/>
              <a:t>back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conscious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those</a:t>
            </a:r>
            <a:r>
              <a:rPr lang="tr-TR" dirty="0"/>
              <a:t> </a:t>
            </a:r>
            <a:r>
              <a:rPr lang="tr-TR" dirty="0" err="1"/>
              <a:t>cannot</a:t>
            </a:r>
            <a:r>
              <a:rPr lang="tr-TR" dirty="0"/>
              <a:t> be </a:t>
            </a:r>
            <a:r>
              <a:rPr lang="tr-TR" dirty="0" err="1"/>
              <a:t>retrived</a:t>
            </a:r>
            <a:r>
              <a:rPr lang="tr-TR" dirty="0"/>
              <a:t> </a:t>
            </a:r>
            <a:r>
              <a:rPr lang="tr-TR" dirty="0" err="1"/>
              <a:t>back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conscious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68372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64593"/>
            <a:ext cx="12170664" cy="914400"/>
          </a:xfrm>
        </p:spPr>
        <p:txBody>
          <a:bodyPr>
            <a:normAutofit/>
          </a:bodyPr>
          <a:lstStyle/>
          <a:p>
            <a:r>
              <a:rPr lang="en-US" sz="4000" b="1" dirty="0" smtClean="0"/>
              <a:t>The </a:t>
            </a:r>
            <a:r>
              <a:rPr lang="tr-TR" sz="4000" b="1" dirty="0" err="1" smtClean="0"/>
              <a:t>Collective</a:t>
            </a:r>
            <a:r>
              <a:rPr lang="tr-TR" sz="4000" b="1" dirty="0" smtClean="0"/>
              <a:t> </a:t>
            </a:r>
            <a:r>
              <a:rPr lang="tr-TR" sz="4000" b="1" dirty="0" err="1" smtClean="0"/>
              <a:t>Unconscious</a:t>
            </a:r>
            <a:endParaRPr lang="tr-TR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078992"/>
            <a:ext cx="11984477" cy="5779008"/>
          </a:xfrm>
        </p:spPr>
        <p:txBody>
          <a:bodyPr/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dirty="0" smtClean="0"/>
              <a:t>Jung </a:t>
            </a:r>
            <a:r>
              <a:rPr lang="en-US" dirty="0"/>
              <a:t>does not believe that human mind is blank (tabula rasa) when s/he is born. </a:t>
            </a:r>
            <a:endParaRPr lang="tr-TR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Collective unconscious is the part of the human consciousness in which collective experiences of humankind from their early ancestors on </a:t>
            </a:r>
            <a:r>
              <a:rPr lang="tr-TR" dirty="0" err="1" smtClean="0"/>
              <a:t>have</a:t>
            </a:r>
            <a:r>
              <a:rPr lang="tr-TR" dirty="0" smtClean="0"/>
              <a:t> </a:t>
            </a:r>
            <a:r>
              <a:rPr lang="tr-TR" dirty="0" err="1" smtClean="0"/>
              <a:t>been</a:t>
            </a:r>
            <a:r>
              <a:rPr lang="en-US" dirty="0" smtClean="0"/>
              <a:t> </a:t>
            </a:r>
            <a:r>
              <a:rPr lang="en-US" dirty="0"/>
              <a:t>stored and shared universally. </a:t>
            </a:r>
            <a:endParaRPr lang="tr-TR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It has contents and modes of behavior that are more or the less the same everywhere and in all individuals. These contents are called </a:t>
            </a:r>
            <a:r>
              <a:rPr lang="en-US" b="1" dirty="0"/>
              <a:t>archetypes</a:t>
            </a:r>
            <a:r>
              <a:rPr lang="en-US" dirty="0"/>
              <a:t>.</a:t>
            </a:r>
            <a:endParaRPr lang="tr-TR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In </a:t>
            </a:r>
            <a:r>
              <a:rPr lang="en-US" i="1" dirty="0"/>
              <a:t>Psychological Reflections, </a:t>
            </a:r>
            <a:r>
              <a:rPr lang="en-US" dirty="0"/>
              <a:t>Carl Jung states that these archetypes “are older than historical man, have been ingrained in him from earliest times, and eternally living, outlasting all </a:t>
            </a:r>
            <a:r>
              <a:rPr lang="en-US" dirty="0" smtClean="0"/>
              <a:t>generations</a:t>
            </a:r>
            <a:r>
              <a:rPr lang="tr-TR" dirty="0" smtClean="0"/>
              <a:t>.</a:t>
            </a:r>
            <a:endParaRPr lang="tr-TR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1567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64593"/>
            <a:ext cx="12170664" cy="914400"/>
          </a:xfrm>
        </p:spPr>
        <p:txBody>
          <a:bodyPr>
            <a:normAutofit/>
          </a:bodyPr>
          <a:lstStyle/>
          <a:p>
            <a:r>
              <a:rPr lang="en-US" sz="4000" b="1" dirty="0" smtClean="0"/>
              <a:t>The </a:t>
            </a:r>
            <a:r>
              <a:rPr lang="tr-TR" sz="4000" b="1" dirty="0" err="1" smtClean="0"/>
              <a:t>Collective</a:t>
            </a:r>
            <a:r>
              <a:rPr lang="tr-TR" sz="4000" b="1" dirty="0" smtClean="0"/>
              <a:t> </a:t>
            </a:r>
            <a:r>
              <a:rPr lang="tr-TR" sz="4000" b="1" dirty="0" err="1" smtClean="0"/>
              <a:t>Unconscious</a:t>
            </a:r>
            <a:endParaRPr lang="tr-TR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078992"/>
            <a:ext cx="11984477" cy="5779008"/>
          </a:xfrm>
        </p:spPr>
        <p:txBody>
          <a:bodyPr/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dirty="0" err="1" smtClean="0"/>
              <a:t>There</a:t>
            </a:r>
            <a:r>
              <a:rPr lang="tr-TR" dirty="0" smtClean="0"/>
              <a:t> is a </a:t>
            </a:r>
            <a:r>
              <a:rPr lang="tr-TR" dirty="0" err="1" smtClean="0"/>
              <a:t>close</a:t>
            </a:r>
            <a:r>
              <a:rPr lang="tr-TR" dirty="0" smtClean="0"/>
              <a:t> </a:t>
            </a:r>
            <a:r>
              <a:rPr lang="tr-TR" dirty="0" err="1" smtClean="0"/>
              <a:t>relationship</a:t>
            </a:r>
            <a:r>
              <a:rPr lang="tr-TR" dirty="0" smtClean="0"/>
              <a:t> </a:t>
            </a:r>
            <a:r>
              <a:rPr lang="tr-TR" dirty="0" err="1" smtClean="0"/>
              <a:t>between</a:t>
            </a:r>
            <a:r>
              <a:rPr lang="tr-TR" dirty="0" smtClean="0"/>
              <a:t> </a:t>
            </a:r>
            <a:r>
              <a:rPr lang="tr-TR" b="1" dirty="0" err="1" smtClean="0"/>
              <a:t>archetypes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b="1" dirty="0" err="1" smtClean="0"/>
              <a:t>myths</a:t>
            </a:r>
            <a:r>
              <a:rPr lang="tr-TR" dirty="0" smtClean="0"/>
              <a:t>.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b="1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b="1" dirty="0" err="1" smtClean="0"/>
              <a:t>Archetypes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essentially</a:t>
            </a:r>
            <a:r>
              <a:rPr lang="tr-TR" dirty="0" smtClean="0"/>
              <a:t> </a:t>
            </a:r>
            <a:r>
              <a:rPr lang="tr-TR" dirty="0" err="1" smtClean="0"/>
              <a:t>unconscious</a:t>
            </a:r>
            <a:r>
              <a:rPr lang="tr-TR" dirty="0" smtClean="0"/>
              <a:t> </a:t>
            </a:r>
            <a:r>
              <a:rPr lang="tr-TR" dirty="0" err="1" smtClean="0"/>
              <a:t>forms</a:t>
            </a:r>
            <a:r>
              <a:rPr lang="tr-TR" dirty="0" smtClean="0"/>
              <a:t>. (</a:t>
            </a:r>
            <a:r>
              <a:rPr lang="tr-TR" dirty="0" err="1" smtClean="0"/>
              <a:t>Like</a:t>
            </a:r>
            <a:r>
              <a:rPr lang="tr-TR" dirty="0" smtClean="0"/>
              <a:t> </a:t>
            </a:r>
            <a:r>
              <a:rPr lang="tr-TR" dirty="0" err="1" smtClean="0"/>
              <a:t>Plato’s</a:t>
            </a:r>
            <a:r>
              <a:rPr lang="tr-TR" dirty="0" smtClean="0"/>
              <a:t> </a:t>
            </a:r>
            <a:r>
              <a:rPr lang="tr-TR" dirty="0"/>
              <a:t>F</a:t>
            </a:r>
            <a:r>
              <a:rPr lang="tr-TR" dirty="0" smtClean="0"/>
              <a:t>orms)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b="1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b="1" dirty="0" err="1" smtClean="0"/>
              <a:t>Myths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means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which</a:t>
            </a:r>
            <a:r>
              <a:rPr lang="tr-TR" dirty="0" smtClean="0"/>
              <a:t> </a:t>
            </a:r>
            <a:r>
              <a:rPr lang="tr-TR" b="1" dirty="0" err="1" smtClean="0"/>
              <a:t>archetypes</a:t>
            </a:r>
            <a:r>
              <a:rPr lang="tr-TR" dirty="0" smtClean="0"/>
              <a:t> </a:t>
            </a:r>
            <a:r>
              <a:rPr lang="tr-TR" dirty="0" err="1" smtClean="0"/>
              <a:t>become</a:t>
            </a:r>
            <a:r>
              <a:rPr lang="tr-TR" dirty="0" smtClean="0"/>
              <a:t> </a:t>
            </a:r>
            <a:r>
              <a:rPr lang="tr-TR" dirty="0" err="1" smtClean="0"/>
              <a:t>manifest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conscious</a:t>
            </a:r>
            <a:r>
              <a:rPr lang="tr-TR" dirty="0" smtClean="0"/>
              <a:t> </a:t>
            </a:r>
            <a:r>
              <a:rPr lang="tr-TR" dirty="0" err="1" smtClean="0"/>
              <a:t>mind</a:t>
            </a:r>
            <a:r>
              <a:rPr lang="tr-TR" dirty="0" smtClean="0"/>
              <a:t>.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b="1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tr-TR" b="1" dirty="0" smtClean="0"/>
              <a:t>THAT’S WHY</a:t>
            </a:r>
            <a:r>
              <a:rPr lang="tr-TR" i="1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myths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not </a:t>
            </a:r>
            <a:r>
              <a:rPr lang="tr-TR" dirty="0" err="1" smtClean="0"/>
              <a:t>mere</a:t>
            </a:r>
            <a:r>
              <a:rPr lang="tr-TR" dirty="0" smtClean="0"/>
              <a:t> </a:t>
            </a:r>
            <a:r>
              <a:rPr lang="tr-TR" dirty="0" err="1" smtClean="0"/>
              <a:t>stories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allegories</a:t>
            </a:r>
            <a:r>
              <a:rPr lang="tr-TR" dirty="0" smtClean="0"/>
              <a:t> of </a:t>
            </a:r>
            <a:r>
              <a:rPr lang="tr-TR" dirty="0" err="1" smtClean="0"/>
              <a:t>real</a:t>
            </a:r>
            <a:r>
              <a:rPr lang="tr-TR" dirty="0" smtClean="0"/>
              <a:t> </a:t>
            </a:r>
            <a:r>
              <a:rPr lang="tr-TR" dirty="0" err="1" smtClean="0"/>
              <a:t>events</a:t>
            </a:r>
            <a:r>
              <a:rPr lang="tr-TR" dirty="0" smtClean="0"/>
              <a:t> but </a:t>
            </a:r>
            <a:r>
              <a:rPr lang="tr-TR" dirty="0" err="1" smtClean="0"/>
              <a:t>they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mirrors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which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collective</a:t>
            </a:r>
            <a:r>
              <a:rPr lang="tr-TR" dirty="0" smtClean="0"/>
              <a:t> </a:t>
            </a:r>
            <a:r>
              <a:rPr lang="tr-TR" dirty="0" err="1" smtClean="0"/>
              <a:t>unconscious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people</a:t>
            </a:r>
            <a:r>
              <a:rPr lang="tr-TR" dirty="0" smtClean="0"/>
              <a:t> is </a:t>
            </a:r>
            <a:r>
              <a:rPr lang="tr-TR" dirty="0" err="1" smtClean="0"/>
              <a:t>reflected</a:t>
            </a:r>
            <a:r>
              <a:rPr lang="tr-TR" dirty="0" smtClean="0"/>
              <a:t>. </a:t>
            </a:r>
            <a:r>
              <a:rPr lang="tr-TR" b="1" dirty="0" smtClean="0"/>
              <a:t> </a:t>
            </a:r>
            <a:r>
              <a:rPr lang="tr-TR" dirty="0" smtClean="0"/>
              <a:t> </a:t>
            </a:r>
            <a:endParaRPr lang="tr-TR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060723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1280</TotalTime>
  <Words>2236</Words>
  <Application>Microsoft Office PowerPoint</Application>
  <PresentationFormat>Widescreen</PresentationFormat>
  <Paragraphs>358</Paragraphs>
  <Slides>35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0" baseType="lpstr">
      <vt:lpstr>Arial</vt:lpstr>
      <vt:lpstr>Calibri</vt:lpstr>
      <vt:lpstr>Calibri Light</vt:lpstr>
      <vt:lpstr>Wingdings</vt:lpstr>
      <vt:lpstr>Office Theme</vt:lpstr>
      <vt:lpstr>Carl Gustav Jung (1875- 1961)</vt:lpstr>
      <vt:lpstr>Jung vs. Freud</vt:lpstr>
      <vt:lpstr>Jung vs. Freud</vt:lpstr>
      <vt:lpstr>The Models of Human Psyche</vt:lpstr>
      <vt:lpstr>Components of Human Psyche</vt:lpstr>
      <vt:lpstr>The Levels of Consciousness</vt:lpstr>
      <vt:lpstr>The Levels of Consciousness</vt:lpstr>
      <vt:lpstr>The Collective Unconscious</vt:lpstr>
      <vt:lpstr>The Collective Unconscious</vt:lpstr>
      <vt:lpstr>The Collective Unconscious</vt:lpstr>
      <vt:lpstr>ARCHETYPES AND MYTHOLOGY IN LITERATURE</vt:lpstr>
      <vt:lpstr>ARCHETYPES AND MYTHOLOGY IN LITERATURE</vt:lpstr>
      <vt:lpstr>ARCHETYPES AND MYTHOLOGY IN LITERATURE</vt:lpstr>
      <vt:lpstr>   Lakshmi            Kali    </vt:lpstr>
      <vt:lpstr>ARCHETYPES AND MYTHOLOGY IN LITERATURE</vt:lpstr>
      <vt:lpstr>ARCHETYPES AND MYTHOLOGY IN LITERATURE</vt:lpstr>
      <vt:lpstr>ARCHETYPES AND MYTHOLOGY IN LITERATURE</vt:lpstr>
      <vt:lpstr>An Example of Plot Pattern: Hero’s Journey Archetype</vt:lpstr>
      <vt:lpstr>Hero’s Journey Archetype: The Lord of the Rings Example</vt:lpstr>
      <vt:lpstr>Hero’s Journey Archetype: The Lord of the Rings Example</vt:lpstr>
      <vt:lpstr>Hero’s Journey Archetype: The Lord of the Rings Example</vt:lpstr>
      <vt:lpstr>Hero’s Journey Archetype: The Lord of the Rings Example</vt:lpstr>
      <vt:lpstr>Hero’s Journey Archetype: The Lord of the Rings Example</vt:lpstr>
      <vt:lpstr>Hero’s Journey Archetype: The Lord of the Rings Example</vt:lpstr>
      <vt:lpstr>Hero’s Journey Archetype: The Lord of the Rings Example</vt:lpstr>
      <vt:lpstr>Hero’s Journey Archetype: The Lord of the Rings Example</vt:lpstr>
      <vt:lpstr>Hero’s Journey Archetype: The Lord of the Rings Example</vt:lpstr>
      <vt:lpstr>Hero’s Journey Archetype: The Lord of the Rings Example</vt:lpstr>
      <vt:lpstr>Hero’s Journey Archetype: The Lord of the Rings Example</vt:lpstr>
      <vt:lpstr>Hero’s Journey Archetype: The Lord of the Rings Example</vt:lpstr>
      <vt:lpstr>Hero’s Journey Archetype: The Lord of the Rings Example</vt:lpstr>
      <vt:lpstr>NORTHROP FRYE</vt:lpstr>
      <vt:lpstr>NORTHROP FRYE</vt:lpstr>
      <vt:lpstr>NORTHROP FRYE</vt:lpstr>
      <vt:lpstr>NORTHROP FRYE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Carl Gustav Jung (1875- 1961)</dc:title>
  <dc:creator>Serdar Altaç</dc:creator>
  <cp:lastModifiedBy>Serdar Altaç</cp:lastModifiedBy>
  <cp:revision>62</cp:revision>
  <dcterms:created xsi:type="dcterms:W3CDTF">2015-05-17T19:25:40Z</dcterms:created>
  <dcterms:modified xsi:type="dcterms:W3CDTF">2015-05-19T21:31:05Z</dcterms:modified>
</cp:coreProperties>
</file>