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86" r:id="rId16"/>
    <p:sldId id="287" r:id="rId17"/>
    <p:sldId id="288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61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54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56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8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0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1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7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70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12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4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74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E773-EE00-4822-A9EC-B7EE52F7D5A1}" type="datetimeFigureOut">
              <a:rPr lang="tr-TR" smtClean="0"/>
              <a:t>19.5.2015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ABFE-E247-4057-BC01-E915CAF47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9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dirty="0" smtClean="0"/>
              <a:t>Carl </a:t>
            </a:r>
            <a:r>
              <a:rPr lang="tr-TR" dirty="0" err="1" smtClean="0"/>
              <a:t>Gustav</a:t>
            </a:r>
            <a:r>
              <a:rPr lang="tr-TR" dirty="0" smtClean="0"/>
              <a:t> </a:t>
            </a:r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sz="4000" dirty="0" smtClean="0"/>
              <a:t>(1875- 1961)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/>
            <a:r>
              <a:rPr lang="tr-TR" dirty="0" smtClean="0"/>
              <a:t>* </a:t>
            </a:r>
            <a:r>
              <a:rPr lang="tr-TR" dirty="0" err="1" smtClean="0"/>
              <a:t>Swiss</a:t>
            </a:r>
            <a:r>
              <a:rPr lang="tr-TR" dirty="0" smtClean="0"/>
              <a:t> </a:t>
            </a:r>
            <a:r>
              <a:rPr lang="tr-TR" dirty="0" err="1" smtClean="0"/>
              <a:t>psychologist</a:t>
            </a:r>
            <a:r>
              <a:rPr lang="tr-TR" dirty="0" smtClean="0"/>
              <a:t>   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* Sigmund </a:t>
            </a:r>
            <a:r>
              <a:rPr lang="tr-TR" dirty="0" err="1" smtClean="0"/>
              <a:t>Freud’s</a:t>
            </a:r>
            <a:r>
              <a:rPr lang="tr-TR" dirty="0" smtClean="0"/>
              <a:t> </a:t>
            </a:r>
            <a:r>
              <a:rPr lang="tr-TR" dirty="0" err="1" smtClean="0"/>
              <a:t>student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close</a:t>
            </a:r>
            <a:r>
              <a:rPr lang="tr-TR" dirty="0" smtClean="0"/>
              <a:t> </a:t>
            </a:r>
            <a:r>
              <a:rPr lang="tr-TR" dirty="0" err="1" smtClean="0"/>
              <a:t>friend</a:t>
            </a:r>
            <a:endParaRPr lang="tr-TR" dirty="0" smtClean="0"/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*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Freud’s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, his «</a:t>
            </a:r>
            <a:r>
              <a:rPr lang="tr-TR" dirty="0" err="1" smtClean="0"/>
              <a:t>adopted</a:t>
            </a:r>
            <a:r>
              <a:rPr lang="tr-TR" dirty="0" smtClean="0"/>
              <a:t> son, his </a:t>
            </a:r>
            <a:r>
              <a:rPr lang="tr-TR" dirty="0" err="1" smtClean="0"/>
              <a:t>crown</a:t>
            </a:r>
            <a:endParaRPr lang="tr-TR" dirty="0" smtClean="0"/>
          </a:p>
          <a:p>
            <a:pPr algn="l"/>
            <a:r>
              <a:rPr lang="tr-TR" dirty="0" smtClean="0"/>
              <a:t>    </a:t>
            </a:r>
            <a:r>
              <a:rPr lang="tr-TR" dirty="0" err="1" smtClean="0"/>
              <a:t>prince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successor</a:t>
            </a:r>
            <a:r>
              <a:rPr lang="tr-TR" dirty="0" smtClean="0"/>
              <a:t>»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* </a:t>
            </a:r>
            <a:r>
              <a:rPr lang="tr-TR" dirty="0" err="1" smtClean="0"/>
              <a:t>Influenced</a:t>
            </a:r>
            <a:r>
              <a:rPr lang="tr-TR" dirty="0" smtClean="0"/>
              <a:t> </a:t>
            </a:r>
            <a:r>
              <a:rPr lang="tr-TR" dirty="0" err="1" smtClean="0"/>
              <a:t>philosophy</a:t>
            </a:r>
            <a:r>
              <a:rPr lang="tr-TR" dirty="0" smtClean="0"/>
              <a:t>, </a:t>
            </a:r>
            <a:r>
              <a:rPr lang="tr-TR" dirty="0" err="1" smtClean="0"/>
              <a:t>anthropology</a:t>
            </a:r>
            <a:r>
              <a:rPr lang="tr-TR" dirty="0" smtClean="0"/>
              <a:t>,</a:t>
            </a:r>
          </a:p>
          <a:p>
            <a:pPr algn="l"/>
            <a:r>
              <a:rPr lang="tr-TR" dirty="0" smtClean="0"/>
              <a:t>   </a:t>
            </a:r>
            <a:r>
              <a:rPr lang="tr-TR" dirty="0" err="1" smtClean="0"/>
              <a:t>literature</a:t>
            </a:r>
            <a:r>
              <a:rPr lang="tr-TR" dirty="0" smtClean="0"/>
              <a:t>, </a:t>
            </a:r>
            <a:r>
              <a:rPr lang="tr-TR" dirty="0" err="1" smtClean="0"/>
              <a:t>religious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tr-TR" dirty="0"/>
          </a:p>
          <a:p>
            <a:pPr algn="l"/>
            <a:r>
              <a:rPr lang="tr-TR" dirty="0" smtClean="0"/>
              <a:t>                                                                          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987552"/>
            <a:ext cx="5910072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tr-TR" sz="4000" b="1" dirty="0" err="1" smtClean="0"/>
              <a:t>Collective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Unconscious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, «</a:t>
            </a:r>
            <a:r>
              <a:rPr lang="tr-TR" dirty="0" err="1" smtClean="0"/>
              <a:t>Rebirth</a:t>
            </a:r>
            <a:r>
              <a:rPr lang="tr-TR" dirty="0" smtClean="0"/>
              <a:t>» is an </a:t>
            </a:r>
            <a:r>
              <a:rPr lang="tr-TR" dirty="0" err="1" smtClean="0"/>
              <a:t>archetypal</a:t>
            </a:r>
            <a:r>
              <a:rPr lang="tr-TR" dirty="0" smtClean="0"/>
              <a:t> </a:t>
            </a:r>
            <a:r>
              <a:rPr lang="tr-TR" dirty="0" err="1" smtClean="0"/>
              <a:t>topic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        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  <p:sp>
        <p:nvSpPr>
          <p:cNvPr id="4" name="Oval 3"/>
          <p:cNvSpPr/>
          <p:nvPr/>
        </p:nvSpPr>
        <p:spPr>
          <a:xfrm>
            <a:off x="1559715" y="5804450"/>
            <a:ext cx="9051234" cy="901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b="1" dirty="0" smtClean="0">
                <a:solidFill>
                  <a:srgbClr val="C00000"/>
                </a:solidFill>
              </a:rPr>
              <a:t>REBIRTH</a:t>
            </a:r>
            <a:endParaRPr lang="tr-TR" sz="66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17913" y="3167270"/>
            <a:ext cx="1364976" cy="2809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9715" y="2756452"/>
            <a:ext cx="1740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DIONYSUS</a:t>
            </a:r>
            <a:endParaRPr lang="tr-TR" sz="2800" b="1" dirty="0"/>
          </a:p>
        </p:txBody>
      </p: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6085332" y="3018062"/>
            <a:ext cx="0" cy="2786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87480" y="2582495"/>
            <a:ext cx="1243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CHRIST</a:t>
            </a:r>
            <a:endParaRPr lang="tr-TR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417" y="3050353"/>
            <a:ext cx="755374" cy="2926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79755" y="263547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TAMMUZ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4732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</a:t>
            </a:r>
            <a:r>
              <a:rPr lang="tr-TR" dirty="0" smtClean="0"/>
              <a:t> </a:t>
            </a:r>
            <a:r>
              <a:rPr lang="tr-TR" dirty="0" err="1" smtClean="0"/>
              <a:t>critic</a:t>
            </a:r>
            <a:r>
              <a:rPr lang="tr-TR" dirty="0" smtClean="0"/>
              <a:t> is </a:t>
            </a:r>
            <a:r>
              <a:rPr lang="tr-TR" dirty="0" err="1" smtClean="0"/>
              <a:t>concerned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mysterious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inform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literary</a:t>
            </a:r>
            <a:r>
              <a:rPr lang="tr-TR" dirty="0" smtClean="0"/>
              <a:t> </a:t>
            </a:r>
            <a:r>
              <a:rPr lang="tr-TR" dirty="0" err="1" smtClean="0"/>
              <a:t>works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dramatic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universal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literary</a:t>
            </a:r>
            <a:r>
              <a:rPr lang="tr-TR" dirty="0" smtClean="0"/>
              <a:t> </a:t>
            </a:r>
            <a:r>
              <a:rPr lang="tr-TR" dirty="0" err="1" smtClean="0"/>
              <a:t>works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gives</a:t>
            </a:r>
            <a:r>
              <a:rPr lang="tr-TR" dirty="0" smtClean="0"/>
              <a:t>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insight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</a:t>
            </a:r>
            <a:r>
              <a:rPr lang="tr-TR" dirty="0" smtClean="0"/>
              <a:t> </a:t>
            </a:r>
            <a:r>
              <a:rPr lang="tr-TR" dirty="0" err="1" smtClean="0"/>
              <a:t>critic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u="sng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classic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canonized</a:t>
            </a:r>
            <a:r>
              <a:rPr lang="tr-TR" dirty="0" smtClean="0"/>
              <a:t> </a:t>
            </a:r>
            <a:r>
              <a:rPr lang="tr-TR" dirty="0" err="1" smtClean="0"/>
              <a:t>ones</a:t>
            </a:r>
            <a:r>
              <a:rPr lang="tr-TR" dirty="0" smtClean="0"/>
              <a:t>. 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archetype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b="1" dirty="0" smtClean="0"/>
              <a:t>an </a:t>
            </a:r>
            <a:r>
              <a:rPr lang="tr-TR" b="1" dirty="0" err="1" smtClean="0"/>
              <a:t>image</a:t>
            </a:r>
            <a:r>
              <a:rPr lang="tr-TR" dirty="0" smtClean="0"/>
              <a:t>, </a:t>
            </a:r>
            <a:r>
              <a:rPr lang="tr-TR" b="1" dirty="0" smtClean="0"/>
              <a:t>a </a:t>
            </a:r>
            <a:r>
              <a:rPr lang="tr-TR" b="1" dirty="0" err="1" smtClean="0"/>
              <a:t>theme</a:t>
            </a:r>
            <a:r>
              <a:rPr lang="tr-TR" dirty="0" smtClean="0"/>
              <a:t>, </a:t>
            </a:r>
            <a:r>
              <a:rPr lang="tr-TR" b="1" dirty="0" smtClean="0"/>
              <a:t>a </a:t>
            </a:r>
            <a:r>
              <a:rPr lang="tr-TR" b="1" dirty="0" err="1" smtClean="0"/>
              <a:t>symbol</a:t>
            </a:r>
            <a:r>
              <a:rPr lang="tr-TR" dirty="0" smtClean="0"/>
              <a:t>, </a:t>
            </a:r>
            <a:r>
              <a:rPr lang="tr-TR" b="1" dirty="0" smtClean="0"/>
              <a:t>an idea</a:t>
            </a:r>
            <a:r>
              <a:rPr lang="tr-TR" dirty="0" smtClean="0"/>
              <a:t>, </a:t>
            </a:r>
            <a:r>
              <a:rPr lang="tr-TR" b="1" dirty="0" smtClean="0"/>
              <a:t>a </a:t>
            </a:r>
            <a:r>
              <a:rPr lang="tr-TR" b="1" dirty="0" err="1" smtClean="0"/>
              <a:t>character</a:t>
            </a:r>
            <a:r>
              <a:rPr lang="tr-TR" b="1" dirty="0" smtClean="0"/>
              <a:t> </a:t>
            </a:r>
            <a:r>
              <a:rPr lang="tr-TR" b="1" dirty="0" err="1" smtClean="0"/>
              <a:t>type</a:t>
            </a:r>
            <a:r>
              <a:rPr lang="tr-TR" dirty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a </a:t>
            </a:r>
            <a:r>
              <a:rPr lang="tr-TR" b="1" dirty="0" err="1" smtClean="0"/>
              <a:t>plot</a:t>
            </a:r>
            <a:r>
              <a:rPr lang="tr-TR" b="1" dirty="0" smtClean="0"/>
              <a:t> </a:t>
            </a:r>
            <a:r>
              <a:rPr lang="tr-TR" b="1" dirty="0" err="1" smtClean="0"/>
              <a:t>pattern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0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of «</a:t>
            </a:r>
            <a:r>
              <a:rPr lang="tr-TR" dirty="0" err="1" smtClean="0"/>
              <a:t>water</a:t>
            </a:r>
            <a:r>
              <a:rPr lang="tr-TR" dirty="0" smtClean="0"/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cultures</a:t>
            </a:r>
            <a:r>
              <a:rPr lang="tr-TR" dirty="0" smtClean="0"/>
              <a:t>, it is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purification</a:t>
            </a:r>
            <a:r>
              <a:rPr lang="tr-TR" dirty="0" smtClean="0"/>
              <a:t>, </a:t>
            </a:r>
            <a:r>
              <a:rPr lang="tr-TR" dirty="0" err="1" smtClean="0"/>
              <a:t>redemption</a:t>
            </a:r>
            <a:r>
              <a:rPr lang="tr-TR" dirty="0" smtClean="0"/>
              <a:t>, </a:t>
            </a:r>
            <a:r>
              <a:rPr lang="tr-TR" dirty="0" err="1" smtClean="0"/>
              <a:t>fertility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example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of «</a:t>
            </a:r>
            <a:r>
              <a:rPr lang="tr-TR" dirty="0" err="1" smtClean="0"/>
              <a:t>river</a:t>
            </a:r>
            <a:r>
              <a:rPr lang="tr-TR" dirty="0" smtClean="0"/>
              <a:t>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In</a:t>
            </a:r>
            <a:r>
              <a:rPr lang="tr-TR" dirty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cultures</a:t>
            </a:r>
            <a:r>
              <a:rPr lang="tr-TR" dirty="0" smtClean="0"/>
              <a:t>, it is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death&amp;rebirth</a:t>
            </a:r>
            <a:r>
              <a:rPr lang="tr-TR" dirty="0" smtClean="0"/>
              <a:t>, </a:t>
            </a:r>
            <a:r>
              <a:rPr lang="tr-TR" dirty="0" err="1" smtClean="0"/>
              <a:t>flow</a:t>
            </a:r>
            <a:r>
              <a:rPr lang="tr-TR" dirty="0" smtClean="0"/>
              <a:t> of time, </a:t>
            </a:r>
            <a:r>
              <a:rPr lang="tr-TR" dirty="0" err="1" smtClean="0"/>
              <a:t>transitional</a:t>
            </a:r>
            <a:r>
              <a:rPr lang="tr-TR" dirty="0" smtClean="0"/>
              <a:t> </a:t>
            </a:r>
            <a:r>
              <a:rPr lang="tr-TR" dirty="0" err="1" smtClean="0"/>
              <a:t>phases</a:t>
            </a:r>
            <a:r>
              <a:rPr lang="tr-TR" dirty="0" smtClean="0"/>
              <a:t> of life </a:t>
            </a:r>
            <a:r>
              <a:rPr lang="tr-TR" dirty="0" err="1" smtClean="0"/>
              <a:t>cycle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1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Archetypal</a:t>
            </a:r>
            <a:r>
              <a:rPr lang="tr-TR" b="1" dirty="0" smtClean="0"/>
              <a:t> </a:t>
            </a:r>
            <a:r>
              <a:rPr lang="tr-TR" b="1" dirty="0" err="1" smtClean="0"/>
              <a:t>Woman</a:t>
            </a:r>
            <a:r>
              <a:rPr lang="tr-TR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Freudian</a:t>
            </a:r>
            <a:r>
              <a:rPr lang="tr-TR" dirty="0" smtClean="0"/>
              <a:t> </a:t>
            </a:r>
            <a:r>
              <a:rPr lang="tr-TR" dirty="0" err="1" smtClean="0"/>
              <a:t>view</a:t>
            </a:r>
            <a:r>
              <a:rPr lang="tr-TR" dirty="0" smtClean="0"/>
              <a:t> of </a:t>
            </a:r>
            <a:r>
              <a:rPr lang="tr-TR" dirty="0" err="1" smtClean="0"/>
              <a:t>woman</a:t>
            </a:r>
            <a:r>
              <a:rPr lang="tr-TR" dirty="0" smtClean="0"/>
              <a:t> </a:t>
            </a:r>
            <a:r>
              <a:rPr lang="tr-TR" dirty="0" err="1" smtClean="0"/>
              <a:t>tends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regard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in a </a:t>
            </a:r>
            <a:r>
              <a:rPr lang="tr-TR" dirty="0" err="1" smtClean="0"/>
              <a:t>single</a:t>
            </a:r>
            <a:r>
              <a:rPr lang="tr-TR" dirty="0" smtClean="0"/>
              <a:t> model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of </a:t>
            </a:r>
            <a:r>
              <a:rPr lang="tr-TR" dirty="0" err="1" smtClean="0"/>
              <a:t>affection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dirty="0" err="1" smtClean="0"/>
              <a:t>creates</a:t>
            </a:r>
            <a:r>
              <a:rPr lang="tr-TR" dirty="0" smtClean="0"/>
              <a:t> a model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 </a:t>
            </a:r>
            <a:r>
              <a:rPr lang="tr-TR" dirty="0" err="1" smtClean="0"/>
              <a:t>appears</a:t>
            </a:r>
            <a:r>
              <a:rPr lang="tr-TR" dirty="0" smtClean="0"/>
              <a:t> in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roles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depiction</a:t>
            </a:r>
            <a:r>
              <a:rPr lang="tr-TR" dirty="0" err="1" smtClean="0"/>
              <a:t>s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instance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archetype</a:t>
            </a:r>
            <a:r>
              <a:rPr lang="tr-TR" dirty="0" smtClean="0"/>
              <a:t> can </a:t>
            </a:r>
            <a:r>
              <a:rPr lang="tr-TR" dirty="0" err="1" smtClean="0"/>
              <a:t>appear</a:t>
            </a:r>
            <a:r>
              <a:rPr lang="tr-TR" dirty="0" smtClean="0"/>
              <a:t> </a:t>
            </a:r>
            <a:r>
              <a:rPr lang="tr-TR" dirty="0" err="1" smtClean="0"/>
              <a:t>either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Terrible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Good</a:t>
            </a:r>
            <a:r>
              <a:rPr lang="tr-TR" b="1" dirty="0" smtClean="0"/>
              <a:t> </a:t>
            </a:r>
            <a:r>
              <a:rPr lang="tr-TR" b="1" dirty="0" err="1" smtClean="0"/>
              <a:t>Mother</a:t>
            </a:r>
            <a:r>
              <a:rPr lang="tr-TR" b="1" dirty="0" smtClean="0"/>
              <a:t>: </a:t>
            </a:r>
            <a:r>
              <a:rPr lang="tr-TR" dirty="0" err="1" smtClean="0"/>
              <a:t>birth</a:t>
            </a:r>
            <a:r>
              <a:rPr lang="tr-TR" dirty="0" smtClean="0"/>
              <a:t>, </a:t>
            </a:r>
            <a:r>
              <a:rPr lang="tr-TR" dirty="0" err="1" smtClean="0"/>
              <a:t>warmth</a:t>
            </a:r>
            <a:r>
              <a:rPr lang="tr-TR" dirty="0" smtClean="0"/>
              <a:t>, </a:t>
            </a:r>
            <a:r>
              <a:rPr lang="tr-TR" dirty="0" err="1" smtClean="0"/>
              <a:t>protection</a:t>
            </a:r>
            <a:r>
              <a:rPr lang="tr-TR" dirty="0" smtClean="0"/>
              <a:t>, </a:t>
            </a:r>
            <a:r>
              <a:rPr lang="tr-TR" dirty="0" err="1" smtClean="0"/>
              <a:t>nourishment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Terrible</a:t>
            </a:r>
            <a:r>
              <a:rPr lang="tr-TR" b="1" dirty="0" smtClean="0"/>
              <a:t> </a:t>
            </a:r>
            <a:r>
              <a:rPr lang="tr-TR" b="1" dirty="0" err="1" smtClean="0"/>
              <a:t>Mother</a:t>
            </a:r>
            <a:r>
              <a:rPr lang="tr-TR" b="1" dirty="0" smtClean="0"/>
              <a:t>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witch</a:t>
            </a:r>
            <a:r>
              <a:rPr lang="tr-TR" dirty="0" smtClean="0"/>
              <a:t>, </a:t>
            </a:r>
            <a:r>
              <a:rPr lang="tr-TR" dirty="0" err="1" smtClean="0"/>
              <a:t>castration,fear</a:t>
            </a:r>
            <a:r>
              <a:rPr lang="tr-TR" dirty="0" smtClean="0"/>
              <a:t>, </a:t>
            </a:r>
            <a:r>
              <a:rPr lang="tr-TR" dirty="0" err="1" smtClean="0"/>
              <a:t>death</a:t>
            </a:r>
            <a:r>
              <a:rPr lang="tr-TR" dirty="0" smtClean="0"/>
              <a:t>, </a:t>
            </a:r>
            <a:r>
              <a:rPr lang="tr-TR" dirty="0" err="1" smtClean="0"/>
              <a:t>dismemberment</a:t>
            </a:r>
            <a:r>
              <a:rPr lang="tr-TR" dirty="0" smtClean="0"/>
              <a:t> 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783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6773"/>
          </a:xfrm>
          <a:solidFill>
            <a:schemeClr val="bg2"/>
          </a:solidFill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Lakshmi</a:t>
            </a:r>
            <a:r>
              <a:rPr lang="tr-TR" dirty="0" smtClean="0"/>
              <a:t>  										</a:t>
            </a:r>
            <a:r>
              <a:rPr lang="tr-TR" dirty="0" err="1" smtClean="0"/>
              <a:t>Kali</a:t>
            </a:r>
            <a:r>
              <a:rPr lang="tr-TR" dirty="0" smtClean="0"/>
              <a:t>    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774"/>
            <a:ext cx="4319081" cy="56712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26" y="1186774"/>
            <a:ext cx="4234774" cy="5671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3560" y="2406560"/>
            <a:ext cx="2409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HINDU </a:t>
            </a:r>
          </a:p>
          <a:p>
            <a:pPr algn="ctr"/>
            <a:r>
              <a:rPr lang="tr-TR" sz="3200" b="1" dirty="0" smtClean="0"/>
              <a:t>MYTHOLOGY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397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Archetypal</a:t>
            </a:r>
            <a:r>
              <a:rPr lang="tr-TR" b="1" dirty="0" smtClean="0"/>
              <a:t> </a:t>
            </a:r>
            <a:r>
              <a:rPr lang="tr-TR" b="1" dirty="0" err="1" smtClean="0"/>
              <a:t>Woman</a:t>
            </a:r>
            <a:r>
              <a:rPr lang="tr-TR" b="1" dirty="0" smtClean="0"/>
              <a:t> (</a:t>
            </a:r>
            <a:r>
              <a:rPr lang="tr-TR" b="1" dirty="0" err="1" smtClean="0"/>
              <a:t>Gertrude</a:t>
            </a:r>
            <a:r>
              <a:rPr lang="tr-TR" b="1" dirty="0" smtClean="0"/>
              <a:t> </a:t>
            </a:r>
            <a:r>
              <a:rPr lang="tr-TR" b="1" dirty="0" err="1" smtClean="0"/>
              <a:t>Morel</a:t>
            </a:r>
            <a:r>
              <a:rPr lang="tr-TR" b="1" dirty="0" smtClean="0"/>
              <a:t>)</a:t>
            </a:r>
            <a:r>
              <a:rPr lang="tr-TR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 in D. H </a:t>
            </a:r>
            <a:r>
              <a:rPr lang="tr-TR" dirty="0" err="1" smtClean="0"/>
              <a:t>Lawrence’s</a:t>
            </a:r>
            <a:r>
              <a:rPr lang="tr-TR" dirty="0" smtClean="0"/>
              <a:t> </a:t>
            </a:r>
            <a:r>
              <a:rPr lang="tr-TR" i="1" dirty="0" err="1" smtClean="0"/>
              <a:t>Sons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Lovers</a:t>
            </a:r>
            <a:r>
              <a:rPr lang="tr-TR" i="1" dirty="0" smtClean="0"/>
              <a:t> </a:t>
            </a:r>
            <a:r>
              <a:rPr lang="tr-TR" dirty="0" err="1" smtClean="0"/>
              <a:t>demonstrates</a:t>
            </a:r>
            <a:r>
              <a:rPr lang="tr-TR" dirty="0" smtClean="0"/>
              <a:t> </a:t>
            </a:r>
            <a:r>
              <a:rPr lang="tr-TR" dirty="0" err="1" smtClean="0"/>
              <a:t>Jung’s</a:t>
            </a:r>
            <a:r>
              <a:rPr lang="tr-TR" dirty="0" smtClean="0"/>
              <a:t> </a:t>
            </a:r>
            <a:r>
              <a:rPr lang="tr-TR" dirty="0" err="1" smtClean="0"/>
              <a:t>assumptions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After</a:t>
            </a:r>
            <a:r>
              <a:rPr lang="tr-TR" dirty="0" smtClean="0"/>
              <a:t> her </a:t>
            </a:r>
            <a:r>
              <a:rPr lang="tr-TR" dirty="0" err="1" smtClean="0"/>
              <a:t>husband</a:t>
            </a:r>
            <a:r>
              <a:rPr lang="tr-TR" dirty="0" smtClean="0"/>
              <a:t> </a:t>
            </a:r>
            <a:r>
              <a:rPr lang="tr-TR" dirty="0" err="1" smtClean="0"/>
              <a:t>Walter</a:t>
            </a:r>
            <a:r>
              <a:rPr lang="tr-TR" dirty="0" smtClean="0"/>
              <a:t> </a:t>
            </a:r>
            <a:r>
              <a:rPr lang="tr-TR" dirty="0" err="1" smtClean="0"/>
              <a:t>Morel</a:t>
            </a:r>
            <a:r>
              <a:rPr lang="tr-TR" dirty="0" smtClean="0"/>
              <a:t> (</a:t>
            </a:r>
            <a:r>
              <a:rPr lang="tr-TR" dirty="0" err="1" smtClean="0"/>
              <a:t>coal</a:t>
            </a:r>
            <a:r>
              <a:rPr lang="tr-TR" dirty="0" smtClean="0"/>
              <a:t> </a:t>
            </a:r>
            <a:r>
              <a:rPr lang="tr-TR" dirty="0" err="1" smtClean="0"/>
              <a:t>miner</a:t>
            </a:r>
            <a:r>
              <a:rPr lang="tr-TR" dirty="0" smtClean="0"/>
              <a:t>) </a:t>
            </a:r>
            <a:r>
              <a:rPr lang="tr-TR" dirty="0" err="1" smtClean="0"/>
              <a:t>dies</a:t>
            </a:r>
            <a:r>
              <a:rPr lang="tr-TR" dirty="0" smtClean="0"/>
              <a:t>, </a:t>
            </a:r>
            <a:r>
              <a:rPr lang="tr-TR" dirty="0" err="1" smtClean="0"/>
              <a:t>Gertrude</a:t>
            </a:r>
            <a:r>
              <a:rPr lang="tr-TR" dirty="0" smtClean="0"/>
              <a:t> </a:t>
            </a:r>
            <a:r>
              <a:rPr lang="tr-TR" dirty="0" err="1" smtClean="0"/>
              <a:t>Morel</a:t>
            </a:r>
            <a:r>
              <a:rPr lang="tr-TR" dirty="0" smtClean="0"/>
              <a:t> </a:t>
            </a:r>
            <a:r>
              <a:rPr lang="tr-TR" dirty="0" err="1" smtClean="0"/>
              <a:t>becomes</a:t>
            </a:r>
            <a:r>
              <a:rPr lang="tr-TR" dirty="0" smtClean="0"/>
              <a:t> </a:t>
            </a:r>
            <a:r>
              <a:rPr lang="tr-TR" dirty="0" err="1" smtClean="0"/>
              <a:t>overtly</a:t>
            </a:r>
            <a:r>
              <a:rPr lang="tr-TR" dirty="0" smtClean="0"/>
              <a:t> </a:t>
            </a:r>
            <a:r>
              <a:rPr lang="tr-TR" dirty="0" err="1" smtClean="0"/>
              <a:t>attached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her </a:t>
            </a:r>
            <a:r>
              <a:rPr lang="tr-TR" dirty="0" err="1" smtClean="0"/>
              <a:t>sons</a:t>
            </a:r>
            <a:r>
              <a:rPr lang="tr-TR" dirty="0" smtClean="0"/>
              <a:t> William </a:t>
            </a:r>
            <a:r>
              <a:rPr lang="tr-TR" dirty="0" err="1" smtClean="0"/>
              <a:t>and</a:t>
            </a:r>
            <a:r>
              <a:rPr lang="tr-TR" dirty="0" smtClean="0"/>
              <a:t> Paul.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born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 </a:t>
            </a:r>
            <a:r>
              <a:rPr lang="tr-TR" dirty="0" err="1" smtClean="0"/>
              <a:t>wealthy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,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her </a:t>
            </a:r>
            <a:r>
              <a:rPr lang="tr-TR" dirty="0" err="1" smtClean="0"/>
              <a:t>sons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/>
              <a:t> </a:t>
            </a:r>
            <a:r>
              <a:rPr lang="tr-TR" dirty="0" smtClean="0"/>
              <a:t>be </a:t>
            </a:r>
            <a:r>
              <a:rPr lang="tr-TR" dirty="0" err="1" smtClean="0"/>
              <a:t>successful</a:t>
            </a:r>
            <a:r>
              <a:rPr lang="tr-TR" dirty="0" smtClean="0"/>
              <a:t> in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business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William’s</a:t>
            </a:r>
            <a:r>
              <a:rPr lang="tr-TR" dirty="0" smtClean="0"/>
              <a:t> </a:t>
            </a:r>
            <a:r>
              <a:rPr lang="tr-TR" dirty="0" err="1" smtClean="0"/>
              <a:t>death</a:t>
            </a:r>
            <a:r>
              <a:rPr lang="tr-TR" dirty="0" smtClean="0"/>
              <a:t>,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focuses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her </a:t>
            </a:r>
            <a:r>
              <a:rPr lang="tr-TR" dirty="0" err="1" smtClean="0"/>
              <a:t>affection</a:t>
            </a:r>
            <a:r>
              <a:rPr lang="tr-TR" dirty="0" smtClean="0"/>
              <a:t> on Paul.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805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Archetypal</a:t>
            </a:r>
            <a:r>
              <a:rPr lang="tr-TR" b="1" dirty="0" smtClean="0"/>
              <a:t> </a:t>
            </a:r>
            <a:r>
              <a:rPr lang="tr-TR" b="1" dirty="0" err="1" smtClean="0"/>
              <a:t>Woman</a:t>
            </a:r>
            <a:r>
              <a:rPr lang="tr-TR" b="1" dirty="0" smtClean="0"/>
              <a:t> (</a:t>
            </a:r>
            <a:r>
              <a:rPr lang="tr-TR" b="1" dirty="0" err="1" smtClean="0"/>
              <a:t>Gertrude</a:t>
            </a:r>
            <a:r>
              <a:rPr lang="tr-TR" b="1" dirty="0" smtClean="0"/>
              <a:t> </a:t>
            </a:r>
            <a:r>
              <a:rPr lang="tr-TR" b="1" dirty="0" err="1" smtClean="0"/>
              <a:t>Morel</a:t>
            </a:r>
            <a:r>
              <a:rPr lang="tr-TR" b="1" dirty="0" smtClean="0"/>
              <a:t>)</a:t>
            </a:r>
            <a:r>
              <a:rPr lang="tr-TR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/>
              <a:t>BUT….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considers</a:t>
            </a:r>
            <a:r>
              <a:rPr lang="tr-TR" dirty="0" smtClean="0"/>
              <a:t> </a:t>
            </a:r>
            <a:r>
              <a:rPr lang="tr-TR" dirty="0" err="1" smtClean="0"/>
              <a:t>Paul’s</a:t>
            </a:r>
            <a:r>
              <a:rPr lang="tr-TR" dirty="0" smtClean="0"/>
              <a:t> </a:t>
            </a:r>
            <a:r>
              <a:rPr lang="tr-TR" dirty="0" err="1" smtClean="0"/>
              <a:t>achievements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her </a:t>
            </a:r>
            <a:r>
              <a:rPr lang="tr-TR" dirty="0" err="1" smtClean="0"/>
              <a:t>own</a:t>
            </a:r>
            <a:r>
              <a:rPr lang="tr-TR" dirty="0" smtClean="0"/>
              <a:t>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regard</a:t>
            </a:r>
            <a:r>
              <a:rPr lang="tr-TR" dirty="0" smtClean="0"/>
              <a:t> Paul as an </a:t>
            </a:r>
            <a:r>
              <a:rPr lang="tr-TR" dirty="0" err="1" smtClean="0"/>
              <a:t>independent</a:t>
            </a:r>
            <a:r>
              <a:rPr lang="tr-TR" dirty="0" smtClean="0"/>
              <a:t> </a:t>
            </a:r>
            <a:r>
              <a:rPr lang="tr-TR" dirty="0" err="1" smtClean="0"/>
              <a:t>personality</a:t>
            </a:r>
            <a:r>
              <a:rPr lang="tr-TR" dirty="0"/>
              <a:t> </a:t>
            </a:r>
            <a:r>
              <a:rPr lang="tr-TR" dirty="0" smtClean="0"/>
              <a:t>but </a:t>
            </a:r>
            <a:r>
              <a:rPr lang="tr-TR" dirty="0" err="1" smtClean="0"/>
              <a:t>just</a:t>
            </a:r>
            <a:r>
              <a:rPr lang="tr-TR" dirty="0" smtClean="0"/>
              <a:t> an </a:t>
            </a:r>
            <a:r>
              <a:rPr lang="tr-TR" dirty="0" err="1" smtClean="0"/>
              <a:t>instrument</a:t>
            </a:r>
            <a:r>
              <a:rPr lang="tr-TR" dirty="0" smtClean="0"/>
              <a:t> of her </a:t>
            </a:r>
            <a:r>
              <a:rPr lang="tr-TR" dirty="0" err="1" smtClean="0"/>
              <a:t>intentions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can be </a:t>
            </a:r>
            <a:r>
              <a:rPr lang="tr-TR" dirty="0" err="1" smtClean="0"/>
              <a:t>said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her son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gain</a:t>
            </a:r>
            <a:r>
              <a:rPr lang="tr-TR" dirty="0" smtClean="0"/>
              <a:t> her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position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had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 smtClean="0"/>
              <a:t>marriage</a:t>
            </a:r>
            <a:r>
              <a:rPr lang="tr-TR" dirty="0" smtClean="0"/>
              <a:t>.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 A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has </a:t>
            </a:r>
            <a:r>
              <a:rPr lang="tr-TR" dirty="0" err="1" smtClean="0"/>
              <a:t>over</a:t>
            </a:r>
            <a:r>
              <a:rPr lang="tr-TR" dirty="0" smtClean="0"/>
              <a:t> Paul is </a:t>
            </a:r>
            <a:r>
              <a:rPr lang="tr-TR" dirty="0" err="1" smtClean="0"/>
              <a:t>effective</a:t>
            </a:r>
            <a:r>
              <a:rPr lang="tr-TR" dirty="0" smtClean="0"/>
              <a:t> in </a:t>
            </a:r>
            <a:r>
              <a:rPr lang="tr-TR" dirty="0" err="1" smtClean="0"/>
              <a:t>Paul’s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affairs</a:t>
            </a:r>
            <a:r>
              <a:rPr lang="tr-TR" dirty="0" smtClean="0"/>
              <a:t>, as </a:t>
            </a:r>
            <a:r>
              <a:rPr lang="tr-TR" dirty="0" err="1" smtClean="0"/>
              <a:t>well</a:t>
            </a:r>
            <a:r>
              <a:rPr lang="tr-TR" dirty="0" smtClean="0"/>
              <a:t>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constantly</a:t>
            </a:r>
            <a:r>
              <a:rPr lang="tr-TR" dirty="0" smtClean="0"/>
              <a:t> </a:t>
            </a:r>
            <a:r>
              <a:rPr lang="tr-TR" dirty="0" err="1" smtClean="0"/>
              <a:t>tries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her son.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instance</a:t>
            </a:r>
            <a:r>
              <a:rPr lang="tr-TR" dirty="0" smtClean="0"/>
              <a:t>,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Miriam</a:t>
            </a:r>
            <a:r>
              <a:rPr lang="tr-TR" dirty="0" smtClean="0"/>
              <a:t> </a:t>
            </a:r>
            <a:r>
              <a:rPr lang="tr-TR" dirty="0" err="1" smtClean="0"/>
              <a:t>whom</a:t>
            </a:r>
            <a:r>
              <a:rPr lang="tr-TR" dirty="0" smtClean="0"/>
              <a:t> Paul </a:t>
            </a:r>
            <a:r>
              <a:rPr lang="tr-TR" dirty="0" err="1" smtClean="0"/>
              <a:t>falls</a:t>
            </a:r>
            <a:r>
              <a:rPr lang="tr-TR" dirty="0" smtClean="0"/>
              <a:t> in </a:t>
            </a:r>
            <a:r>
              <a:rPr lang="tr-TR" dirty="0" err="1" smtClean="0"/>
              <a:t>love</a:t>
            </a:r>
            <a:r>
              <a:rPr lang="tr-TR" dirty="0" smtClean="0"/>
              <a:t>,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comments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«</a:t>
            </a:r>
            <a:r>
              <a:rPr lang="tr-TR" dirty="0" err="1" smtClean="0"/>
              <a:t>she</a:t>
            </a:r>
            <a:r>
              <a:rPr lang="tr-TR" dirty="0" smtClean="0"/>
              <a:t> is not </a:t>
            </a:r>
            <a:r>
              <a:rPr lang="tr-TR" dirty="0" err="1" smtClean="0"/>
              <a:t>like</a:t>
            </a:r>
            <a:r>
              <a:rPr lang="tr-TR" dirty="0" smtClean="0"/>
              <a:t> an </a:t>
            </a:r>
            <a:r>
              <a:rPr lang="tr-TR" dirty="0" err="1" smtClean="0"/>
              <a:t>ordinary</a:t>
            </a:r>
            <a:r>
              <a:rPr lang="tr-TR" dirty="0" smtClean="0"/>
              <a:t> </a:t>
            </a:r>
            <a:r>
              <a:rPr lang="tr-TR" dirty="0" err="1" smtClean="0"/>
              <a:t>woman</a:t>
            </a:r>
            <a:r>
              <a:rPr lang="tr-TR" dirty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can </a:t>
            </a:r>
            <a:r>
              <a:rPr lang="tr-TR" dirty="0" err="1" smtClean="0"/>
              <a:t>leave</a:t>
            </a:r>
            <a:r>
              <a:rPr lang="tr-TR" dirty="0" smtClean="0"/>
              <a:t> me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in </a:t>
            </a:r>
            <a:r>
              <a:rPr lang="tr-TR" dirty="0" err="1" smtClean="0"/>
              <a:t>him</a:t>
            </a:r>
            <a:r>
              <a:rPr lang="tr-TR" dirty="0" smtClean="0"/>
              <a:t>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just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absorb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</a:t>
            </a:r>
            <a:r>
              <a:rPr lang="tr-TR" dirty="0" err="1" smtClean="0"/>
              <a:t>till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</a:t>
            </a:r>
            <a:r>
              <a:rPr lang="tr-TR" dirty="0" err="1" smtClean="0"/>
              <a:t>nothing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of </a:t>
            </a:r>
            <a:r>
              <a:rPr lang="tr-TR" dirty="0" err="1" smtClean="0"/>
              <a:t>him</a:t>
            </a:r>
            <a:r>
              <a:rPr lang="tr-TR" dirty="0" smtClean="0"/>
              <a:t>» (1995:238)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sz="1400" dirty="0" smtClean="0"/>
              <a:t>Lawrence, D. H. </a:t>
            </a:r>
            <a:r>
              <a:rPr lang="tr-TR" sz="1400" i="1" dirty="0" err="1" smtClean="0"/>
              <a:t>Sons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and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Lovers</a:t>
            </a:r>
            <a:r>
              <a:rPr lang="tr-TR" sz="1400" i="1" dirty="0" smtClean="0"/>
              <a:t>. </a:t>
            </a:r>
            <a:r>
              <a:rPr lang="tr-TR" sz="1400" dirty="0" smtClean="0"/>
              <a:t>New York: Oxford UP, 1995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79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ARCHETYPES AND MYTHOLOGY IN LITERATURE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Archetypal</a:t>
            </a:r>
            <a:r>
              <a:rPr lang="tr-TR" b="1" dirty="0" smtClean="0"/>
              <a:t> </a:t>
            </a:r>
            <a:r>
              <a:rPr lang="tr-TR" b="1" dirty="0" err="1" smtClean="0"/>
              <a:t>Woman</a:t>
            </a:r>
            <a:r>
              <a:rPr lang="tr-TR" b="1" dirty="0" smtClean="0"/>
              <a:t> (</a:t>
            </a:r>
            <a:r>
              <a:rPr lang="tr-TR" b="1" dirty="0" err="1" smtClean="0"/>
              <a:t>Gertrude</a:t>
            </a:r>
            <a:r>
              <a:rPr lang="tr-TR" b="1" dirty="0" smtClean="0"/>
              <a:t> </a:t>
            </a:r>
            <a:r>
              <a:rPr lang="tr-TR" b="1" dirty="0" err="1" smtClean="0"/>
              <a:t>Morel</a:t>
            </a:r>
            <a:r>
              <a:rPr lang="tr-TR" b="1" dirty="0" smtClean="0"/>
              <a:t>)</a:t>
            </a:r>
            <a:r>
              <a:rPr lang="tr-TR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Mrs</a:t>
            </a:r>
            <a:r>
              <a:rPr lang="tr-TR" dirty="0" smtClean="0"/>
              <a:t>. </a:t>
            </a:r>
            <a:r>
              <a:rPr lang="tr-TR" dirty="0" err="1" smtClean="0"/>
              <a:t>Morel’s</a:t>
            </a:r>
            <a:r>
              <a:rPr lang="tr-TR" dirty="0" smtClean="0"/>
              <a:t> </a:t>
            </a:r>
            <a:r>
              <a:rPr lang="tr-TR" dirty="0" err="1" smtClean="0"/>
              <a:t>affection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Paul is </a:t>
            </a:r>
            <a:r>
              <a:rPr lang="tr-TR" dirty="0" err="1" smtClean="0"/>
              <a:t>beyond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has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 in </a:t>
            </a:r>
            <a:r>
              <a:rPr lang="tr-TR" dirty="0" err="1" smtClean="0"/>
              <a:t>Jungian</a:t>
            </a:r>
            <a:r>
              <a:rPr lang="tr-TR" dirty="0" smtClean="0"/>
              <a:t> </a:t>
            </a:r>
            <a:r>
              <a:rPr lang="tr-TR" dirty="0" err="1" smtClean="0"/>
              <a:t>terms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of her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affection</a:t>
            </a:r>
            <a:r>
              <a:rPr lang="tr-TR" dirty="0" smtClean="0"/>
              <a:t> </a:t>
            </a:r>
            <a:r>
              <a:rPr lang="tr-TR" dirty="0" err="1" smtClean="0"/>
              <a:t>proves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she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Terrible</a:t>
            </a:r>
            <a:r>
              <a:rPr lang="tr-TR" dirty="0" smtClean="0"/>
              <a:t> </a:t>
            </a:r>
            <a:r>
              <a:rPr lang="tr-TR" dirty="0" err="1" smtClean="0"/>
              <a:t>Mother</a:t>
            </a:r>
            <a:r>
              <a:rPr lang="tr-TR" dirty="0" smtClean="0"/>
              <a:t>, as </a:t>
            </a:r>
            <a:r>
              <a:rPr lang="tr-TR" dirty="0" err="1" smtClean="0"/>
              <a:t>well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Regarding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as an </a:t>
            </a:r>
            <a:r>
              <a:rPr lang="tr-TR" dirty="0" err="1" smtClean="0"/>
              <a:t>inseperable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herself</a:t>
            </a:r>
            <a:r>
              <a:rPr lang="tr-TR" dirty="0" smtClean="0"/>
              <a:t> is </a:t>
            </a:r>
            <a:r>
              <a:rPr lang="tr-TR" dirty="0" err="1" smtClean="0"/>
              <a:t>metaphorically</a:t>
            </a:r>
            <a:r>
              <a:rPr lang="tr-TR" dirty="0" smtClean="0"/>
              <a:t> </a:t>
            </a:r>
            <a:r>
              <a:rPr lang="tr-TR" dirty="0" err="1" smtClean="0"/>
              <a:t>killing</a:t>
            </a:r>
            <a:r>
              <a:rPr lang="tr-TR" dirty="0" smtClean="0"/>
              <a:t> Paul-as-an-</a:t>
            </a:r>
            <a:r>
              <a:rPr lang="tr-TR" dirty="0" err="1" smtClean="0"/>
              <a:t>individual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Keeping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in his </a:t>
            </a:r>
            <a:r>
              <a:rPr lang="tr-TR" dirty="0" err="1" smtClean="0"/>
              <a:t>inability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act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an </a:t>
            </a:r>
            <a:r>
              <a:rPr lang="tr-TR" dirty="0" err="1" smtClean="0"/>
              <a:t>grown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man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thus</a:t>
            </a:r>
            <a:r>
              <a:rPr lang="tr-TR" dirty="0" smtClean="0"/>
              <a:t>, </a:t>
            </a:r>
            <a:r>
              <a:rPr lang="tr-TR" dirty="0" err="1" smtClean="0"/>
              <a:t>again</a:t>
            </a:r>
            <a:r>
              <a:rPr lang="tr-TR" dirty="0" smtClean="0"/>
              <a:t> on </a:t>
            </a:r>
            <a:r>
              <a:rPr lang="tr-TR" dirty="0" err="1" smtClean="0"/>
              <a:t>metaphorical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,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castrates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. 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910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An </a:t>
            </a:r>
            <a:r>
              <a:rPr lang="tr-TR" sz="4000" b="1" dirty="0" err="1" smtClean="0"/>
              <a:t>Example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Plot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Pattern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1.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is </a:t>
            </a:r>
            <a:r>
              <a:rPr lang="tr-TR" dirty="0" err="1" smtClean="0"/>
              <a:t>forced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an </a:t>
            </a:r>
            <a:r>
              <a:rPr lang="tr-TR" dirty="0" err="1" smtClean="0"/>
              <a:t>advanture</a:t>
            </a:r>
            <a:r>
              <a:rPr lang="tr-TR" dirty="0" smtClean="0"/>
              <a:t>, </a:t>
            </a:r>
            <a:r>
              <a:rPr lang="tr-TR" dirty="0" err="1" smtClean="0"/>
              <a:t>although</a:t>
            </a:r>
            <a:r>
              <a:rPr lang="tr-TR" dirty="0" smtClean="0"/>
              <a:t> he is not </a:t>
            </a:r>
            <a:r>
              <a:rPr lang="tr-TR" dirty="0" err="1" smtClean="0"/>
              <a:t>willing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it, at </a:t>
            </a:r>
            <a:r>
              <a:rPr lang="tr-TR" dirty="0" err="1" smtClean="0"/>
              <a:t>first</a:t>
            </a:r>
            <a:r>
              <a:rPr lang="tr-TR" dirty="0" smtClean="0"/>
              <a:t>. (</a:t>
            </a:r>
            <a:r>
              <a:rPr lang="tr-TR" dirty="0" err="1" smtClean="0"/>
              <a:t>Departure</a:t>
            </a:r>
            <a:r>
              <a:rPr lang="tr-TR" dirty="0" smtClean="0"/>
              <a:t>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2.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</a:t>
            </a:r>
            <a:r>
              <a:rPr lang="tr-TR" dirty="0" err="1" smtClean="0"/>
              <a:t>crosses</a:t>
            </a:r>
            <a:r>
              <a:rPr lang="tr-TR" dirty="0" smtClean="0"/>
              <a:t> a </a:t>
            </a:r>
            <a:r>
              <a:rPr lang="tr-TR" dirty="0" err="1" smtClean="0"/>
              <a:t>treshold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, </a:t>
            </a:r>
            <a:r>
              <a:rPr lang="tr-TR" dirty="0" err="1" smtClean="0"/>
              <a:t>dangerous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strange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becomes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mature</a:t>
            </a:r>
            <a:r>
              <a:rPr lang="tr-TR" dirty="0" smtClean="0"/>
              <a:t>. (</a:t>
            </a:r>
            <a:r>
              <a:rPr lang="tr-TR" dirty="0" err="1" smtClean="0"/>
              <a:t>Initiation</a:t>
            </a:r>
            <a:r>
              <a:rPr lang="tr-TR" dirty="0" smtClean="0"/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3.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</a:t>
            </a:r>
            <a:r>
              <a:rPr lang="tr-TR" dirty="0" err="1" smtClean="0"/>
              <a:t>passes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impediments</a:t>
            </a:r>
            <a:r>
              <a:rPr lang="tr-TR" dirty="0" smtClean="0"/>
              <a:t>, has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endure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difficulties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he </a:t>
            </a:r>
            <a:r>
              <a:rPr lang="tr-TR" dirty="0" err="1" smtClean="0"/>
              <a:t>receives</a:t>
            </a:r>
            <a:r>
              <a:rPr lang="tr-TR" dirty="0" smtClean="0"/>
              <a:t> </a:t>
            </a:r>
            <a:r>
              <a:rPr lang="tr-TR" dirty="0" err="1" smtClean="0"/>
              <a:t>supernatural</a:t>
            </a:r>
            <a:r>
              <a:rPr lang="tr-TR" dirty="0" smtClean="0"/>
              <a:t> </a:t>
            </a:r>
            <a:r>
              <a:rPr lang="tr-TR" dirty="0" err="1" smtClean="0"/>
              <a:t>aid</a:t>
            </a:r>
            <a:r>
              <a:rPr lang="tr-TR" dirty="0" smtClean="0"/>
              <a:t>.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road</a:t>
            </a:r>
            <a:r>
              <a:rPr lang="tr-TR" dirty="0" smtClean="0"/>
              <a:t> of </a:t>
            </a:r>
            <a:r>
              <a:rPr lang="tr-TR" dirty="0" err="1" smtClean="0"/>
              <a:t>trials</a:t>
            </a:r>
            <a:r>
              <a:rPr lang="tr-TR" dirty="0" smtClean="0"/>
              <a:t>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4.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</a:t>
            </a:r>
            <a:r>
              <a:rPr lang="tr-TR" dirty="0" err="1" smtClean="0"/>
              <a:t>enters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an </a:t>
            </a:r>
            <a:r>
              <a:rPr lang="tr-TR" dirty="0" err="1" smtClean="0"/>
              <a:t>innermost</a:t>
            </a:r>
            <a:r>
              <a:rPr lang="tr-TR" dirty="0" smtClean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>, </a:t>
            </a:r>
            <a:r>
              <a:rPr lang="tr-TR" dirty="0" err="1" smtClean="0"/>
              <a:t>underworld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of </a:t>
            </a:r>
            <a:r>
              <a:rPr lang="tr-TR" dirty="0" err="1" smtClean="0"/>
              <a:t>great</a:t>
            </a:r>
            <a:r>
              <a:rPr lang="tr-TR" dirty="0" smtClean="0"/>
              <a:t> </a:t>
            </a:r>
            <a:r>
              <a:rPr lang="tr-TR" dirty="0" err="1" smtClean="0"/>
              <a:t>trial</a:t>
            </a:r>
            <a:r>
              <a:rPr lang="tr-TR" dirty="0" smtClean="0"/>
              <a:t>. (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a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psychological</a:t>
            </a:r>
            <a:r>
              <a:rPr lang="tr-TR" dirty="0" smtClean="0"/>
              <a:t>.)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experience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.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Innermost</a:t>
            </a:r>
            <a:r>
              <a:rPr lang="tr-TR" dirty="0" smtClean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5 .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hero</a:t>
            </a:r>
            <a:r>
              <a:rPr lang="tr-TR" dirty="0" smtClean="0"/>
              <a:t> </a:t>
            </a:r>
            <a:r>
              <a:rPr lang="tr-TR" dirty="0" err="1" smtClean="0"/>
              <a:t>gains</a:t>
            </a:r>
            <a:r>
              <a:rPr lang="tr-TR" dirty="0" smtClean="0"/>
              <a:t> </a:t>
            </a:r>
            <a:r>
              <a:rPr lang="tr-TR" dirty="0" err="1" smtClean="0"/>
              <a:t>wisdom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provides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absent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threat</a:t>
            </a:r>
            <a:r>
              <a:rPr lang="tr-TR" dirty="0" smtClean="0"/>
              <a:t>. 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429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hero</a:t>
            </a:r>
            <a:r>
              <a:rPr lang="tr-TR" i="1" dirty="0" smtClean="0"/>
              <a:t> is </a:t>
            </a:r>
            <a:r>
              <a:rPr lang="tr-TR" i="1" dirty="0" err="1" smtClean="0"/>
              <a:t>forced</a:t>
            </a:r>
            <a:r>
              <a:rPr lang="tr-TR" i="1" dirty="0" smtClean="0"/>
              <a:t> </a:t>
            </a:r>
            <a:r>
              <a:rPr lang="tr-TR" i="1" dirty="0" err="1" smtClean="0"/>
              <a:t>into</a:t>
            </a:r>
            <a:r>
              <a:rPr lang="tr-TR" i="1" dirty="0" smtClean="0"/>
              <a:t> an </a:t>
            </a:r>
            <a:r>
              <a:rPr lang="tr-TR" i="1" dirty="0" err="1" smtClean="0"/>
              <a:t>adventure</a:t>
            </a:r>
            <a:r>
              <a:rPr lang="tr-TR" i="1" dirty="0" smtClean="0"/>
              <a:t> </a:t>
            </a:r>
            <a:r>
              <a:rPr lang="tr-TR" i="1" dirty="0" err="1" smtClean="0"/>
              <a:t>though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he is </a:t>
            </a:r>
            <a:r>
              <a:rPr lang="tr-TR" i="1" dirty="0" err="1" smtClean="0"/>
              <a:t>unwilling</a:t>
            </a:r>
            <a:r>
              <a:rPr lang="tr-TR" i="1" dirty="0" smtClean="0"/>
              <a:t>. </a:t>
            </a: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learns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secret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ring,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he </a:t>
            </a:r>
            <a:r>
              <a:rPr lang="tr-TR" dirty="0" err="1" smtClean="0"/>
              <a:t>tries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it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Gandalf</a:t>
            </a:r>
            <a:r>
              <a:rPr lang="tr-TR" dirty="0" smtClean="0"/>
              <a:t> (a </a:t>
            </a:r>
            <a:r>
              <a:rPr lang="tr-TR" dirty="0" err="1" smtClean="0"/>
              <a:t>wizard</a:t>
            </a:r>
            <a:r>
              <a:rPr lang="tr-TR" dirty="0" smtClean="0"/>
              <a:t>). 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Gandalf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afraid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ring’s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p</a:t>
            </a:r>
            <a:r>
              <a:rPr lang="tr-TR" dirty="0" err="1" smtClean="0"/>
              <a:t>ossible</a:t>
            </a:r>
            <a:r>
              <a:rPr lang="tr-TR" dirty="0" smtClean="0"/>
              <a:t> </a:t>
            </a:r>
            <a:r>
              <a:rPr lang="tr-TR" dirty="0" err="1" smtClean="0"/>
              <a:t>power</a:t>
            </a:r>
            <a:r>
              <a:rPr lang="tr-TR" dirty="0" smtClean="0"/>
              <a:t> on </a:t>
            </a:r>
            <a:r>
              <a:rPr lang="tr-TR" dirty="0" err="1" smtClean="0"/>
              <a:t>himself</a:t>
            </a:r>
            <a:r>
              <a:rPr lang="tr-TR" dirty="0" smtClean="0"/>
              <a:t> </a:t>
            </a:r>
            <a:r>
              <a:rPr lang="tr-TR" dirty="0" err="1" smtClean="0"/>
              <a:t>refuses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convinces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it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bring</a:t>
            </a:r>
            <a:r>
              <a:rPr lang="tr-TR" dirty="0" smtClean="0"/>
              <a:t> it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rendezvous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place</a:t>
            </a:r>
            <a:r>
              <a:rPr lang="tr-TR" dirty="0" smtClean="0"/>
              <a:t>. </a:t>
            </a:r>
            <a:endParaRPr lang="tr-TR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078992"/>
            <a:ext cx="6044184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dirty="0" err="1" smtClean="0"/>
              <a:t>Jung</a:t>
            </a:r>
            <a:r>
              <a:rPr lang="tr-TR" sz="4000" dirty="0" smtClean="0"/>
              <a:t> vs. Freud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tr-TR" dirty="0" smtClean="0"/>
          </a:p>
          <a:p>
            <a:pPr algn="l"/>
            <a:endParaRPr lang="tr-TR" dirty="0"/>
          </a:p>
          <a:p>
            <a:pPr algn="l"/>
            <a:r>
              <a:rPr lang="tr-TR" dirty="0" smtClean="0"/>
              <a:t>*</a:t>
            </a:r>
            <a:r>
              <a:rPr lang="en-US" dirty="0" smtClean="0"/>
              <a:t>Although Carl Jung was Freud’s student, he developed his own way of analyzing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psyche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 smtClean="0"/>
              <a:t>*His </a:t>
            </a:r>
            <a:r>
              <a:rPr lang="tr-TR" dirty="0" err="1" smtClean="0"/>
              <a:t>observations</a:t>
            </a:r>
            <a:r>
              <a:rPr lang="tr-TR" dirty="0" smtClean="0"/>
              <a:t> on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psychology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sometimes</a:t>
            </a:r>
            <a:r>
              <a:rPr lang="tr-TR" dirty="0" smtClean="0"/>
              <a:t> a break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Freudian</a:t>
            </a:r>
            <a:r>
              <a:rPr lang="tr-TR" dirty="0" smtClean="0"/>
              <a:t> </a:t>
            </a:r>
            <a:r>
              <a:rPr lang="tr-TR" dirty="0" err="1" smtClean="0"/>
              <a:t>psychology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sometimes</a:t>
            </a:r>
            <a:r>
              <a:rPr lang="tr-TR" dirty="0" smtClean="0"/>
              <a:t>  a </a:t>
            </a:r>
            <a:r>
              <a:rPr lang="tr-TR" dirty="0" err="1" smtClean="0"/>
              <a:t>modification</a:t>
            </a:r>
            <a:r>
              <a:rPr lang="tr-TR" dirty="0" smtClean="0"/>
              <a:t> of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/>
              <a:t>Hero’s</a:t>
            </a:r>
            <a:r>
              <a:rPr lang="tr-TR" sz="4000" b="1" dirty="0"/>
              <a:t> </a:t>
            </a:r>
            <a:r>
              <a:rPr lang="tr-TR" sz="4000" b="1" dirty="0" err="1"/>
              <a:t>Journey</a:t>
            </a:r>
            <a:r>
              <a:rPr lang="tr-TR" sz="4000" b="1" dirty="0"/>
              <a:t> </a:t>
            </a:r>
            <a:r>
              <a:rPr lang="tr-TR" sz="4000" b="1" dirty="0" err="1"/>
              <a:t>Archetype</a:t>
            </a:r>
            <a:r>
              <a:rPr lang="tr-TR" sz="4000" b="1" dirty="0"/>
              <a:t>: </a:t>
            </a:r>
            <a:r>
              <a:rPr lang="tr-TR" sz="4000" b="1" dirty="0" err="1"/>
              <a:t>The</a:t>
            </a:r>
            <a:r>
              <a:rPr lang="tr-TR" sz="4000" b="1" dirty="0"/>
              <a:t> </a:t>
            </a:r>
            <a:r>
              <a:rPr lang="tr-TR" sz="4000" b="1" dirty="0" err="1"/>
              <a:t>Lord</a:t>
            </a:r>
            <a:r>
              <a:rPr lang="tr-TR" sz="4000" b="1" dirty="0"/>
              <a:t> of </a:t>
            </a:r>
            <a:r>
              <a:rPr lang="tr-TR" sz="4000" b="1" dirty="0" err="1"/>
              <a:t>the</a:t>
            </a:r>
            <a:r>
              <a:rPr lang="tr-TR" sz="4000" b="1" dirty="0"/>
              <a:t> Rings </a:t>
            </a:r>
            <a:r>
              <a:rPr lang="tr-TR" sz="4000" b="1" dirty="0" err="1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crosses</a:t>
            </a:r>
            <a:r>
              <a:rPr lang="tr-TR" i="1" dirty="0"/>
              <a:t> a </a:t>
            </a:r>
            <a:r>
              <a:rPr lang="tr-TR" i="1" dirty="0" err="1"/>
              <a:t>treshold</a:t>
            </a:r>
            <a:r>
              <a:rPr lang="tr-TR" i="1" dirty="0"/>
              <a:t> </a:t>
            </a:r>
            <a:r>
              <a:rPr lang="tr-TR" i="1" dirty="0" err="1"/>
              <a:t>into</a:t>
            </a:r>
            <a:r>
              <a:rPr lang="tr-TR" i="1" dirty="0"/>
              <a:t> a </a:t>
            </a:r>
            <a:r>
              <a:rPr lang="tr-TR" i="1" dirty="0" err="1" smtClean="0"/>
              <a:t>new</a:t>
            </a:r>
            <a:r>
              <a:rPr lang="tr-TR" i="1" dirty="0"/>
              <a:t> </a:t>
            </a:r>
            <a:r>
              <a:rPr lang="tr-TR" i="1" dirty="0" err="1"/>
              <a:t>w</a:t>
            </a:r>
            <a:r>
              <a:rPr lang="tr-TR" i="1" dirty="0" err="1" smtClean="0"/>
              <a:t>orld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hobbits</a:t>
            </a:r>
            <a:r>
              <a:rPr lang="tr-TR" dirty="0" smtClean="0"/>
              <a:t>,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led</a:t>
            </a:r>
            <a:r>
              <a:rPr lang="tr-TR" dirty="0" smtClean="0"/>
              <a:t> a life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chaos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rest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, </a:t>
            </a:r>
            <a:r>
              <a:rPr lang="tr-TR" dirty="0" err="1" smtClean="0"/>
              <a:t>enter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space</a:t>
            </a:r>
            <a:r>
              <a:rPr lang="tr-TR" dirty="0"/>
              <a:t>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969264"/>
            <a:ext cx="6236208" cy="5888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3328" y="6071616"/>
            <a:ext cx="622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SAM: </a:t>
            </a:r>
            <a:r>
              <a:rPr lang="tr-TR" dirty="0" err="1" smtClean="0">
                <a:solidFill>
                  <a:schemeClr val="bg1"/>
                </a:solidFill>
              </a:rPr>
              <a:t>If</a:t>
            </a:r>
            <a:r>
              <a:rPr lang="tr-TR" dirty="0" smtClean="0">
                <a:solidFill>
                  <a:schemeClr val="bg1"/>
                </a:solidFill>
              </a:rPr>
              <a:t> I </a:t>
            </a:r>
            <a:r>
              <a:rPr lang="tr-TR" dirty="0" err="1" smtClean="0">
                <a:solidFill>
                  <a:schemeClr val="bg1"/>
                </a:solidFill>
              </a:rPr>
              <a:t>take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one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more</a:t>
            </a:r>
            <a:r>
              <a:rPr lang="tr-TR" dirty="0" smtClean="0">
                <a:solidFill>
                  <a:schemeClr val="bg1"/>
                </a:solidFill>
              </a:rPr>
              <a:t> step, </a:t>
            </a:r>
            <a:r>
              <a:rPr lang="tr-TR" dirty="0" err="1" smtClean="0">
                <a:solidFill>
                  <a:schemeClr val="bg1"/>
                </a:solidFill>
              </a:rPr>
              <a:t>it’ll</a:t>
            </a:r>
            <a:r>
              <a:rPr lang="tr-TR" dirty="0" smtClean="0">
                <a:solidFill>
                  <a:schemeClr val="bg1"/>
                </a:solidFill>
              </a:rPr>
              <a:t> be </a:t>
            </a:r>
            <a:r>
              <a:rPr lang="tr-TR" dirty="0" err="1" smtClean="0">
                <a:solidFill>
                  <a:schemeClr val="bg1"/>
                </a:solidFill>
              </a:rPr>
              <a:t>the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farthest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way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from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home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I’ve</a:t>
            </a:r>
            <a:r>
              <a:rPr lang="tr-TR" dirty="0" smtClean="0">
                <a:solidFill>
                  <a:schemeClr val="bg1"/>
                </a:solidFill>
              </a:rPr>
              <a:t> ever </a:t>
            </a:r>
            <a:r>
              <a:rPr lang="tr-TR" dirty="0" err="1" smtClean="0">
                <a:solidFill>
                  <a:schemeClr val="bg1"/>
                </a:solidFill>
              </a:rPr>
              <a:t>been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/>
              <a:t>Hero’s</a:t>
            </a:r>
            <a:r>
              <a:rPr lang="tr-TR" sz="4000" b="1" dirty="0"/>
              <a:t> </a:t>
            </a:r>
            <a:r>
              <a:rPr lang="tr-TR" sz="4000" b="1" dirty="0" err="1"/>
              <a:t>Journey</a:t>
            </a:r>
            <a:r>
              <a:rPr lang="tr-TR" sz="4000" b="1" dirty="0"/>
              <a:t> </a:t>
            </a:r>
            <a:r>
              <a:rPr lang="tr-TR" sz="4000" b="1" dirty="0" err="1"/>
              <a:t>Archetype</a:t>
            </a:r>
            <a:r>
              <a:rPr lang="tr-TR" sz="4000" b="1" dirty="0"/>
              <a:t>: </a:t>
            </a:r>
            <a:r>
              <a:rPr lang="tr-TR" sz="4000" b="1" dirty="0" err="1"/>
              <a:t>The</a:t>
            </a:r>
            <a:r>
              <a:rPr lang="tr-TR" sz="4000" b="1" dirty="0"/>
              <a:t> </a:t>
            </a:r>
            <a:r>
              <a:rPr lang="tr-TR" sz="4000" b="1" dirty="0" err="1"/>
              <a:t>Lord</a:t>
            </a:r>
            <a:r>
              <a:rPr lang="tr-TR" sz="4000" b="1" dirty="0"/>
              <a:t> of </a:t>
            </a:r>
            <a:r>
              <a:rPr lang="tr-TR" sz="4000" b="1" dirty="0" err="1"/>
              <a:t>the</a:t>
            </a:r>
            <a:r>
              <a:rPr lang="tr-TR" sz="4000" b="1" dirty="0"/>
              <a:t> Rings </a:t>
            </a:r>
            <a:r>
              <a:rPr lang="tr-TR" sz="4000" b="1" dirty="0" err="1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This</a:t>
            </a:r>
            <a:r>
              <a:rPr lang="tr-TR" i="1" dirty="0" smtClean="0"/>
              <a:t> is </a:t>
            </a:r>
            <a:r>
              <a:rPr lang="tr-TR" i="1" dirty="0" err="1" smtClean="0"/>
              <a:t>also</a:t>
            </a:r>
            <a:r>
              <a:rPr lang="tr-TR" i="1" dirty="0" smtClean="0"/>
              <a:t> a </a:t>
            </a:r>
            <a:r>
              <a:rPr lang="tr-TR" i="1" dirty="0" err="1" smtClean="0"/>
              <a:t>dangerous</a:t>
            </a:r>
            <a:r>
              <a:rPr lang="tr-TR" i="1" dirty="0" smtClean="0"/>
              <a:t> </a:t>
            </a:r>
            <a:r>
              <a:rPr lang="tr-TR" i="1" dirty="0" err="1" smtClean="0"/>
              <a:t>one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hobbits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chased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servants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of </a:t>
            </a:r>
            <a:r>
              <a:rPr lang="tr-TR" dirty="0" err="1" smtClean="0"/>
              <a:t>Sauron</a:t>
            </a:r>
            <a:r>
              <a:rPr lang="tr-TR" dirty="0" smtClean="0"/>
              <a:t> as </a:t>
            </a:r>
            <a:r>
              <a:rPr lang="tr-TR" dirty="0" err="1" smtClean="0"/>
              <a:t>soon</a:t>
            </a:r>
            <a:r>
              <a:rPr lang="tr-TR" dirty="0" smtClean="0"/>
              <a:t> as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leave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Shire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inhabit</a:t>
            </a:r>
            <a:r>
              <a:rPr lang="tr-TR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943864"/>
            <a:ext cx="7232904" cy="59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hero</a:t>
            </a:r>
            <a:r>
              <a:rPr lang="tr-TR" i="1" dirty="0" smtClean="0"/>
              <a:t> </a:t>
            </a:r>
            <a:r>
              <a:rPr lang="tr-TR" i="1" dirty="0" err="1" smtClean="0"/>
              <a:t>becomes</a:t>
            </a:r>
            <a:r>
              <a:rPr lang="tr-TR" i="1" dirty="0" smtClean="0"/>
              <a:t> </a:t>
            </a:r>
            <a:r>
              <a:rPr lang="tr-TR" i="1" dirty="0" err="1" smtClean="0"/>
              <a:t>more</a:t>
            </a:r>
            <a:r>
              <a:rPr lang="tr-TR" i="1" dirty="0" smtClean="0"/>
              <a:t> </a:t>
            </a:r>
            <a:r>
              <a:rPr lang="tr-TR" i="1" dirty="0" err="1" smtClean="0"/>
              <a:t>mature</a:t>
            </a:r>
            <a:r>
              <a:rPr lang="tr-TR" i="1" dirty="0" smtClean="0"/>
              <a:t>. </a:t>
            </a: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leaders</a:t>
            </a:r>
            <a:r>
              <a:rPr lang="tr-TR" dirty="0" smtClean="0"/>
              <a:t> of </a:t>
            </a:r>
            <a:r>
              <a:rPr lang="tr-TR" dirty="0" err="1" smtClean="0"/>
              <a:t>Middle</a:t>
            </a:r>
            <a:r>
              <a:rPr lang="tr-TR" dirty="0" smtClean="0"/>
              <a:t>-Earth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quarrel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ring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carry</a:t>
            </a:r>
            <a:r>
              <a:rPr lang="tr-TR" dirty="0" smtClean="0"/>
              <a:t> it.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volunteers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bear</a:t>
            </a:r>
            <a:r>
              <a:rPr lang="tr-TR" dirty="0" smtClean="0"/>
              <a:t> it.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maturity</a:t>
            </a:r>
            <a:r>
              <a:rPr lang="tr-TR" dirty="0" smtClean="0"/>
              <a:t> he has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r</a:t>
            </a:r>
            <a:r>
              <a:rPr lang="tr-TR" dirty="0" err="1" smtClean="0"/>
              <a:t>eached</a:t>
            </a:r>
            <a:r>
              <a:rPr lang="tr-TR" dirty="0" smtClean="0"/>
              <a:t>,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hobbits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k</a:t>
            </a:r>
            <a:r>
              <a:rPr lang="tr-TR" dirty="0" err="1" smtClean="0"/>
              <a:t>nown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addiction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c</a:t>
            </a:r>
            <a:r>
              <a:rPr lang="tr-TR" dirty="0" err="1" smtClean="0"/>
              <a:t>omfort</a:t>
            </a:r>
            <a:r>
              <a:rPr lang="tr-TR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2" y="987552"/>
            <a:ext cx="8095488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passes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</a:t>
            </a:r>
            <a:r>
              <a:rPr lang="tr-TR" i="1" dirty="0" err="1"/>
              <a:t>impediments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has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endure</a:t>
            </a:r>
            <a:r>
              <a:rPr lang="tr-TR" i="1" dirty="0"/>
              <a:t>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difficulties</a:t>
            </a:r>
            <a:r>
              <a:rPr lang="tr-TR" i="1" dirty="0" smtClean="0"/>
              <a:t> </a:t>
            </a:r>
            <a:r>
              <a:rPr lang="tr-TR" i="1" dirty="0" err="1"/>
              <a:t>and</a:t>
            </a:r>
            <a:r>
              <a:rPr lang="tr-TR" i="1" dirty="0"/>
              <a:t> he </a:t>
            </a:r>
            <a:r>
              <a:rPr lang="tr-TR" i="1" dirty="0" err="1"/>
              <a:t>receives</a:t>
            </a:r>
            <a:r>
              <a:rPr lang="tr-TR" i="1" dirty="0"/>
              <a:t> </a:t>
            </a:r>
            <a:r>
              <a:rPr lang="tr-TR" i="1" dirty="0" err="1"/>
              <a:t>supernatural</a:t>
            </a:r>
            <a:r>
              <a:rPr lang="tr-TR" i="1" dirty="0"/>
              <a:t> </a:t>
            </a:r>
            <a:r>
              <a:rPr lang="tr-TR" i="1" dirty="0" err="1"/>
              <a:t>aid</a:t>
            </a:r>
            <a:r>
              <a:rPr lang="tr-TR" i="1" dirty="0"/>
              <a:t>.</a:t>
            </a:r>
            <a:endParaRPr lang="tr-TR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005840"/>
            <a:ext cx="65227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passes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</a:t>
            </a:r>
            <a:r>
              <a:rPr lang="tr-TR" i="1" dirty="0" err="1"/>
              <a:t>impediments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has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endure</a:t>
            </a:r>
            <a:r>
              <a:rPr lang="tr-TR" i="1" dirty="0"/>
              <a:t>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difficulties</a:t>
            </a:r>
            <a:r>
              <a:rPr lang="tr-TR" i="1" dirty="0" smtClean="0"/>
              <a:t> </a:t>
            </a:r>
            <a:r>
              <a:rPr lang="tr-TR" i="1" dirty="0" err="1"/>
              <a:t>and</a:t>
            </a:r>
            <a:r>
              <a:rPr lang="tr-TR" i="1" dirty="0"/>
              <a:t> he </a:t>
            </a:r>
            <a:r>
              <a:rPr lang="tr-TR" i="1" dirty="0" err="1" smtClean="0"/>
              <a:t>receves</a:t>
            </a:r>
            <a:r>
              <a:rPr lang="tr-TR" i="1" dirty="0" smtClean="0"/>
              <a:t> </a:t>
            </a:r>
            <a:r>
              <a:rPr lang="tr-TR" i="1" dirty="0" err="1"/>
              <a:t>supernatural</a:t>
            </a:r>
            <a:r>
              <a:rPr lang="tr-TR" i="1" dirty="0"/>
              <a:t> </a:t>
            </a:r>
            <a:r>
              <a:rPr lang="tr-TR" i="1" dirty="0" err="1"/>
              <a:t>aid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Frodo</a:t>
            </a:r>
            <a:r>
              <a:rPr lang="tr-TR" dirty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</a:t>
            </a:r>
            <a:r>
              <a:rPr lang="tr-TR" dirty="0" err="1" smtClean="0"/>
              <a:t>attacked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servants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o</a:t>
            </a:r>
            <a:r>
              <a:rPr lang="tr-TR" dirty="0" smtClean="0"/>
              <a:t>f </a:t>
            </a:r>
            <a:r>
              <a:rPr lang="tr-TR" dirty="0" err="1" smtClean="0"/>
              <a:t>Sauron</a:t>
            </a:r>
            <a:r>
              <a:rPr lang="tr-TR" dirty="0" smtClean="0"/>
              <a:t>.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005840"/>
            <a:ext cx="65227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passes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</a:t>
            </a:r>
            <a:r>
              <a:rPr lang="tr-TR" i="1" dirty="0" err="1"/>
              <a:t>impediments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has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endure</a:t>
            </a:r>
            <a:r>
              <a:rPr lang="tr-TR" i="1" dirty="0"/>
              <a:t>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difficulties</a:t>
            </a:r>
            <a:r>
              <a:rPr lang="tr-TR" i="1" dirty="0" smtClean="0"/>
              <a:t> </a:t>
            </a:r>
            <a:r>
              <a:rPr lang="tr-TR" i="1" dirty="0" err="1"/>
              <a:t>and</a:t>
            </a:r>
            <a:r>
              <a:rPr lang="tr-TR" i="1" dirty="0"/>
              <a:t> he </a:t>
            </a:r>
            <a:r>
              <a:rPr lang="tr-TR" i="1" dirty="0" err="1" smtClean="0"/>
              <a:t>receves</a:t>
            </a:r>
            <a:r>
              <a:rPr lang="tr-TR" i="1" dirty="0" smtClean="0"/>
              <a:t> </a:t>
            </a:r>
            <a:r>
              <a:rPr lang="tr-TR" i="1" dirty="0" err="1"/>
              <a:t>supernatural</a:t>
            </a:r>
            <a:r>
              <a:rPr lang="tr-TR" i="1" dirty="0"/>
              <a:t> </a:t>
            </a:r>
            <a:r>
              <a:rPr lang="tr-TR" i="1" dirty="0" err="1"/>
              <a:t>aid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</a:t>
            </a:r>
            <a:r>
              <a:rPr lang="tr-TR" dirty="0" err="1" smtClean="0"/>
              <a:t>stabbed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servant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of </a:t>
            </a:r>
            <a:r>
              <a:rPr lang="tr-TR" dirty="0" err="1" smtClean="0"/>
              <a:t>Sauron</a:t>
            </a:r>
            <a:r>
              <a:rPr lang="tr-TR" dirty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poisonous</a:t>
            </a:r>
            <a:r>
              <a:rPr lang="tr-TR" dirty="0" smtClean="0"/>
              <a:t> </a:t>
            </a:r>
            <a:r>
              <a:rPr lang="tr-TR" dirty="0" err="1" smtClean="0"/>
              <a:t>sword</a:t>
            </a:r>
            <a:r>
              <a:rPr lang="tr-TR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36" y="978408"/>
            <a:ext cx="6760464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passes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</a:t>
            </a:r>
            <a:r>
              <a:rPr lang="tr-TR" i="1" dirty="0" err="1"/>
              <a:t>impediments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has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endure</a:t>
            </a:r>
            <a:r>
              <a:rPr lang="tr-TR" i="1" dirty="0"/>
              <a:t>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difficulties</a:t>
            </a:r>
            <a:r>
              <a:rPr lang="tr-TR" i="1" dirty="0" smtClean="0"/>
              <a:t> </a:t>
            </a:r>
            <a:r>
              <a:rPr lang="tr-TR" i="1" dirty="0" err="1"/>
              <a:t>and</a:t>
            </a:r>
            <a:r>
              <a:rPr lang="tr-TR" i="1" dirty="0"/>
              <a:t> he </a:t>
            </a:r>
            <a:r>
              <a:rPr lang="tr-TR" i="1" dirty="0" err="1" smtClean="0"/>
              <a:t>receves</a:t>
            </a:r>
            <a:r>
              <a:rPr lang="tr-TR" i="1" dirty="0" smtClean="0"/>
              <a:t> </a:t>
            </a:r>
            <a:r>
              <a:rPr lang="tr-TR" i="1" dirty="0" err="1"/>
              <a:t>supernatural</a:t>
            </a:r>
            <a:r>
              <a:rPr lang="tr-TR" i="1" dirty="0"/>
              <a:t> </a:t>
            </a:r>
            <a:r>
              <a:rPr lang="tr-TR" i="1" dirty="0" err="1"/>
              <a:t>aid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Arwen</a:t>
            </a:r>
            <a:r>
              <a:rPr lang="tr-TR" dirty="0" smtClean="0"/>
              <a:t> </a:t>
            </a:r>
            <a:r>
              <a:rPr lang="tr-TR" dirty="0" err="1" smtClean="0"/>
              <a:t>taking</a:t>
            </a:r>
            <a:r>
              <a:rPr lang="tr-TR" dirty="0" smtClean="0"/>
              <a:t> </a:t>
            </a: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.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44" y="1078990"/>
            <a:ext cx="6675120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passes</a:t>
            </a:r>
            <a:r>
              <a:rPr lang="tr-TR" i="1" dirty="0"/>
              <a:t> </a:t>
            </a:r>
            <a:r>
              <a:rPr lang="tr-TR" i="1" dirty="0" err="1"/>
              <a:t>through</a:t>
            </a:r>
            <a:r>
              <a:rPr lang="tr-TR" i="1" dirty="0"/>
              <a:t> </a:t>
            </a:r>
            <a:r>
              <a:rPr lang="tr-TR" i="1" dirty="0" err="1"/>
              <a:t>impediments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has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endure</a:t>
            </a:r>
            <a:r>
              <a:rPr lang="tr-TR" i="1" dirty="0"/>
              <a:t>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difficulties</a:t>
            </a:r>
            <a:r>
              <a:rPr lang="tr-TR" i="1" dirty="0" smtClean="0"/>
              <a:t> </a:t>
            </a:r>
            <a:r>
              <a:rPr lang="tr-TR" i="1" dirty="0" err="1"/>
              <a:t>and</a:t>
            </a:r>
            <a:r>
              <a:rPr lang="tr-TR" i="1" dirty="0"/>
              <a:t> he </a:t>
            </a:r>
            <a:r>
              <a:rPr lang="tr-TR" i="1" dirty="0" err="1" smtClean="0"/>
              <a:t>receves</a:t>
            </a:r>
            <a:r>
              <a:rPr lang="tr-TR" i="1" dirty="0" smtClean="0"/>
              <a:t> </a:t>
            </a:r>
            <a:r>
              <a:rPr lang="tr-TR" i="1" dirty="0" err="1"/>
              <a:t>supernatural</a:t>
            </a:r>
            <a:r>
              <a:rPr lang="tr-TR" i="1" dirty="0"/>
              <a:t> </a:t>
            </a:r>
            <a:r>
              <a:rPr lang="tr-TR" i="1" dirty="0" err="1"/>
              <a:t>aid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Arwen’s</a:t>
            </a:r>
            <a:r>
              <a:rPr lang="tr-TR" dirty="0" smtClean="0"/>
              <a:t> </a:t>
            </a:r>
            <a:r>
              <a:rPr lang="tr-TR" dirty="0" err="1" smtClean="0"/>
              <a:t>spell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suffocate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pursuing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t</a:t>
            </a:r>
            <a:r>
              <a:rPr lang="tr-TR" dirty="0" err="1" smtClean="0"/>
              <a:t>hem</a:t>
            </a:r>
            <a:r>
              <a:rPr lang="tr-TR" dirty="0" smtClean="0"/>
              <a:t>.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987552"/>
            <a:ext cx="6733032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enters</a:t>
            </a:r>
            <a:r>
              <a:rPr lang="tr-TR" i="1" dirty="0"/>
              <a:t> </a:t>
            </a:r>
            <a:r>
              <a:rPr lang="tr-TR" i="1" dirty="0" err="1"/>
              <a:t>into</a:t>
            </a:r>
            <a:r>
              <a:rPr lang="tr-TR" i="1" dirty="0"/>
              <a:t> an </a:t>
            </a:r>
            <a:r>
              <a:rPr lang="tr-TR" i="1" dirty="0" err="1"/>
              <a:t>innermost</a:t>
            </a:r>
            <a:r>
              <a:rPr lang="tr-TR" i="1" dirty="0"/>
              <a:t> </a:t>
            </a:r>
            <a:r>
              <a:rPr lang="tr-TR" i="1" dirty="0" err="1"/>
              <a:t>cave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underworld</a:t>
            </a:r>
            <a:r>
              <a:rPr lang="tr-TR" i="1" dirty="0" smtClean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err="1"/>
              <a:t>some</a:t>
            </a:r>
            <a:r>
              <a:rPr lang="tr-TR" i="1" dirty="0"/>
              <a:t> </a:t>
            </a:r>
            <a:r>
              <a:rPr lang="tr-TR" i="1" dirty="0" err="1"/>
              <a:t>other</a:t>
            </a:r>
            <a:r>
              <a:rPr lang="tr-TR" i="1" dirty="0"/>
              <a:t> </a:t>
            </a:r>
            <a:r>
              <a:rPr lang="tr-TR" i="1" dirty="0" err="1"/>
              <a:t>place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of </a:t>
            </a:r>
            <a:r>
              <a:rPr lang="tr-TR" i="1" dirty="0" err="1"/>
              <a:t>great</a:t>
            </a:r>
            <a:r>
              <a:rPr lang="tr-TR" i="1" dirty="0"/>
              <a:t> </a:t>
            </a:r>
            <a:r>
              <a:rPr lang="tr-TR" i="1" dirty="0" err="1" smtClean="0"/>
              <a:t>trial</a:t>
            </a:r>
            <a:r>
              <a:rPr lang="tr-TR" i="1" dirty="0"/>
              <a:t>.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(</a:t>
            </a:r>
            <a:r>
              <a:rPr lang="tr-TR" i="1" dirty="0" err="1"/>
              <a:t>It</a:t>
            </a:r>
            <a:r>
              <a:rPr lang="tr-TR" i="1" dirty="0"/>
              <a:t> </a:t>
            </a:r>
            <a:r>
              <a:rPr lang="tr-TR" i="1" dirty="0" err="1"/>
              <a:t>may</a:t>
            </a:r>
            <a:r>
              <a:rPr lang="tr-TR" i="1" dirty="0"/>
              <a:t> be a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.)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This</a:t>
            </a:r>
            <a:r>
              <a:rPr lang="tr-TR" i="1" dirty="0" smtClean="0"/>
              <a:t> </a:t>
            </a:r>
            <a:r>
              <a:rPr lang="tr-TR" i="1" dirty="0" err="1"/>
              <a:t>experience</a:t>
            </a:r>
            <a:r>
              <a:rPr lang="tr-TR" i="1" dirty="0"/>
              <a:t> </a:t>
            </a:r>
            <a:r>
              <a:rPr lang="tr-TR" i="1" dirty="0" err="1"/>
              <a:t>changes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.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Frodo</a:t>
            </a:r>
            <a:r>
              <a:rPr lang="tr-TR" dirty="0" smtClean="0"/>
              <a:t> is </a:t>
            </a:r>
            <a:r>
              <a:rPr lang="tr-TR" dirty="0" err="1" smtClean="0"/>
              <a:t>attracted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power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ring </a:t>
            </a:r>
            <a:r>
              <a:rPr lang="tr-TR" dirty="0" err="1" smtClean="0"/>
              <a:t>though</a:t>
            </a:r>
            <a:r>
              <a:rPr lang="tr-TR" dirty="0" smtClean="0"/>
              <a:t> he has </a:t>
            </a:r>
            <a:r>
              <a:rPr lang="tr-TR" dirty="0" err="1" smtClean="0"/>
              <a:t>reached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where</a:t>
            </a:r>
            <a:r>
              <a:rPr lang="tr-TR" dirty="0" smtClean="0"/>
              <a:t> he can </a:t>
            </a:r>
            <a:r>
              <a:rPr lang="tr-TR" dirty="0" err="1" smtClean="0"/>
              <a:t>destroy</a:t>
            </a:r>
            <a:r>
              <a:rPr lang="tr-TR" dirty="0" smtClean="0"/>
              <a:t> it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sake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of </a:t>
            </a:r>
            <a:r>
              <a:rPr lang="tr-TR" dirty="0" err="1" smtClean="0"/>
              <a:t>which</a:t>
            </a:r>
            <a:r>
              <a:rPr lang="tr-TR" dirty="0" smtClean="0"/>
              <a:t> he </a:t>
            </a:r>
            <a:r>
              <a:rPr lang="tr-TR" dirty="0" err="1" smtClean="0"/>
              <a:t>endured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evils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4" y="932689"/>
            <a:ext cx="7132320" cy="5925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2704" y="6208776"/>
            <a:ext cx="376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                    </a:t>
            </a:r>
            <a:r>
              <a:rPr lang="tr-TR" b="1" dirty="0" err="1" smtClean="0">
                <a:solidFill>
                  <a:schemeClr val="bg1"/>
                </a:solidFill>
              </a:rPr>
              <a:t>Frodo</a:t>
            </a:r>
            <a:r>
              <a:rPr lang="tr-TR" b="1" dirty="0" smtClean="0">
                <a:solidFill>
                  <a:schemeClr val="bg1"/>
                </a:solidFill>
              </a:rPr>
              <a:t>: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ring is mine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4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enters</a:t>
            </a:r>
            <a:r>
              <a:rPr lang="tr-TR" i="1" dirty="0"/>
              <a:t> </a:t>
            </a:r>
            <a:r>
              <a:rPr lang="tr-TR" i="1" dirty="0" err="1"/>
              <a:t>into</a:t>
            </a:r>
            <a:r>
              <a:rPr lang="tr-TR" i="1" dirty="0"/>
              <a:t> an </a:t>
            </a:r>
            <a:r>
              <a:rPr lang="tr-TR" i="1" dirty="0" err="1"/>
              <a:t>innermost</a:t>
            </a:r>
            <a:r>
              <a:rPr lang="tr-TR" i="1" dirty="0"/>
              <a:t> </a:t>
            </a:r>
            <a:r>
              <a:rPr lang="tr-TR" i="1" dirty="0" err="1"/>
              <a:t>cave</a:t>
            </a:r>
            <a:r>
              <a:rPr lang="tr-TR" i="1" dirty="0"/>
              <a:t>,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underworld</a:t>
            </a:r>
            <a:r>
              <a:rPr lang="tr-TR" i="1" dirty="0" smtClean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err="1"/>
              <a:t>some</a:t>
            </a:r>
            <a:r>
              <a:rPr lang="tr-TR" i="1" dirty="0"/>
              <a:t> </a:t>
            </a:r>
            <a:r>
              <a:rPr lang="tr-TR" i="1" dirty="0" err="1"/>
              <a:t>other</a:t>
            </a:r>
            <a:r>
              <a:rPr lang="tr-TR" i="1" dirty="0"/>
              <a:t> </a:t>
            </a:r>
            <a:r>
              <a:rPr lang="tr-TR" i="1" dirty="0" err="1"/>
              <a:t>place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of </a:t>
            </a:r>
            <a:r>
              <a:rPr lang="tr-TR" i="1" dirty="0" err="1"/>
              <a:t>great</a:t>
            </a:r>
            <a:r>
              <a:rPr lang="tr-TR" i="1" dirty="0"/>
              <a:t> </a:t>
            </a:r>
            <a:r>
              <a:rPr lang="tr-TR" i="1" dirty="0" err="1" smtClean="0"/>
              <a:t>trial</a:t>
            </a:r>
            <a:r>
              <a:rPr lang="tr-TR" i="1" dirty="0"/>
              <a:t>.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smtClean="0"/>
              <a:t>(</a:t>
            </a:r>
            <a:r>
              <a:rPr lang="tr-TR" i="1" dirty="0" err="1"/>
              <a:t>It</a:t>
            </a:r>
            <a:r>
              <a:rPr lang="tr-TR" i="1" dirty="0"/>
              <a:t> </a:t>
            </a:r>
            <a:r>
              <a:rPr lang="tr-TR" i="1" dirty="0" err="1"/>
              <a:t>may</a:t>
            </a:r>
            <a:r>
              <a:rPr lang="tr-TR" i="1" dirty="0"/>
              <a:t> be a </a:t>
            </a:r>
            <a:r>
              <a:rPr lang="tr-TR" i="1" dirty="0" err="1"/>
              <a:t>physical</a:t>
            </a:r>
            <a:r>
              <a:rPr lang="tr-TR" i="1" dirty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err="1"/>
              <a:t>psychological</a:t>
            </a:r>
            <a:r>
              <a:rPr lang="tr-TR" i="1" dirty="0"/>
              <a:t>.)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This</a:t>
            </a:r>
            <a:r>
              <a:rPr lang="tr-TR" i="1" dirty="0" smtClean="0"/>
              <a:t> </a:t>
            </a:r>
            <a:r>
              <a:rPr lang="tr-TR" i="1" dirty="0" err="1"/>
              <a:t>experience</a:t>
            </a:r>
            <a:r>
              <a:rPr lang="tr-TR" i="1" dirty="0"/>
              <a:t> </a:t>
            </a:r>
            <a:r>
              <a:rPr lang="tr-TR" i="1" dirty="0" err="1"/>
              <a:t>changes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.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Gollum</a:t>
            </a:r>
            <a:r>
              <a:rPr lang="tr-TR" dirty="0" smtClean="0"/>
              <a:t>, </a:t>
            </a:r>
            <a:r>
              <a:rPr lang="tr-TR" dirty="0" err="1" smtClean="0"/>
              <a:t>who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enchanted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ring, </a:t>
            </a:r>
            <a:r>
              <a:rPr lang="tr-TR" dirty="0" err="1" smtClean="0"/>
              <a:t>captures</a:t>
            </a:r>
            <a:r>
              <a:rPr lang="tr-TR" dirty="0" smtClean="0"/>
              <a:t> it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on </a:t>
            </a:r>
            <a:r>
              <a:rPr lang="tr-TR" dirty="0" err="1" smtClean="0"/>
              <a:t>Frodo</a:t>
            </a:r>
            <a:r>
              <a:rPr lang="tr-TR" dirty="0" smtClean="0"/>
              <a:t> </a:t>
            </a:r>
            <a:r>
              <a:rPr lang="tr-TR" dirty="0" err="1" smtClean="0"/>
              <a:t>realizes</a:t>
            </a:r>
            <a:r>
              <a:rPr lang="tr-TR" dirty="0" smtClean="0"/>
              <a:t> </a:t>
            </a:r>
            <a:r>
              <a:rPr lang="tr-TR" dirty="0" err="1" smtClean="0"/>
              <a:t>why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he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attempts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capture</a:t>
            </a:r>
            <a:r>
              <a:rPr lang="tr-TR" dirty="0" smtClean="0"/>
              <a:t> it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destroy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eventually</a:t>
            </a:r>
            <a:r>
              <a:rPr lang="tr-TR" dirty="0" smtClean="0"/>
              <a:t>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….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8" y="978408"/>
            <a:ext cx="7190232" cy="58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Jung</a:t>
            </a:r>
            <a:r>
              <a:rPr lang="tr-TR" sz="4000" b="1" dirty="0" smtClean="0"/>
              <a:t> vs. Freud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tr-TR" dirty="0" smtClean="0"/>
              <a:t>*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dirty="0" err="1" smtClean="0"/>
              <a:t>opposed</a:t>
            </a:r>
            <a:r>
              <a:rPr lang="tr-TR" dirty="0" smtClean="0"/>
              <a:t> Freud is </a:t>
            </a:r>
            <a:r>
              <a:rPr lang="tr-TR" dirty="0" err="1" smtClean="0"/>
              <a:t>the</a:t>
            </a:r>
            <a:r>
              <a:rPr lang="tr-TR" dirty="0" smtClean="0"/>
              <a:t> idea of </a:t>
            </a:r>
            <a:r>
              <a:rPr lang="tr-TR" i="1" dirty="0" smtClean="0"/>
              <a:t>libido 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sexual</a:t>
            </a:r>
            <a:r>
              <a:rPr lang="tr-TR" dirty="0" smtClean="0"/>
              <a:t> </a:t>
            </a:r>
            <a:r>
              <a:rPr lang="tr-TR" dirty="0" err="1" smtClean="0"/>
              <a:t>instict</a:t>
            </a:r>
            <a:r>
              <a:rPr lang="tr-TR" dirty="0" smtClean="0"/>
              <a:t>.</a:t>
            </a:r>
            <a:endParaRPr lang="tr-TR" i="1" dirty="0" smtClean="0"/>
          </a:p>
          <a:p>
            <a:pPr algn="l"/>
            <a:endParaRPr lang="tr-TR" i="1" dirty="0"/>
          </a:p>
          <a:p>
            <a:pPr algn="l"/>
            <a:r>
              <a:rPr lang="tr-TR" i="1" dirty="0" smtClean="0"/>
              <a:t>* </a:t>
            </a:r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dirty="0" err="1" smtClean="0"/>
              <a:t>thinks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Freud </a:t>
            </a:r>
            <a:r>
              <a:rPr lang="tr-TR" dirty="0" err="1" smtClean="0"/>
              <a:t>puts</a:t>
            </a:r>
            <a:r>
              <a:rPr lang="tr-TR" dirty="0" smtClean="0"/>
              <a:t> </a:t>
            </a:r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emphasis</a:t>
            </a:r>
            <a:r>
              <a:rPr lang="tr-TR" dirty="0" smtClean="0"/>
              <a:t> on </a:t>
            </a:r>
            <a:r>
              <a:rPr lang="tr-TR" dirty="0" err="1" smtClean="0"/>
              <a:t>sexuality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de-</a:t>
            </a:r>
            <a:r>
              <a:rPr lang="tr-TR" dirty="0" err="1" smtClean="0"/>
              <a:t>center</a:t>
            </a:r>
            <a:r>
              <a:rPr lang="tr-TR" dirty="0" smtClean="0"/>
              <a:t> it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.</a:t>
            </a:r>
          </a:p>
          <a:p>
            <a:pPr algn="l"/>
            <a:endParaRPr lang="tr-TR" dirty="0" smtClean="0"/>
          </a:p>
          <a:p>
            <a:pPr algn="l"/>
            <a:r>
              <a:rPr lang="tr-TR" dirty="0" smtClean="0"/>
              <a:t>*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resembled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i="1" dirty="0" smtClean="0"/>
              <a:t>libido </a:t>
            </a:r>
            <a:r>
              <a:rPr lang="tr-TR" dirty="0" smtClean="0"/>
              <a:t>in </a:t>
            </a:r>
            <a:r>
              <a:rPr lang="tr-TR" dirty="0" err="1" smtClean="0"/>
              <a:t>Jungian</a:t>
            </a:r>
            <a:r>
              <a:rPr lang="tr-TR" dirty="0" smtClean="0"/>
              <a:t> </a:t>
            </a:r>
            <a:r>
              <a:rPr lang="tr-TR" dirty="0" err="1" smtClean="0"/>
              <a:t>psychology</a:t>
            </a:r>
            <a:r>
              <a:rPr lang="tr-TR" dirty="0" smtClean="0"/>
              <a:t> is </a:t>
            </a:r>
            <a:r>
              <a:rPr lang="tr-TR" i="1" dirty="0" err="1" smtClean="0"/>
              <a:t>psychic</a:t>
            </a:r>
            <a:r>
              <a:rPr lang="tr-TR" i="1" dirty="0" smtClean="0"/>
              <a:t> </a:t>
            </a:r>
            <a:r>
              <a:rPr lang="tr-TR" i="1" dirty="0" err="1" smtClean="0"/>
              <a:t>energy</a:t>
            </a:r>
            <a:r>
              <a:rPr lang="tr-TR" i="1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i="1" dirty="0" smtClean="0"/>
              <a:t>life </a:t>
            </a:r>
            <a:r>
              <a:rPr lang="tr-TR" i="1" dirty="0" err="1" smtClean="0"/>
              <a:t>force</a:t>
            </a:r>
            <a:r>
              <a:rPr lang="tr-TR" dirty="0" smtClean="0"/>
              <a:t>.</a:t>
            </a:r>
          </a:p>
          <a:p>
            <a:pPr algn="l"/>
            <a:endParaRPr lang="tr-TR" dirty="0"/>
          </a:p>
          <a:p>
            <a:pPr algn="l"/>
            <a:r>
              <a:rPr lang="tr-TR" dirty="0" smtClean="0"/>
              <a:t>*</a:t>
            </a: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Jung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it as a </a:t>
            </a:r>
            <a:r>
              <a:rPr lang="tr-TR" dirty="0" err="1" smtClean="0"/>
              <a:t>broader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/>
              <a:t> </a:t>
            </a:r>
            <a:r>
              <a:rPr lang="tr-TR" dirty="0" err="1" smtClean="0"/>
              <a:t>refer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needs</a:t>
            </a:r>
            <a:r>
              <a:rPr lang="tr-TR" dirty="0" smtClean="0"/>
              <a:t> of </a:t>
            </a:r>
            <a:r>
              <a:rPr lang="tr-TR" dirty="0" err="1" smtClean="0"/>
              <a:t>thinking</a:t>
            </a:r>
            <a:r>
              <a:rPr lang="tr-TR" dirty="0" smtClean="0"/>
              <a:t>, </a:t>
            </a:r>
            <a:r>
              <a:rPr lang="tr-TR" dirty="0" err="1" smtClean="0"/>
              <a:t>walking</a:t>
            </a:r>
            <a:r>
              <a:rPr lang="tr-TR" dirty="0" smtClean="0"/>
              <a:t>, </a:t>
            </a:r>
            <a:r>
              <a:rPr lang="tr-TR" dirty="0" err="1" smtClean="0"/>
              <a:t>eating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sexuality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7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hero</a:t>
            </a:r>
            <a:r>
              <a:rPr lang="tr-TR" i="1" dirty="0"/>
              <a:t> </a:t>
            </a:r>
            <a:r>
              <a:rPr lang="tr-TR" i="1" dirty="0" err="1"/>
              <a:t>gains</a:t>
            </a:r>
            <a:r>
              <a:rPr lang="tr-TR" i="1" dirty="0"/>
              <a:t> </a:t>
            </a:r>
            <a:r>
              <a:rPr lang="tr-TR" i="1" dirty="0" err="1"/>
              <a:t>wisdom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provides</a:t>
            </a:r>
            <a:r>
              <a:rPr lang="tr-TR" i="1" dirty="0" smtClean="0"/>
              <a:t> </a:t>
            </a:r>
            <a:r>
              <a:rPr lang="tr-TR" i="1" dirty="0" err="1"/>
              <a:t>with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order</a:t>
            </a:r>
            <a:r>
              <a:rPr lang="tr-TR" i="1" dirty="0"/>
              <a:t> 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i="1" dirty="0" err="1" smtClean="0"/>
              <a:t>that</a:t>
            </a:r>
            <a:r>
              <a:rPr lang="tr-TR" i="1" dirty="0" smtClean="0"/>
              <a:t> </a:t>
            </a:r>
            <a:r>
              <a:rPr lang="tr-TR" i="1" dirty="0"/>
              <a:t>is </a:t>
            </a:r>
            <a:r>
              <a:rPr lang="tr-TR" i="1" dirty="0" err="1"/>
              <a:t>absent</a:t>
            </a:r>
            <a:r>
              <a:rPr lang="tr-TR" i="1" dirty="0"/>
              <a:t> </a:t>
            </a:r>
            <a:r>
              <a:rPr lang="tr-TR" i="1" dirty="0" err="1"/>
              <a:t>or</a:t>
            </a:r>
            <a:r>
              <a:rPr lang="tr-TR" i="1" dirty="0"/>
              <a:t> </a:t>
            </a:r>
            <a:r>
              <a:rPr lang="tr-TR" i="1" dirty="0" err="1"/>
              <a:t>under</a:t>
            </a:r>
            <a:r>
              <a:rPr lang="tr-TR" i="1" dirty="0"/>
              <a:t> </a:t>
            </a:r>
            <a:r>
              <a:rPr lang="tr-TR" i="1" dirty="0" err="1"/>
              <a:t>threat</a:t>
            </a:r>
            <a:endParaRPr lang="tr-TR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…</a:t>
            </a:r>
            <a:r>
              <a:rPr lang="tr-TR" dirty="0" err="1" smtClean="0"/>
              <a:t>destruction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ring </a:t>
            </a:r>
            <a:r>
              <a:rPr lang="tr-TR" dirty="0" err="1" smtClean="0"/>
              <a:t>and</a:t>
            </a:r>
            <a:r>
              <a:rPr lang="tr-TR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1078991"/>
            <a:ext cx="7235952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Hero’s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Journey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Archetype</a:t>
            </a:r>
            <a:r>
              <a:rPr lang="tr-TR" sz="4000" b="1" dirty="0" smtClean="0"/>
              <a:t>: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Lord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the</a:t>
            </a:r>
            <a:r>
              <a:rPr lang="tr-TR" sz="4000" b="1" dirty="0" smtClean="0"/>
              <a:t> Rings </a:t>
            </a:r>
            <a:r>
              <a:rPr lang="tr-TR" sz="4000" b="1" dirty="0" err="1" smtClean="0"/>
              <a:t>Example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hero</a:t>
            </a:r>
            <a:r>
              <a:rPr lang="tr-TR" dirty="0"/>
              <a:t> </a:t>
            </a:r>
            <a:r>
              <a:rPr lang="tr-TR" dirty="0" err="1"/>
              <a:t>gains</a:t>
            </a:r>
            <a:r>
              <a:rPr lang="tr-TR" dirty="0"/>
              <a:t> </a:t>
            </a:r>
            <a:r>
              <a:rPr lang="tr-TR" dirty="0" err="1"/>
              <a:t>wisdom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provides</a:t>
            </a:r>
            <a:r>
              <a:rPr lang="tr-TR" dirty="0" smtClean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is </a:t>
            </a:r>
            <a:r>
              <a:rPr lang="tr-TR" dirty="0" err="1"/>
              <a:t>absent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 smtClean="0"/>
              <a:t>threat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….</a:t>
            </a:r>
            <a:r>
              <a:rPr lang="tr-TR" dirty="0" err="1" smtClean="0"/>
              <a:t>destruction</a:t>
            </a:r>
            <a:r>
              <a:rPr lang="tr-TR" dirty="0" smtClean="0"/>
              <a:t> of </a:t>
            </a:r>
            <a:r>
              <a:rPr lang="tr-TR" dirty="0" err="1" smtClean="0"/>
              <a:t>Sauron</a:t>
            </a:r>
            <a:r>
              <a:rPr lang="tr-TR" dirty="0" smtClean="0"/>
              <a:t>, as </a:t>
            </a:r>
            <a:r>
              <a:rPr lang="tr-TR" dirty="0" err="1" smtClean="0"/>
              <a:t>well</a:t>
            </a:r>
            <a:r>
              <a:rPr lang="tr-TR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32" y="1078992"/>
            <a:ext cx="8028432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NORTHROP FRYE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 </a:t>
            </a:r>
            <a:r>
              <a:rPr lang="tr-TR" dirty="0" err="1" smtClean="0"/>
              <a:t>Canadian</a:t>
            </a:r>
            <a:r>
              <a:rPr lang="tr-TR" dirty="0" smtClean="0"/>
              <a:t> </a:t>
            </a:r>
            <a:r>
              <a:rPr lang="tr-TR" dirty="0" err="1" smtClean="0"/>
              <a:t>literary</a:t>
            </a:r>
            <a:r>
              <a:rPr lang="tr-TR" dirty="0" smtClean="0"/>
              <a:t> </a:t>
            </a:r>
            <a:r>
              <a:rPr lang="tr-TR" dirty="0" err="1" smtClean="0"/>
              <a:t>critic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theorist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Believed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influence</a:t>
            </a:r>
            <a:r>
              <a:rPr lang="tr-TR" dirty="0" smtClean="0"/>
              <a:t> of </a:t>
            </a:r>
            <a:r>
              <a:rPr lang="tr-TR" dirty="0" err="1" smtClean="0"/>
              <a:t>archetypes</a:t>
            </a:r>
            <a:r>
              <a:rPr lang="tr-TR" dirty="0" smtClean="0"/>
              <a:t> on </a:t>
            </a:r>
            <a:r>
              <a:rPr lang="tr-TR" dirty="0" err="1" smtClean="0"/>
              <a:t>literature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theorize</a:t>
            </a:r>
            <a:r>
              <a:rPr lang="tr-TR" dirty="0" smtClean="0"/>
              <a:t> </a:t>
            </a:r>
            <a:r>
              <a:rPr lang="tr-TR" dirty="0" err="1" smtClean="0"/>
              <a:t>archetypal</a:t>
            </a:r>
            <a:r>
              <a:rPr lang="tr-TR" dirty="0" smtClean="0"/>
              <a:t> </a:t>
            </a:r>
            <a:r>
              <a:rPr lang="tr-TR" dirty="0" err="1" smtClean="0"/>
              <a:t>criticism</a:t>
            </a:r>
            <a:r>
              <a:rPr lang="tr-TR" dirty="0" smtClean="0"/>
              <a:t> in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l</a:t>
            </a:r>
            <a:r>
              <a:rPr lang="tr-TR" dirty="0" err="1" smtClean="0"/>
              <a:t>iterary</a:t>
            </a:r>
            <a:r>
              <a:rPr lang="tr-TR" dirty="0" smtClean="0"/>
              <a:t> </a:t>
            </a:r>
            <a:r>
              <a:rPr lang="tr-TR" dirty="0" err="1" smtClean="0"/>
              <a:t>terms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Ignored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aspect</a:t>
            </a:r>
            <a:r>
              <a:rPr lang="tr-TR" dirty="0" smtClean="0"/>
              <a:t> of </a:t>
            </a:r>
            <a:r>
              <a:rPr lang="tr-TR" dirty="0" err="1" smtClean="0"/>
              <a:t>archetypes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c</a:t>
            </a:r>
            <a:r>
              <a:rPr lang="tr-TR" dirty="0" err="1" smtClean="0"/>
              <a:t>ollective</a:t>
            </a:r>
            <a:r>
              <a:rPr lang="tr-TR" dirty="0" smtClean="0"/>
              <a:t> </a:t>
            </a:r>
            <a:r>
              <a:rPr lang="tr-TR" dirty="0" err="1" smtClean="0"/>
              <a:t>unconscious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Focused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archetypes</a:t>
            </a: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5" y="1078991"/>
            <a:ext cx="5187696" cy="57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NORTHROP FRYE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Northrop</a:t>
            </a:r>
            <a:r>
              <a:rPr lang="tr-TR" dirty="0" smtClean="0"/>
              <a:t> </a:t>
            </a:r>
            <a:r>
              <a:rPr lang="tr-TR" dirty="0" err="1" smtClean="0"/>
              <a:t>Frye</a:t>
            </a:r>
            <a:r>
              <a:rPr lang="tr-TR" dirty="0" smtClean="0"/>
              <a:t> is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his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i="1" dirty="0" err="1" smtClean="0"/>
              <a:t>Anatomy</a:t>
            </a:r>
            <a:r>
              <a:rPr lang="tr-TR" i="1" dirty="0" smtClean="0"/>
              <a:t> of </a:t>
            </a:r>
            <a:r>
              <a:rPr lang="tr-TR" i="1" dirty="0" err="1" smtClean="0"/>
              <a:t>Criticism</a:t>
            </a:r>
            <a:r>
              <a:rPr lang="tr-TR" i="1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, he </a:t>
            </a:r>
            <a:r>
              <a:rPr lang="tr-TR" dirty="0" err="1" smtClean="0"/>
              <a:t>states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myth</a:t>
            </a:r>
            <a:r>
              <a:rPr lang="tr-TR" dirty="0" smtClean="0"/>
              <a:t> is a </a:t>
            </a:r>
            <a:r>
              <a:rPr lang="tr-TR" dirty="0" err="1" smtClean="0"/>
              <a:t>structural</a:t>
            </a:r>
            <a:r>
              <a:rPr lang="tr-TR" dirty="0" smtClean="0"/>
              <a:t> </a:t>
            </a:r>
            <a:r>
              <a:rPr lang="tr-TR" dirty="0" err="1" smtClean="0"/>
              <a:t>organizing</a:t>
            </a:r>
            <a:r>
              <a:rPr lang="tr-TR" dirty="0" smtClean="0"/>
              <a:t> </a:t>
            </a:r>
            <a:r>
              <a:rPr lang="tr-TR" dirty="0" err="1" smtClean="0"/>
              <a:t>principle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literature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indicates</a:t>
            </a:r>
            <a:r>
              <a:rPr lang="tr-TR" dirty="0" smtClean="0"/>
              <a:t> </a:t>
            </a:r>
            <a:r>
              <a:rPr lang="tr-TR" dirty="0" err="1" smtClean="0"/>
              <a:t>correspondent</a:t>
            </a:r>
            <a:r>
              <a:rPr lang="tr-TR" dirty="0" smtClean="0"/>
              <a:t> </a:t>
            </a:r>
            <a:r>
              <a:rPr lang="tr-TR" dirty="0" err="1" smtClean="0"/>
              <a:t>genres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 smtClean="0"/>
              <a:t>seasons</a:t>
            </a:r>
            <a:r>
              <a:rPr lang="tr-TR" dirty="0"/>
              <a:t>: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mythos</a:t>
            </a:r>
            <a:r>
              <a:rPr lang="tr-TR" dirty="0" smtClean="0"/>
              <a:t> of </a:t>
            </a:r>
            <a:r>
              <a:rPr lang="tr-TR" dirty="0" err="1" smtClean="0"/>
              <a:t>fall</a:t>
            </a:r>
            <a:r>
              <a:rPr lang="tr-TR" dirty="0" smtClean="0"/>
              <a:t>: </a:t>
            </a:r>
            <a:r>
              <a:rPr lang="tr-TR" dirty="0" err="1" smtClean="0"/>
              <a:t>tragedy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mythos</a:t>
            </a:r>
            <a:r>
              <a:rPr lang="tr-TR" dirty="0" smtClean="0"/>
              <a:t> of </a:t>
            </a:r>
            <a:r>
              <a:rPr lang="tr-TR" dirty="0" err="1" smtClean="0"/>
              <a:t>winter</a:t>
            </a:r>
            <a:r>
              <a:rPr lang="tr-TR" dirty="0" smtClean="0"/>
              <a:t>: </a:t>
            </a:r>
            <a:r>
              <a:rPr lang="tr-TR" dirty="0" err="1" smtClean="0"/>
              <a:t>irony</a:t>
            </a:r>
            <a:r>
              <a:rPr lang="tr-TR" dirty="0" smtClean="0"/>
              <a:t>/satire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mythos</a:t>
            </a:r>
            <a:r>
              <a:rPr lang="tr-TR" dirty="0"/>
              <a:t> of  </a:t>
            </a:r>
            <a:r>
              <a:rPr lang="tr-TR" dirty="0" err="1" smtClean="0"/>
              <a:t>spring</a:t>
            </a:r>
            <a:r>
              <a:rPr lang="tr-TR" dirty="0" smtClean="0"/>
              <a:t>: </a:t>
            </a:r>
            <a:r>
              <a:rPr lang="tr-TR" dirty="0" err="1" smtClean="0"/>
              <a:t>comedy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mythos</a:t>
            </a:r>
            <a:r>
              <a:rPr lang="tr-TR" dirty="0" smtClean="0"/>
              <a:t> of </a:t>
            </a:r>
            <a:r>
              <a:rPr lang="tr-TR" dirty="0" err="1" smtClean="0"/>
              <a:t>summer</a:t>
            </a:r>
            <a:r>
              <a:rPr lang="tr-TR" dirty="0" smtClean="0"/>
              <a:t>: </a:t>
            </a:r>
            <a:r>
              <a:rPr lang="tr-TR" dirty="0" err="1" smtClean="0"/>
              <a:t>romance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19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NORTHROP FRYE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He </a:t>
            </a:r>
            <a:r>
              <a:rPr lang="tr-TR" dirty="0" err="1" smtClean="0"/>
              <a:t>elaborates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classification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phases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he </a:t>
            </a:r>
            <a:r>
              <a:rPr lang="tr-TR" dirty="0" err="1" smtClean="0"/>
              <a:t>determines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r>
              <a:rPr lang="tr-TR" dirty="0" smtClean="0"/>
              <a:t>.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/>
              <a:t>t</a:t>
            </a:r>
            <a:r>
              <a:rPr lang="tr-TR" dirty="0" err="1" smtClean="0"/>
              <a:t>ragedy</a:t>
            </a:r>
            <a:r>
              <a:rPr lang="tr-TR" dirty="0" smtClean="0"/>
              <a:t> he </a:t>
            </a:r>
            <a:r>
              <a:rPr lang="tr-TR" dirty="0" err="1" smtClean="0"/>
              <a:t>forms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tr-TR" b="1" dirty="0" smtClean="0"/>
              <a:t>Complete </a:t>
            </a:r>
            <a:r>
              <a:rPr lang="tr-TR" b="1" dirty="0" err="1" smtClean="0"/>
              <a:t>innocence</a:t>
            </a:r>
            <a:r>
              <a:rPr lang="tr-TR" dirty="0" smtClean="0"/>
              <a:t>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stage</a:t>
            </a:r>
            <a:r>
              <a:rPr lang="tr-TR" dirty="0" smtClean="0"/>
              <a:t>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Oedipus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born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sent </a:t>
            </a:r>
            <a:r>
              <a:rPr lang="tr-TR" dirty="0" err="1" smtClean="0"/>
              <a:t>away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palace</a:t>
            </a:r>
            <a:r>
              <a:rPr lang="tr-TR" dirty="0" smtClean="0"/>
              <a:t> of </a:t>
            </a:r>
            <a:r>
              <a:rPr lang="tr-TR" dirty="0" err="1" smtClean="0"/>
              <a:t>Thebes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killed</a:t>
            </a:r>
            <a:r>
              <a:rPr lang="tr-TR" dirty="0" smtClean="0"/>
              <a:t>.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tr-TR" b="1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tr-TR" b="1" dirty="0" err="1" smtClean="0"/>
              <a:t>Youthful</a:t>
            </a:r>
            <a:r>
              <a:rPr lang="tr-TR" b="1" dirty="0" smtClean="0"/>
              <a:t> </a:t>
            </a:r>
            <a:r>
              <a:rPr lang="tr-TR" b="1" dirty="0" err="1" smtClean="0"/>
              <a:t>innocence</a:t>
            </a:r>
            <a:r>
              <a:rPr lang="tr-TR" b="1" dirty="0" smtClean="0"/>
              <a:t> of </a:t>
            </a:r>
            <a:r>
              <a:rPr lang="tr-TR" b="1" dirty="0" err="1" smtClean="0"/>
              <a:t>experience</a:t>
            </a:r>
            <a:r>
              <a:rPr lang="tr-TR" b="1" dirty="0" smtClean="0"/>
              <a:t>: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later</a:t>
            </a:r>
            <a:r>
              <a:rPr lang="tr-TR" dirty="0" smtClean="0"/>
              <a:t>, </a:t>
            </a:r>
            <a:r>
              <a:rPr lang="tr-TR" dirty="0" err="1" smtClean="0"/>
              <a:t>Oedipius</a:t>
            </a:r>
            <a:r>
              <a:rPr lang="tr-TR" dirty="0" smtClean="0"/>
              <a:t> </a:t>
            </a:r>
            <a:r>
              <a:rPr lang="tr-TR" dirty="0" err="1" smtClean="0"/>
              <a:t>suspects</a:t>
            </a:r>
            <a:r>
              <a:rPr lang="tr-TR" dirty="0" smtClean="0"/>
              <a:t> of </a:t>
            </a:r>
            <a:r>
              <a:rPr lang="tr-TR" dirty="0" err="1" smtClean="0"/>
              <a:t>being</a:t>
            </a:r>
            <a:r>
              <a:rPr lang="tr-TR" dirty="0" smtClean="0"/>
              <a:t> an </a:t>
            </a:r>
            <a:r>
              <a:rPr lang="tr-TR" dirty="0" err="1" smtClean="0"/>
              <a:t>adopted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leaves</a:t>
            </a:r>
            <a:r>
              <a:rPr lang="tr-TR" dirty="0" smtClean="0"/>
              <a:t> </a:t>
            </a:r>
            <a:r>
              <a:rPr lang="tr-TR" dirty="0" err="1" smtClean="0"/>
              <a:t>Corith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Delphi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he is </a:t>
            </a:r>
            <a:r>
              <a:rPr lang="tr-TR" dirty="0" err="1" smtClean="0"/>
              <a:t>informed</a:t>
            </a:r>
            <a:r>
              <a:rPr lang="tr-TR" dirty="0" smtClean="0"/>
              <a:t> of his </a:t>
            </a:r>
            <a:r>
              <a:rPr lang="tr-TR" dirty="0" err="1" smtClean="0"/>
              <a:t>adultery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his </a:t>
            </a:r>
            <a:r>
              <a:rPr lang="tr-TR" dirty="0" err="1" smtClean="0"/>
              <a:t>mother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tr-TR" b="1" dirty="0" smtClean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tr-TR" b="1" dirty="0" err="1" smtClean="0"/>
              <a:t>Completion</a:t>
            </a:r>
            <a:r>
              <a:rPr lang="tr-TR" b="1" dirty="0" smtClean="0"/>
              <a:t> of an </a:t>
            </a:r>
            <a:r>
              <a:rPr lang="tr-TR" b="1" dirty="0" err="1" smtClean="0"/>
              <a:t>Ideal</a:t>
            </a:r>
            <a:r>
              <a:rPr lang="tr-TR" b="1" dirty="0" smtClean="0"/>
              <a:t>: </a:t>
            </a:r>
            <a:r>
              <a:rPr lang="tr-TR" dirty="0" err="1" smtClean="0"/>
              <a:t>Oedipus</a:t>
            </a:r>
            <a:r>
              <a:rPr lang="tr-TR" dirty="0" smtClean="0"/>
              <a:t> </a:t>
            </a:r>
            <a:r>
              <a:rPr lang="tr-TR" dirty="0" err="1" smtClean="0"/>
              <a:t>returns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Thebes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on his </a:t>
            </a:r>
            <a:r>
              <a:rPr lang="tr-TR" dirty="0" err="1" smtClean="0"/>
              <a:t>way</a:t>
            </a:r>
            <a:r>
              <a:rPr lang="tr-TR" dirty="0" smtClean="0"/>
              <a:t> he </a:t>
            </a:r>
            <a:r>
              <a:rPr lang="tr-TR" dirty="0" err="1" smtClean="0"/>
              <a:t>kills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Sphinx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has </a:t>
            </a:r>
            <a:r>
              <a:rPr lang="tr-TR" dirty="0" err="1" smtClean="0"/>
              <a:t>troubled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marries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newly</a:t>
            </a:r>
            <a:r>
              <a:rPr lang="tr-TR" dirty="0" smtClean="0"/>
              <a:t> </a:t>
            </a:r>
            <a:r>
              <a:rPr lang="tr-TR" dirty="0" err="1" smtClean="0"/>
              <a:t>widowed</a:t>
            </a:r>
            <a:r>
              <a:rPr lang="tr-TR" dirty="0" smtClean="0"/>
              <a:t> </a:t>
            </a:r>
            <a:r>
              <a:rPr lang="tr-TR" dirty="0" err="1" smtClean="0"/>
              <a:t>queen</a:t>
            </a:r>
            <a:r>
              <a:rPr lang="tr-TR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699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NORTHROP FRYE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/>
              <a:t>4) </a:t>
            </a:r>
            <a:r>
              <a:rPr lang="tr-TR" b="1" dirty="0" err="1" smtClean="0"/>
              <a:t>Individual’s</a:t>
            </a:r>
            <a:r>
              <a:rPr lang="tr-TR" b="1" dirty="0" smtClean="0"/>
              <a:t> </a:t>
            </a:r>
            <a:r>
              <a:rPr lang="tr-TR" b="1" dirty="0" err="1" smtClean="0"/>
              <a:t>faults</a:t>
            </a:r>
            <a:r>
              <a:rPr lang="tr-TR" b="1" dirty="0"/>
              <a:t> </a:t>
            </a:r>
            <a:r>
              <a:rPr lang="tr-TR" b="1" dirty="0" smtClean="0"/>
              <a:t>(</a:t>
            </a:r>
            <a:r>
              <a:rPr lang="tr-TR" b="1" dirty="0" err="1" smtClean="0"/>
              <a:t>hamartia</a:t>
            </a:r>
            <a:r>
              <a:rPr lang="tr-TR" b="1" dirty="0" smtClean="0"/>
              <a:t>): </a:t>
            </a:r>
            <a:r>
              <a:rPr lang="tr-TR" dirty="0" err="1" smtClean="0"/>
              <a:t>Oedipus’s</a:t>
            </a:r>
            <a:r>
              <a:rPr lang="tr-TR" dirty="0" smtClean="0"/>
              <a:t> </a:t>
            </a:r>
            <a:r>
              <a:rPr lang="tr-TR" dirty="0" err="1" smtClean="0"/>
              <a:t>obsession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justice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truth</a:t>
            </a:r>
            <a:r>
              <a:rPr lang="tr-TR" dirty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killer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/>
              <a:t> </a:t>
            </a:r>
            <a:r>
              <a:rPr lang="tr-TR" dirty="0" err="1" smtClean="0"/>
              <a:t>king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/>
              <a:t>5) Natural </a:t>
            </a:r>
            <a:r>
              <a:rPr lang="tr-TR" b="1" dirty="0" err="1" smtClean="0"/>
              <a:t>Law</a:t>
            </a:r>
            <a:r>
              <a:rPr lang="tr-TR" b="1" dirty="0" smtClean="0"/>
              <a:t>: </a:t>
            </a:r>
            <a:r>
              <a:rPr lang="tr-TR" dirty="0" err="1" smtClean="0"/>
              <a:t>Revelation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unnatural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Oedipus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his </a:t>
            </a:r>
            <a:r>
              <a:rPr lang="tr-TR" dirty="0" err="1" smtClean="0"/>
              <a:t>mother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investigation</a:t>
            </a:r>
            <a:r>
              <a:rPr lang="tr-TR" dirty="0" smtClean="0"/>
              <a:t> he </a:t>
            </a:r>
            <a:r>
              <a:rPr lang="tr-TR" dirty="0" err="1" smtClean="0"/>
              <a:t>carries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/>
              <a:t>6) World of </a:t>
            </a:r>
            <a:r>
              <a:rPr lang="tr-TR" b="1" dirty="0" err="1" smtClean="0"/>
              <a:t>shock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horror</a:t>
            </a:r>
            <a:r>
              <a:rPr lang="tr-TR" b="1" dirty="0" smtClean="0"/>
              <a:t>: </a:t>
            </a:r>
            <a:r>
              <a:rPr lang="tr-TR" dirty="0" err="1" smtClean="0"/>
              <a:t>Oedipus</a:t>
            </a:r>
            <a:r>
              <a:rPr lang="tr-TR" dirty="0" smtClean="0"/>
              <a:t>’ self </a:t>
            </a:r>
            <a:r>
              <a:rPr lang="tr-TR" dirty="0" err="1" smtClean="0"/>
              <a:t>excecation</a:t>
            </a:r>
            <a:r>
              <a:rPr lang="tr-TR" dirty="0" smtClean="0"/>
              <a:t> 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353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Models</a:t>
            </a:r>
            <a:r>
              <a:rPr lang="tr-TR" sz="4000" b="1" dirty="0" smtClean="0"/>
              <a:t> of Human </a:t>
            </a:r>
            <a:r>
              <a:rPr lang="tr-TR" sz="4000" b="1" dirty="0" err="1" smtClean="0"/>
              <a:t>Psyche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/>
            <a:endParaRPr lang="tr-TR" dirty="0"/>
          </a:p>
          <a:p>
            <a:pPr algn="l"/>
            <a:r>
              <a:rPr lang="tr-TR" dirty="0" smtClean="0"/>
              <a:t>  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87444"/>
              </p:ext>
            </p:extLst>
          </p:nvPr>
        </p:nvGraphicFramePr>
        <p:xfrm>
          <a:off x="2396129" y="1223890"/>
          <a:ext cx="8128000" cy="468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92368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    Sigmund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Freud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 </a:t>
                      </a:r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Carl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200" baseline="0" dirty="0" err="1" smtClean="0">
                          <a:solidFill>
                            <a:schemeClr val="tx1"/>
                          </a:solidFill>
                        </a:rPr>
                        <a:t>Jung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13581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    </a:t>
                      </a:r>
                      <a:r>
                        <a:rPr lang="tr-TR" sz="3200" dirty="0" err="1" smtClean="0"/>
                        <a:t>Superego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      </a:t>
                      </a:r>
                      <a:r>
                        <a:rPr lang="tr-TR" sz="3200" dirty="0" err="1" smtClean="0"/>
                        <a:t>Persona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42535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          Ego 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                  Ego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01859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Id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Shadow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773723"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Anima</a:t>
                      </a:r>
                      <a:r>
                        <a:rPr lang="tr-TR" sz="3200" dirty="0" smtClean="0"/>
                        <a:t> / </a:t>
                      </a:r>
                      <a:r>
                        <a:rPr lang="tr-TR" sz="3200" dirty="0" err="1" smtClean="0"/>
                        <a:t>Animus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773723">
                <a:tc>
                  <a:txBody>
                    <a:bodyPr/>
                    <a:lstStyle/>
                    <a:p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Self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2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Components of Human </a:t>
            </a:r>
            <a:r>
              <a:rPr lang="tr-TR" sz="4000" b="1" dirty="0" err="1" smtClean="0"/>
              <a:t>Psyche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 </a:t>
            </a:r>
            <a:r>
              <a:rPr lang="tr-TR" dirty="0" err="1" smtClean="0"/>
              <a:t>Persona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mask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wear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expectations</a:t>
            </a:r>
            <a:r>
              <a:rPr lang="tr-TR" dirty="0" smtClean="0"/>
              <a:t> of </a:t>
            </a:r>
            <a:r>
              <a:rPr lang="tr-TR" dirty="0" err="1" smtClean="0"/>
              <a:t>society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Freud’s</a:t>
            </a:r>
            <a:r>
              <a:rPr lang="tr-TR" dirty="0" smtClean="0"/>
              <a:t> «Ego» </a:t>
            </a:r>
            <a:r>
              <a:rPr lang="tr-TR" dirty="0" err="1" smtClean="0"/>
              <a:t>remians</a:t>
            </a:r>
            <a:r>
              <a:rPr lang="tr-TR" dirty="0" smtClean="0"/>
              <a:t> «Ego».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forms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idenitity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 </a:t>
            </a:r>
            <a:r>
              <a:rPr lang="tr-TR" dirty="0" err="1" smtClean="0"/>
              <a:t>Shadow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unconscious</a:t>
            </a:r>
            <a:r>
              <a:rPr lang="tr-TR" dirty="0" smtClean="0"/>
              <a:t> </a:t>
            </a:r>
            <a:r>
              <a:rPr lang="tr-TR" dirty="0" err="1" smtClean="0"/>
              <a:t>aspect</a:t>
            </a:r>
            <a:r>
              <a:rPr lang="tr-TR" dirty="0" smtClean="0"/>
              <a:t> of </a:t>
            </a:r>
            <a:r>
              <a:rPr lang="tr-TR" dirty="0" err="1" smtClean="0"/>
              <a:t>personality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irrational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repressed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Anima</a:t>
            </a:r>
            <a:r>
              <a:rPr lang="tr-TR" dirty="0" smtClean="0"/>
              <a:t> </a:t>
            </a:r>
            <a:r>
              <a:rPr lang="tr-TR" dirty="0" err="1" smtClean="0"/>
              <a:t>refers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feminine</a:t>
            </a:r>
            <a:r>
              <a:rPr lang="tr-TR" dirty="0" smtClean="0"/>
              <a:t> </a:t>
            </a:r>
            <a:r>
              <a:rPr lang="tr-TR" dirty="0" err="1" smtClean="0"/>
              <a:t>traits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personality</a:t>
            </a:r>
            <a:r>
              <a:rPr lang="tr-TR" dirty="0" smtClean="0"/>
              <a:t> of men.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oversensitive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irrational</a:t>
            </a:r>
            <a:r>
              <a:rPr lang="tr-TR" dirty="0" smtClean="0"/>
              <a:t> </a:t>
            </a:r>
            <a:r>
              <a:rPr lang="tr-TR" dirty="0" err="1" smtClean="0"/>
              <a:t>behaviors</a:t>
            </a:r>
            <a:r>
              <a:rPr lang="tr-TR" dirty="0" smtClean="0"/>
              <a:t> of men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component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</a:t>
            </a:r>
            <a:r>
              <a:rPr lang="tr-TR" dirty="0" err="1" smtClean="0"/>
              <a:t>Animus</a:t>
            </a:r>
            <a:r>
              <a:rPr lang="tr-TR" dirty="0" smtClean="0"/>
              <a:t> </a:t>
            </a:r>
            <a:r>
              <a:rPr lang="tr-TR" dirty="0" err="1" smtClean="0"/>
              <a:t>refers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masculine</a:t>
            </a:r>
            <a:r>
              <a:rPr lang="tr-TR" dirty="0" smtClean="0"/>
              <a:t> </a:t>
            </a:r>
            <a:r>
              <a:rPr lang="tr-TR" dirty="0" err="1" smtClean="0"/>
              <a:t>traits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personality</a:t>
            </a:r>
            <a:r>
              <a:rPr lang="tr-TR" dirty="0" smtClean="0"/>
              <a:t> of </a:t>
            </a:r>
            <a:r>
              <a:rPr lang="tr-TR" dirty="0" err="1" smtClean="0"/>
              <a:t>woman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rational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reasonable</a:t>
            </a:r>
            <a:r>
              <a:rPr lang="tr-TR" dirty="0" smtClean="0"/>
              <a:t> </a:t>
            </a:r>
            <a:r>
              <a:rPr lang="tr-TR" dirty="0" err="1" smtClean="0"/>
              <a:t>behaviors</a:t>
            </a:r>
            <a:r>
              <a:rPr lang="tr-TR" dirty="0" smtClean="0"/>
              <a:t> of </a:t>
            </a:r>
            <a:r>
              <a:rPr lang="tr-TR" dirty="0" err="1" smtClean="0"/>
              <a:t>women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smtClean="0"/>
              <a:t>* Self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totality</a:t>
            </a:r>
            <a:r>
              <a:rPr lang="tr-TR" dirty="0" smtClean="0"/>
              <a:t> of </a:t>
            </a:r>
            <a:r>
              <a:rPr lang="tr-TR" dirty="0" err="1" smtClean="0"/>
              <a:t>personality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center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organized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72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95264"/>
              </p:ext>
            </p:extLst>
          </p:nvPr>
        </p:nvGraphicFramePr>
        <p:xfrm>
          <a:off x="636103" y="1219199"/>
          <a:ext cx="11198088" cy="456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044"/>
                <a:gridCol w="5599044"/>
              </a:tblGrid>
              <a:tr h="58059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    Sigmund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Freud</a:t>
                      </a:r>
                      <a:endParaRPr lang="tr-T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 </a:t>
                      </a:r>
                      <a:r>
                        <a:rPr lang="tr-TR" sz="3200" dirty="0" smtClean="0">
                          <a:solidFill>
                            <a:schemeClr val="tx1"/>
                          </a:solidFill>
                        </a:rPr>
                        <a:t>Carl</a:t>
                      </a:r>
                      <a:r>
                        <a:rPr lang="tr-TR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200" baseline="0" dirty="0" err="1" smtClean="0">
                          <a:solidFill>
                            <a:schemeClr val="tx1"/>
                          </a:solidFill>
                        </a:rPr>
                        <a:t>Jung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983608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dirty="0" err="1" smtClean="0"/>
                        <a:t>Conscious</a:t>
                      </a:r>
                      <a:endParaRPr lang="tr-TR" sz="3200" dirty="0" smtClean="0"/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endParaRPr lang="tr-TR" sz="3200" dirty="0" smtClean="0"/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dirty="0" err="1" smtClean="0"/>
                        <a:t>Subconscious</a:t>
                      </a:r>
                      <a:r>
                        <a:rPr lang="tr-TR" sz="3200" dirty="0" smtClean="0"/>
                        <a:t> (</a:t>
                      </a:r>
                      <a:r>
                        <a:rPr lang="tr-TR" sz="3200" dirty="0" err="1" smtClean="0"/>
                        <a:t>Preconscious</a:t>
                      </a:r>
                      <a:r>
                        <a:rPr lang="tr-TR" sz="3200" dirty="0" smtClean="0"/>
                        <a:t>)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endParaRPr lang="tr-TR" sz="3200" dirty="0" smtClean="0"/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dirty="0" err="1" smtClean="0"/>
                        <a:t>Unconscious</a:t>
                      </a:r>
                      <a:endParaRPr lang="tr-TR" sz="3200" dirty="0"/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dirty="0" err="1" smtClean="0"/>
                        <a:t>Conscious</a:t>
                      </a:r>
                      <a:r>
                        <a:rPr lang="tr-TR" sz="3200" dirty="0" smtClean="0"/>
                        <a:t> (Ego)</a:t>
                      </a:r>
                      <a:endParaRPr lang="tr-TR" sz="3200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tr-TR" sz="3200" dirty="0" smtClean="0"/>
                        <a:t> 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dirty="0" err="1" smtClean="0"/>
                        <a:t>Personal</a:t>
                      </a:r>
                      <a:r>
                        <a:rPr lang="tr-TR" sz="3200" dirty="0" smtClean="0"/>
                        <a:t> </a:t>
                      </a:r>
                      <a:r>
                        <a:rPr lang="tr-TR" sz="3200" dirty="0" err="1" smtClean="0"/>
                        <a:t>Unconsciousness</a:t>
                      </a:r>
                      <a:endParaRPr lang="tr-TR" sz="3200" dirty="0"/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endParaRPr lang="tr-TR" sz="3200" dirty="0" smtClean="0"/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3200" b="1" dirty="0" err="1" smtClean="0">
                          <a:solidFill>
                            <a:srgbClr val="7030A0"/>
                          </a:solidFill>
                        </a:rPr>
                        <a:t>Collective</a:t>
                      </a:r>
                      <a:r>
                        <a:rPr lang="tr-TR" sz="32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tr-TR" sz="3200" b="1" dirty="0" err="1" smtClean="0">
                          <a:solidFill>
                            <a:srgbClr val="7030A0"/>
                          </a:solidFill>
                        </a:rPr>
                        <a:t>Unconscious</a:t>
                      </a:r>
                      <a:r>
                        <a:rPr lang="tr-TR" sz="32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tr-TR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Levels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Consciousness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/>
            <a:endParaRPr lang="tr-TR" dirty="0"/>
          </a:p>
          <a:p>
            <a:pPr algn="l"/>
            <a:r>
              <a:rPr lang="tr-TR" dirty="0" smtClean="0"/>
              <a:t>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38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tr-TR" sz="4000" b="1" dirty="0" err="1" smtClean="0"/>
              <a:t>Levels</a:t>
            </a:r>
            <a:r>
              <a:rPr lang="tr-TR" sz="4000" b="1" dirty="0" smtClean="0"/>
              <a:t> of </a:t>
            </a:r>
            <a:r>
              <a:rPr lang="en-US" sz="4000" b="1" dirty="0" smtClean="0"/>
              <a:t>Consciousness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As </a:t>
            </a:r>
            <a:r>
              <a:rPr lang="tr-TR" dirty="0" err="1"/>
              <a:t>the</a:t>
            </a:r>
            <a:r>
              <a:rPr lang="tr-TR" dirty="0"/>
              <a:t> name </a:t>
            </a:r>
            <a:r>
              <a:rPr lang="tr-TR" dirty="0" err="1"/>
              <a:t>itself</a:t>
            </a:r>
            <a:r>
              <a:rPr lang="tr-TR" dirty="0"/>
              <a:t> </a:t>
            </a:r>
            <a:r>
              <a:rPr lang="tr-TR" dirty="0" err="1"/>
              <a:t>suggests</a:t>
            </a:r>
            <a:r>
              <a:rPr lang="tr-TR" dirty="0"/>
              <a:t>,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Conscious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(Ego)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conscious</a:t>
            </a:r>
            <a:r>
              <a:rPr lang="tr-TR" dirty="0"/>
              <a:t> </a:t>
            </a:r>
            <a:r>
              <a:rPr lang="tr-TR" dirty="0" err="1"/>
              <a:t>mind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</a:t>
            </a:r>
            <a:r>
              <a:rPr lang="tr-TR" dirty="0" err="1"/>
              <a:t>consciousness</a:t>
            </a:r>
            <a:r>
              <a:rPr lang="tr-TR" dirty="0"/>
              <a:t> in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decisions</a:t>
            </a:r>
            <a:r>
              <a:rPr lang="tr-TR" dirty="0"/>
              <a:t>, </a:t>
            </a:r>
            <a:r>
              <a:rPr lang="tr-TR" dirty="0" err="1"/>
              <a:t>learns</a:t>
            </a:r>
            <a:r>
              <a:rPr lang="tr-TR" dirty="0"/>
              <a:t>, </a:t>
            </a:r>
            <a:r>
              <a:rPr lang="tr-TR" dirty="0" err="1"/>
              <a:t>obtains</a:t>
            </a:r>
            <a:r>
              <a:rPr lang="tr-TR" dirty="0"/>
              <a:t> </a:t>
            </a:r>
            <a:r>
              <a:rPr lang="tr-TR" dirty="0" err="1"/>
              <a:t>wisdom</a:t>
            </a:r>
            <a:r>
              <a:rPr lang="tr-TR" dirty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Personal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Unconscious</a:t>
            </a:r>
            <a:r>
              <a:rPr lang="tr-TR" dirty="0"/>
              <a:t> can be </a:t>
            </a:r>
            <a:r>
              <a:rPr lang="tr-TR" dirty="0" err="1"/>
              <a:t>considered</a:t>
            </a:r>
            <a:r>
              <a:rPr lang="tr-TR" dirty="0"/>
              <a:t> as a </a:t>
            </a:r>
            <a:r>
              <a:rPr lang="tr-TR" dirty="0" err="1"/>
              <a:t>combination</a:t>
            </a:r>
            <a:r>
              <a:rPr lang="tr-TR" dirty="0"/>
              <a:t> of </a:t>
            </a:r>
            <a:r>
              <a:rPr lang="tr-TR" dirty="0" err="1"/>
              <a:t>Freud’s</a:t>
            </a:r>
            <a:r>
              <a:rPr lang="tr-TR" dirty="0"/>
              <a:t> </a:t>
            </a:r>
            <a:r>
              <a:rPr lang="tr-TR" dirty="0" err="1"/>
              <a:t>preconscious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unconscious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memories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can be </a:t>
            </a:r>
            <a:r>
              <a:rPr lang="tr-TR" dirty="0" err="1"/>
              <a:t>brought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conscious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cannot</a:t>
            </a:r>
            <a:r>
              <a:rPr lang="tr-TR" dirty="0"/>
              <a:t> be </a:t>
            </a:r>
            <a:r>
              <a:rPr lang="tr-TR" dirty="0" err="1"/>
              <a:t>retrived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conscious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3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tr-TR" sz="4000" b="1" dirty="0" err="1" smtClean="0"/>
              <a:t>Collective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Unconscious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Jung </a:t>
            </a:r>
            <a:r>
              <a:rPr lang="en-US" dirty="0"/>
              <a:t>does not believe that human mind is blank (tabula rasa) when s/he is born. 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Collective unconscious is the part of the human consciousness in which collective experiences of humankind from their early ancestors on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en-US" dirty="0" smtClean="0"/>
              <a:t> </a:t>
            </a:r>
            <a:r>
              <a:rPr lang="en-US" dirty="0"/>
              <a:t>stored and shared universally. </a:t>
            </a: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It has contents and modes of behavior that are more or the less the same everywhere and in all individuals. These contents are called </a:t>
            </a:r>
            <a:r>
              <a:rPr lang="en-US" b="1" dirty="0"/>
              <a:t>archetypes</a:t>
            </a:r>
            <a:r>
              <a:rPr lang="en-US" dirty="0"/>
              <a:t>.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</a:t>
            </a:r>
            <a:r>
              <a:rPr lang="en-US" i="1" dirty="0"/>
              <a:t>Psychological Reflections, </a:t>
            </a:r>
            <a:r>
              <a:rPr lang="en-US" dirty="0"/>
              <a:t>Carl Jung states that these archetypes “are older than historical man, have been ingrained in him from earliest times, and eternally living, outlasting all </a:t>
            </a:r>
            <a:r>
              <a:rPr lang="en-US" dirty="0" smtClean="0"/>
              <a:t>generations</a:t>
            </a:r>
            <a:r>
              <a:rPr lang="tr-TR" dirty="0" smtClean="0"/>
              <a:t>.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5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593"/>
            <a:ext cx="12170664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tr-TR" sz="4000" b="1" dirty="0" err="1" smtClean="0"/>
              <a:t>Collective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Unconscious</a:t>
            </a:r>
            <a:endParaRPr lang="tr-T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8992"/>
            <a:ext cx="11984477" cy="5779008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close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b="1" dirty="0" err="1" smtClean="0"/>
              <a:t>archetypes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dirty="0" err="1" smtClean="0"/>
              <a:t>myths</a:t>
            </a:r>
            <a:r>
              <a:rPr lang="tr-TR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Archetypes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essentially</a:t>
            </a:r>
            <a:r>
              <a:rPr lang="tr-TR" dirty="0" smtClean="0"/>
              <a:t> </a:t>
            </a:r>
            <a:r>
              <a:rPr lang="tr-TR" dirty="0" err="1" smtClean="0"/>
              <a:t>unconscious</a:t>
            </a:r>
            <a:r>
              <a:rPr lang="tr-TR" dirty="0" smtClean="0"/>
              <a:t> </a:t>
            </a:r>
            <a:r>
              <a:rPr lang="tr-TR" dirty="0" err="1" smtClean="0"/>
              <a:t>forms</a:t>
            </a:r>
            <a:r>
              <a:rPr lang="tr-TR" dirty="0" smtClean="0"/>
              <a:t>. (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Plato’s</a:t>
            </a:r>
            <a:r>
              <a:rPr lang="tr-TR" dirty="0" smtClean="0"/>
              <a:t> </a:t>
            </a:r>
            <a:r>
              <a:rPr lang="tr-TR" dirty="0"/>
              <a:t>F</a:t>
            </a:r>
            <a:r>
              <a:rPr lang="tr-TR" dirty="0" smtClean="0"/>
              <a:t>orms)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err="1" smtClean="0"/>
              <a:t>Myths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b="1" dirty="0" err="1" smtClean="0"/>
              <a:t>archetypes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manifest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conscious</a:t>
            </a:r>
            <a:r>
              <a:rPr lang="tr-TR" dirty="0" smtClean="0"/>
              <a:t> </a:t>
            </a:r>
            <a:r>
              <a:rPr lang="tr-TR" dirty="0" err="1" smtClean="0"/>
              <a:t>mind</a:t>
            </a:r>
            <a:r>
              <a:rPr lang="tr-TR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/>
              <a:t>THAT’S WHY</a:t>
            </a:r>
            <a:r>
              <a:rPr lang="tr-TR" i="1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myths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mere</a:t>
            </a:r>
            <a:r>
              <a:rPr lang="tr-TR" dirty="0" smtClean="0"/>
              <a:t> </a:t>
            </a:r>
            <a:r>
              <a:rPr lang="tr-TR" dirty="0" err="1" smtClean="0"/>
              <a:t>stories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allegories</a:t>
            </a:r>
            <a:r>
              <a:rPr lang="tr-TR" dirty="0" smtClean="0"/>
              <a:t> of </a:t>
            </a:r>
            <a:r>
              <a:rPr lang="tr-TR" dirty="0" err="1" smtClean="0"/>
              <a:t>real</a:t>
            </a:r>
            <a:r>
              <a:rPr lang="tr-TR" dirty="0" smtClean="0"/>
              <a:t> </a:t>
            </a:r>
            <a:r>
              <a:rPr lang="tr-TR" dirty="0" err="1" smtClean="0"/>
              <a:t>events</a:t>
            </a:r>
            <a:r>
              <a:rPr lang="tr-TR" dirty="0" smtClean="0"/>
              <a:t> but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mirrors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collective</a:t>
            </a:r>
            <a:r>
              <a:rPr lang="tr-TR" dirty="0" smtClean="0"/>
              <a:t> </a:t>
            </a:r>
            <a:r>
              <a:rPr lang="tr-TR" dirty="0" err="1" smtClean="0"/>
              <a:t>unconscious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people</a:t>
            </a:r>
            <a:r>
              <a:rPr lang="tr-TR" dirty="0" smtClean="0"/>
              <a:t> is </a:t>
            </a:r>
            <a:r>
              <a:rPr lang="tr-TR" dirty="0" err="1" smtClean="0"/>
              <a:t>reflected</a:t>
            </a:r>
            <a:r>
              <a:rPr lang="tr-TR" dirty="0" smtClean="0"/>
              <a:t>. </a:t>
            </a:r>
            <a:r>
              <a:rPr lang="tr-TR" b="1" dirty="0" smtClean="0"/>
              <a:t> </a:t>
            </a:r>
            <a:r>
              <a:rPr lang="tr-TR" dirty="0" smtClean="0"/>
              <a:t> </a:t>
            </a: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607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2236</Words>
  <Application>Microsoft Office PowerPoint</Application>
  <PresentationFormat>Widescreen</PresentationFormat>
  <Paragraphs>358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Carl Gustav Jung (1875- 1961)</vt:lpstr>
      <vt:lpstr>Jung vs. Freud</vt:lpstr>
      <vt:lpstr>Jung vs. Freud</vt:lpstr>
      <vt:lpstr>The Models of Human Psyche</vt:lpstr>
      <vt:lpstr>Components of Human Psyche</vt:lpstr>
      <vt:lpstr>The Levels of Consciousness</vt:lpstr>
      <vt:lpstr>The Levels of Consciousness</vt:lpstr>
      <vt:lpstr>The Collective Unconscious</vt:lpstr>
      <vt:lpstr>The Collective Unconscious</vt:lpstr>
      <vt:lpstr>The Collective Unconscious</vt:lpstr>
      <vt:lpstr>ARCHETYPES AND MYTHOLOGY IN LITERATURE</vt:lpstr>
      <vt:lpstr>ARCHETYPES AND MYTHOLOGY IN LITERATURE</vt:lpstr>
      <vt:lpstr>ARCHETYPES AND MYTHOLOGY IN LITERATURE</vt:lpstr>
      <vt:lpstr>   Lakshmi            Kali    </vt:lpstr>
      <vt:lpstr>ARCHETYPES AND MYTHOLOGY IN LITERATURE</vt:lpstr>
      <vt:lpstr>ARCHETYPES AND MYTHOLOGY IN LITERATURE</vt:lpstr>
      <vt:lpstr>ARCHETYPES AND MYTHOLOGY IN LITERATURE</vt:lpstr>
      <vt:lpstr>An Example of Plot Pattern: Hero’s Journey Archetype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Hero’s Journey Archetype: The Lord of the Rings Example</vt:lpstr>
      <vt:lpstr>NORTHROP FRYE</vt:lpstr>
      <vt:lpstr>NORTHROP FRYE</vt:lpstr>
      <vt:lpstr>NORTHROP FRYE</vt:lpstr>
      <vt:lpstr>NORTHROP FRYE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Gustav Jung (1875- 1961)</dc:title>
  <dc:creator>Serdar Altaç</dc:creator>
  <cp:lastModifiedBy>Serdar Altaç</cp:lastModifiedBy>
  <cp:revision>62</cp:revision>
  <dcterms:created xsi:type="dcterms:W3CDTF">2015-05-17T19:25:40Z</dcterms:created>
  <dcterms:modified xsi:type="dcterms:W3CDTF">2015-05-19T21:31:05Z</dcterms:modified>
</cp:coreProperties>
</file>