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256" r:id="rId2"/>
    <p:sldId id="257" r:id="rId3"/>
    <p:sldId id="303" r:id="rId4"/>
    <p:sldId id="258" r:id="rId5"/>
    <p:sldId id="320" r:id="rId6"/>
    <p:sldId id="260" r:id="rId7"/>
    <p:sldId id="339" r:id="rId8"/>
    <p:sldId id="261" r:id="rId9"/>
    <p:sldId id="311" r:id="rId10"/>
    <p:sldId id="340" r:id="rId11"/>
    <p:sldId id="342" r:id="rId12"/>
    <p:sldId id="343" r:id="rId13"/>
    <p:sldId id="264" r:id="rId14"/>
    <p:sldId id="312" r:id="rId15"/>
    <p:sldId id="266" r:id="rId16"/>
    <p:sldId id="267" r:id="rId17"/>
    <p:sldId id="268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351" r:id="rId26"/>
    <p:sldId id="352" r:id="rId27"/>
    <p:sldId id="304" r:id="rId28"/>
    <p:sldId id="286" r:id="rId29"/>
    <p:sldId id="305" r:id="rId30"/>
    <p:sldId id="306" r:id="rId31"/>
    <p:sldId id="307" r:id="rId32"/>
    <p:sldId id="308" r:id="rId33"/>
    <p:sldId id="354" r:id="rId34"/>
    <p:sldId id="355" r:id="rId35"/>
    <p:sldId id="353" r:id="rId36"/>
    <p:sldId id="291" r:id="rId37"/>
    <p:sldId id="292" r:id="rId38"/>
    <p:sldId id="293" r:id="rId39"/>
    <p:sldId id="309" r:id="rId40"/>
    <p:sldId id="310" r:id="rId41"/>
    <p:sldId id="315" r:id="rId42"/>
    <p:sldId id="316" r:id="rId43"/>
    <p:sldId id="299" r:id="rId44"/>
    <p:sldId id="317" r:id="rId45"/>
    <p:sldId id="319" r:id="rId4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1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050D3-A1A6-49B0-874E-ACA5353A61B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34854-EF13-45B2-9040-BDA2B41BAD5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72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3BAA-408D-4518-8F3D-0D1C9553EC30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2D27-3FB4-475E-B100-038B16EA8D90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6D94-BF94-494E-86FC-B1E1628AD83F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2718-4BBB-47CC-A5AF-DED614EF049E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Metin kutusu 5"/>
          <p:cNvSpPr txBox="1"/>
          <p:nvPr userDrawn="1"/>
        </p:nvSpPr>
        <p:spPr>
          <a:xfrm>
            <a:off x="8244408" y="636647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9AC9D4-F6F1-4573-AA0F-FAC341B20F6C}" type="slidenum">
              <a:rPr lang="tr-TR" sz="1200" smtClean="0"/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tr-TR" sz="1200" dirty="0" smtClean="0"/>
              <a:t>/30</a:t>
            </a:r>
          </a:p>
          <a:p>
            <a:endParaRPr lang="tr-TR" sz="12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597B-B975-4974-86EE-CF00A79748F6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0D78D8C-4D59-4C03-B4B2-10CEF468AB12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2CEF-C8EB-44D7-8810-746D6A49A12A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CCF6-DE37-4A74-B586-26FCE427EBEC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4D77-994B-4FF4-A587-852F6491F269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9AB9-7F33-4FA0-8CF3-B29B17EE4D7C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D9AC9D4-F6F1-4573-AA0F-FAC341B20F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43456DB-F981-46C2-B691-08BAC598710D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2"/>
          </a:fgClr>
          <a:bgClr>
            <a:schemeClr val="accent2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464FC0E-9E8F-4F3A-945C-AD66A84BE6D2}" type="datetime1">
              <a:rPr lang="tr-TR" smtClean="0"/>
              <a:pPr/>
              <a:t>27.05.2019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SÜT PROTEİNİ ÜRÜNLERİ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7489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534400" cy="758952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SÜT PROTEİNLERİ VE BAZI ÖZELLİKLERİ</a:t>
            </a:r>
            <a:endParaRPr lang="tr-TR" sz="2800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764703"/>
          <a:ext cx="9144000" cy="6093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52"/>
                <a:gridCol w="2400176"/>
                <a:gridCol w="1514172"/>
                <a:gridCol w="1582830"/>
                <a:gridCol w="2074770"/>
              </a:tblGrid>
              <a:tr h="955964">
                <a:tc>
                  <a:txBody>
                    <a:bodyPr/>
                    <a:lstStyle/>
                    <a:p>
                      <a:r>
                        <a:rPr lang="tr-TR" dirty="0" smtClean="0"/>
                        <a:t>Süt proteini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Fraksiyonları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Oranlar</a:t>
                      </a:r>
                    </a:p>
                    <a:p>
                      <a:r>
                        <a:rPr lang="tr-TR" dirty="0" smtClean="0"/>
                        <a:t>(%)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İzoelektrik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Mol</a:t>
                      </a:r>
                      <a:r>
                        <a:rPr lang="tr-TR" dirty="0" smtClean="0"/>
                        <a:t> ağırlığı</a:t>
                      </a:r>
                    </a:p>
                    <a:p>
                      <a:r>
                        <a:rPr lang="tr-TR" dirty="0" smtClean="0"/>
                        <a:t>(</a:t>
                      </a:r>
                      <a:r>
                        <a:rPr lang="tr-TR" dirty="0" err="1" smtClean="0"/>
                        <a:t>dalton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</a:tr>
              <a:tr h="553852">
                <a:tc rowSpan="4"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Kazein </a:t>
                      </a:r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αs</a:t>
                      </a:r>
                      <a:r>
                        <a:rPr kumimoji="0" lang="tr-T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-kazein</a:t>
                      </a:r>
                      <a:endParaRPr kumimoji="0"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     36-45</a:t>
                      </a:r>
                      <a:endParaRPr lang="tr-T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aseline="0" dirty="0" smtClean="0"/>
                        <a:t>         </a:t>
                      </a:r>
                    </a:p>
                    <a:p>
                      <a:r>
                        <a:rPr lang="tr-TR" baseline="0" dirty="0" smtClean="0"/>
                        <a:t>        </a:t>
                      </a:r>
                      <a:r>
                        <a:rPr lang="tr-TR" dirty="0" smtClean="0"/>
                        <a:t>4.6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22066</a:t>
                      </a:r>
                      <a:endParaRPr lang="tr-TR" dirty="0"/>
                    </a:p>
                  </a:txBody>
                  <a:tcPr/>
                </a:tc>
              </a:tr>
              <a:tr h="42584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b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     23971</a:t>
                      </a:r>
                      <a:endParaRPr lang="tr-TR" dirty="0"/>
                    </a:p>
                  </a:txBody>
                  <a:tcPr/>
                </a:tc>
              </a:tr>
              <a:tr h="43241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β-kazein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23-35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5385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k-kazein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8-15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19037</a:t>
                      </a:r>
                      <a:endParaRPr lang="tr-TR" dirty="0"/>
                    </a:p>
                  </a:txBody>
                  <a:tcPr/>
                </a:tc>
              </a:tr>
              <a:tr h="553852">
                <a:tc rowSpan="5"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Serum  proteini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β-</a:t>
                      </a:r>
                      <a:r>
                        <a:rPr kumimoji="0" lang="tr-TR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laktoglobulin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7-12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5.35-5.49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18300</a:t>
                      </a:r>
                      <a:endParaRPr lang="tr-TR" dirty="0"/>
                    </a:p>
                  </a:txBody>
                  <a:tcPr/>
                </a:tc>
              </a:tr>
              <a:tr h="95596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α-</a:t>
                      </a:r>
                      <a:r>
                        <a:rPr kumimoji="0" lang="tr-TR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laktalbumin</a:t>
                      </a:r>
                      <a:endParaRPr kumimoji="0" lang="tr-T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2-5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4.2-4.5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14000</a:t>
                      </a:r>
                      <a:endParaRPr lang="tr-TR" dirty="0"/>
                    </a:p>
                  </a:txBody>
                  <a:tcPr/>
                </a:tc>
              </a:tr>
              <a:tr h="55385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Proteoz</a:t>
                      </a:r>
                      <a:r>
                        <a:rPr lang="tr-TR" dirty="0" smtClean="0"/>
                        <a:t> peptonlar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2-6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4100-40800</a:t>
                      </a:r>
                      <a:endParaRPr lang="tr-TR" dirty="0"/>
                    </a:p>
                  </a:txBody>
                  <a:tcPr/>
                </a:tc>
              </a:tr>
              <a:tr h="5538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İmmunoglobulinler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2-3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5.5-8.3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15000-1000000</a:t>
                      </a:r>
                      <a:endParaRPr lang="tr-TR" dirty="0"/>
                    </a:p>
                  </a:txBody>
                  <a:tcPr/>
                </a:tc>
              </a:tr>
              <a:tr h="55385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Sığır serum </a:t>
                      </a:r>
                      <a:r>
                        <a:rPr lang="tr-TR" dirty="0" err="1" smtClean="0"/>
                        <a:t>albumini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5.13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69000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0"/>
            <a:ext cx="8534400" cy="758952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SÜT PROTEİNLERİNİN FİZİKOKİMYASAL ÖZELLİKLERİ </a:t>
            </a:r>
            <a:endParaRPr lang="tr-TR" sz="2000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764704"/>
          <a:ext cx="9144000" cy="652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259634">
                <a:tc rowSpan="2">
                  <a:txBody>
                    <a:bodyPr/>
                    <a:lstStyle/>
                    <a:p>
                      <a:endParaRPr lang="tr-TR" sz="4400" b="1" baseline="0" dirty="0" smtClean="0"/>
                    </a:p>
                    <a:p>
                      <a:endParaRPr lang="tr-TR" sz="4400" b="1" baseline="0" dirty="0" smtClean="0"/>
                    </a:p>
                    <a:p>
                      <a:endParaRPr lang="tr-TR" sz="4400" b="1" baseline="0" dirty="0" smtClean="0"/>
                    </a:p>
                    <a:p>
                      <a:r>
                        <a:rPr lang="tr-TR" sz="4400" b="1" baseline="0" dirty="0" smtClean="0"/>
                        <a:t>Kazein</a:t>
                      </a:r>
                      <a:endParaRPr lang="tr-TR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Özellikler</a:t>
                      </a:r>
                      <a:endParaRPr lang="tr-TR" dirty="0"/>
                    </a:p>
                  </a:txBody>
                  <a:tcPr/>
                </a:tc>
              </a:tr>
              <a:tr h="4348878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tr-TR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dirty="0" smtClean="0"/>
                        <a:t>20 °C ve üzerindeki sıcaklıklarda </a:t>
                      </a:r>
                      <a:r>
                        <a:rPr lang="tr-TR" sz="2000" dirty="0" err="1" smtClean="0"/>
                        <a:t>izoelektrik</a:t>
                      </a:r>
                      <a:r>
                        <a:rPr lang="tr-TR" sz="2000" dirty="0" smtClean="0"/>
                        <a:t> noktada (4.6 </a:t>
                      </a:r>
                      <a:r>
                        <a:rPr lang="tr-TR" sz="2000" dirty="0" err="1" smtClean="0"/>
                        <a:t>pH</a:t>
                      </a:r>
                      <a:r>
                        <a:rPr lang="tr-TR" sz="2000" dirty="0" smtClean="0"/>
                        <a:t>) çözünemez.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Alt miseller rastgele kıvrımsal bir yapı gösterir.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Alt miseller </a:t>
                      </a:r>
                      <a:r>
                        <a:rPr lang="tr-TR" sz="2000" dirty="0" err="1" smtClean="0"/>
                        <a:t>amfibik</a:t>
                      </a:r>
                      <a:r>
                        <a:rPr lang="tr-TR" sz="2000" dirty="0" smtClean="0"/>
                        <a:t> özelliktedir.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Alt miseller </a:t>
                      </a:r>
                      <a:r>
                        <a:rPr lang="tr-TR" sz="2000" dirty="0" err="1" smtClean="0"/>
                        <a:t>hidrofob</a:t>
                      </a:r>
                      <a:r>
                        <a:rPr lang="tr-TR" sz="2000" dirty="0" smtClean="0"/>
                        <a:t> bağlar ve kalsiyum iyon bağları yardımıyla </a:t>
                      </a:r>
                      <a:r>
                        <a:rPr lang="tr-TR" sz="2000" dirty="0" err="1" smtClean="0"/>
                        <a:t>interaksiyonlara</a:t>
                      </a:r>
                      <a:r>
                        <a:rPr lang="tr-TR" sz="2000" dirty="0" smtClean="0"/>
                        <a:t> girebilir.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Misellerin çapı 100-300 </a:t>
                      </a:r>
                      <a:r>
                        <a:rPr lang="tr-TR" sz="2000" dirty="0" err="1" smtClean="0"/>
                        <a:t>nm</a:t>
                      </a:r>
                      <a:r>
                        <a:rPr lang="tr-TR" sz="2000" dirty="0" smtClean="0"/>
                        <a:t> arasındadır.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Miseller </a:t>
                      </a:r>
                      <a:r>
                        <a:rPr lang="tr-TR" sz="2000" dirty="0" err="1" smtClean="0"/>
                        <a:t>kolloidal</a:t>
                      </a:r>
                      <a:r>
                        <a:rPr lang="tr-TR" sz="2000" dirty="0" smtClean="0"/>
                        <a:t> fosfatla bir araya gelebilir.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Miseller, </a:t>
                      </a:r>
                      <a:r>
                        <a:rPr lang="tr-TR" sz="2000" dirty="0" err="1" smtClean="0"/>
                        <a:t>rennin</a:t>
                      </a:r>
                      <a:r>
                        <a:rPr lang="tr-TR" sz="2000" dirty="0" smtClean="0"/>
                        <a:t> ile pıhtılaşır.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Miseller, k-kazeinle stabil halde tutulur.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000" dirty="0" smtClean="0"/>
                        <a:t>Miseller, </a:t>
                      </a:r>
                      <a:r>
                        <a:rPr lang="tr-TR" sz="2000" dirty="0" err="1" smtClean="0"/>
                        <a:t>disülfit</a:t>
                      </a:r>
                      <a:r>
                        <a:rPr lang="tr-TR" sz="2000" dirty="0" smtClean="0"/>
                        <a:t> değişimi yoluyla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tr-TR" sz="2000" dirty="0" smtClean="0">
                          <a:solidFill>
                            <a:schemeClr val="dk1"/>
                          </a:solidFill>
                        </a:rPr>
                        <a:t>β-</a:t>
                      </a:r>
                      <a:r>
                        <a:rPr lang="tr-TR" sz="2000" dirty="0" err="1" smtClean="0">
                          <a:solidFill>
                            <a:schemeClr val="dk1"/>
                          </a:solidFill>
                        </a:rPr>
                        <a:t>laktoglobülinle</a:t>
                      </a:r>
                      <a:r>
                        <a:rPr lang="tr-TR" sz="200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tr-TR" sz="2000" dirty="0" err="1" smtClean="0">
                          <a:solidFill>
                            <a:schemeClr val="dk1"/>
                          </a:solidFill>
                        </a:rPr>
                        <a:t>interaksiyona</a:t>
                      </a:r>
                      <a:r>
                        <a:rPr lang="tr-TR" sz="2000" dirty="0" smtClean="0">
                          <a:solidFill>
                            <a:schemeClr val="dk1"/>
                          </a:solidFill>
                        </a:rPr>
                        <a:t> girer.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0"/>
            <a:ext cx="8534400" cy="758952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SÜT PROTEİNLERİNİN FİZİKOKİMYASAL ÖZELLİKLERİ </a:t>
            </a:r>
            <a:endParaRPr lang="tr-TR" sz="2000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692696"/>
          <a:ext cx="9144000" cy="616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402570">
                <a:tc rowSpan="2">
                  <a:txBody>
                    <a:bodyPr/>
                    <a:lstStyle/>
                    <a:p>
                      <a:endParaRPr lang="tr-TR" sz="4400" b="1" baseline="0" dirty="0" smtClean="0"/>
                    </a:p>
                    <a:p>
                      <a:endParaRPr lang="tr-TR" sz="4400" b="1" baseline="0" dirty="0" smtClean="0"/>
                    </a:p>
                    <a:p>
                      <a:endParaRPr lang="tr-TR" sz="4400" b="1" baseline="0" dirty="0" smtClean="0"/>
                    </a:p>
                    <a:p>
                      <a:r>
                        <a:rPr lang="tr-TR" sz="4400" b="1" baseline="0" dirty="0" smtClean="0"/>
                        <a:t>Serum proteinleri</a:t>
                      </a:r>
                      <a:endParaRPr lang="tr-TR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Özellikler</a:t>
                      </a:r>
                      <a:endParaRPr lang="tr-TR" dirty="0"/>
                    </a:p>
                  </a:txBody>
                  <a:tcPr/>
                </a:tc>
              </a:tr>
              <a:tr h="576273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tr-TR" sz="2000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dk1"/>
                          </a:solidFill>
                        </a:rPr>
                        <a:t> Sıkı, </a:t>
                      </a:r>
                      <a:r>
                        <a:rPr lang="tr-TR" sz="2000" dirty="0" err="1" smtClean="0">
                          <a:solidFill>
                            <a:schemeClr val="dk1"/>
                          </a:solidFill>
                        </a:rPr>
                        <a:t>globüler</a:t>
                      </a:r>
                      <a:r>
                        <a:rPr lang="tr-TR" sz="2000" dirty="0" smtClean="0">
                          <a:solidFill>
                            <a:schemeClr val="dk1"/>
                          </a:solidFill>
                        </a:rPr>
                        <a:t> bir yapıdadır.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dirty="0" err="1" smtClean="0">
                          <a:solidFill>
                            <a:schemeClr val="dk1"/>
                          </a:solidFill>
                        </a:rPr>
                        <a:t>Peptit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zincirinde hidrofil ve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hidrofob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aminoasitler dengeli bir dağılım gösterir.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Sistein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ve sistin aminoasitlerini içerir.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Isıyla kolayca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denatüre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olur ve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sülfidril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grubu aktif hale geçer.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Denatüre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formu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izoelektrik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noktada (4.5-5.0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pH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) çözünemez.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Disülfit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ara değişimi ve kalsiyum bağlama yoluyla proteinlerle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interaksiyonlara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girer.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Hafif asidik koşullarda </a:t>
                      </a:r>
                      <a:r>
                        <a:rPr lang="tr-TR" sz="2000" baseline="0" dirty="0" err="1" smtClean="0">
                          <a:solidFill>
                            <a:schemeClr val="dk1"/>
                          </a:solidFill>
                        </a:rPr>
                        <a:t>stabilitesini</a:t>
                      </a:r>
                      <a:r>
                        <a:rPr lang="tr-TR" sz="2000" baseline="0" dirty="0" smtClean="0">
                          <a:solidFill>
                            <a:schemeClr val="dk1"/>
                          </a:solidFill>
                        </a:rPr>
                        <a:t> korur.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tr-TR" sz="2000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tr-TR" sz="3600" b="1" dirty="0" smtClean="0"/>
              <a:t>KAZEİN ÜRETİMİ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464496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Yağsız </a:t>
            </a:r>
            <a:r>
              <a:rPr lang="tr-TR" sz="2800" dirty="0"/>
              <a:t>sütün pıhtılaştırılması, yıkanması ve kurutulması sonucu elde edilir.  </a:t>
            </a:r>
            <a:endParaRPr lang="tr-TR" sz="2800" dirty="0" smtClean="0"/>
          </a:p>
          <a:p>
            <a:r>
              <a:rPr lang="tr-TR" sz="2800" dirty="0" smtClean="0"/>
              <a:t>Sütün </a:t>
            </a:r>
            <a:r>
              <a:rPr lang="tr-TR" sz="2800" dirty="0"/>
              <a:t>pıhtılaştırılmasında kullanılan maddeye göre iki tip endüstriyel kazein vardır. </a:t>
            </a:r>
          </a:p>
        </p:txBody>
      </p:sp>
    </p:spTree>
    <p:extLst>
      <p:ext uri="{BB962C8B-B14F-4D97-AF65-F5344CB8AC3E}">
        <p14:creationId xmlns:p14="http://schemas.microsoft.com/office/powerpoint/2010/main" val="363206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KAZEİN ÜRETİMİ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323528" y="2060848"/>
            <a:ext cx="8503920" cy="3702152"/>
          </a:xfrm>
        </p:spPr>
        <p:txBody>
          <a:bodyPr/>
          <a:lstStyle/>
          <a:p>
            <a:pPr marL="514350" lvl="0" indent="-514350">
              <a:buFont typeface="+mj-lt"/>
              <a:buAutoNum type="arabicParenR"/>
            </a:pPr>
            <a:r>
              <a:rPr lang="tr-TR" sz="2800" b="1" u="sng" dirty="0" smtClean="0">
                <a:solidFill>
                  <a:schemeClr val="accent6">
                    <a:lumMod val="50000"/>
                  </a:schemeClr>
                </a:solidFill>
              </a:rPr>
              <a:t>Asit kazein: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400" dirty="0" smtClean="0"/>
              <a:t>Sütün pıhtılaştırılmasında sentetik mineral asit (</a:t>
            </a:r>
            <a:r>
              <a:rPr lang="tr-TR" sz="2400" dirty="0" err="1" smtClean="0"/>
              <a:t>HCl</a:t>
            </a:r>
            <a:r>
              <a:rPr lang="tr-TR" sz="2400" dirty="0" smtClean="0"/>
              <a:t>, H₂SO₄) varsa 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MİNERAL ASİT KAZEİN</a:t>
            </a:r>
            <a:r>
              <a:rPr lang="tr-TR" sz="2400" dirty="0" smtClean="0"/>
              <a:t>, laktik starter kültür kullanılmışsa 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LAKTİK KAZEİN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400" dirty="0" smtClean="0"/>
              <a:t>denir. </a:t>
            </a:r>
          </a:p>
          <a:p>
            <a:pPr marL="514350" lvl="0" indent="-514350">
              <a:buFont typeface="+mj-lt"/>
              <a:buAutoNum type="arabicParenR"/>
            </a:pPr>
            <a:r>
              <a:rPr lang="tr-TR" sz="2800" b="1" u="sng" dirty="0" err="1" smtClean="0">
                <a:solidFill>
                  <a:schemeClr val="accent6">
                    <a:lumMod val="50000"/>
                  </a:schemeClr>
                </a:solidFill>
              </a:rPr>
              <a:t>Rennet</a:t>
            </a:r>
            <a:r>
              <a:rPr lang="tr-TR" sz="2800" b="1" u="sng" dirty="0" smtClean="0">
                <a:solidFill>
                  <a:schemeClr val="accent6">
                    <a:lumMod val="50000"/>
                  </a:schemeClr>
                </a:solidFill>
              </a:rPr>
              <a:t> kazein: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400" dirty="0" smtClean="0"/>
              <a:t>Yağsız sütün </a:t>
            </a:r>
            <a:r>
              <a:rPr lang="tr-TR" sz="2400" dirty="0" err="1" smtClean="0"/>
              <a:t>proteolitik</a:t>
            </a:r>
            <a:r>
              <a:rPr lang="tr-TR" sz="2400" dirty="0" smtClean="0"/>
              <a:t> enzimle pıhtılaştırılması sonucunda nötr </a:t>
            </a:r>
            <a:r>
              <a:rPr lang="tr-TR" sz="2400" dirty="0" err="1" smtClean="0"/>
              <a:t>pH’da</a:t>
            </a:r>
            <a:r>
              <a:rPr lang="tr-TR" sz="2400" dirty="0" smtClean="0"/>
              <a:t> elde edilen kazeine denir.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SÜTTEN ASİT VE RENNET KAZEİN PIHTILARININ ELDE EDİLMESİ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99592" y="1052736"/>
            <a:ext cx="1584176" cy="432048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Tam yağlı süt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779912" y="105273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Seperasyon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588224" y="105273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Krema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8" name="Düz Ok Bağlayıcısı 7"/>
          <p:cNvCxnSpPr>
            <a:stCxn id="4" idx="3"/>
            <a:endCxn id="5" idx="1"/>
          </p:cNvCxnSpPr>
          <p:nvPr/>
        </p:nvCxnSpPr>
        <p:spPr>
          <a:xfrm>
            <a:off x="2483768" y="1268760"/>
            <a:ext cx="12961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>
            <a:stCxn id="5" idx="3"/>
            <a:endCxn id="6" idx="1"/>
          </p:cNvCxnSpPr>
          <p:nvPr/>
        </p:nvCxnSpPr>
        <p:spPr>
          <a:xfrm>
            <a:off x="5364088" y="1268760"/>
            <a:ext cx="12241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/>
          <p:cNvSpPr/>
          <p:nvPr/>
        </p:nvSpPr>
        <p:spPr>
          <a:xfrm>
            <a:off x="3779912" y="177281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YAĞSIZ SÜT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419872" y="2492896"/>
            <a:ext cx="194421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Pastörizasyon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2915816" y="3212976"/>
            <a:ext cx="331236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Kazeinin </a:t>
            </a:r>
            <a:r>
              <a:rPr lang="tr-TR" dirty="0" err="1" smtClean="0">
                <a:solidFill>
                  <a:schemeClr val="tx1"/>
                </a:solidFill>
              </a:rPr>
              <a:t>destabilizasyonu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22" name="Düz Ok Bağlayıcısı 21"/>
          <p:cNvCxnSpPr>
            <a:stCxn id="5" idx="2"/>
            <a:endCxn id="15" idx="0"/>
          </p:cNvCxnSpPr>
          <p:nvPr/>
        </p:nvCxnSpPr>
        <p:spPr>
          <a:xfrm>
            <a:off x="4572000" y="1484784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15" idx="2"/>
            <a:endCxn id="16" idx="0"/>
          </p:cNvCxnSpPr>
          <p:nvPr/>
        </p:nvCxnSpPr>
        <p:spPr>
          <a:xfrm flipH="1">
            <a:off x="4391980" y="2204864"/>
            <a:ext cx="18002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6" idx="2"/>
            <a:endCxn id="17" idx="0"/>
          </p:cNvCxnSpPr>
          <p:nvPr/>
        </p:nvCxnSpPr>
        <p:spPr>
          <a:xfrm>
            <a:off x="4391980" y="2924944"/>
            <a:ext cx="18002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kdörtgen 26"/>
          <p:cNvSpPr/>
          <p:nvPr/>
        </p:nvSpPr>
        <p:spPr>
          <a:xfrm>
            <a:off x="251520" y="4077072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Proteolitik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koagülasyon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8" name="Dikdörtgen 27"/>
          <p:cNvSpPr/>
          <p:nvPr/>
        </p:nvSpPr>
        <p:spPr>
          <a:xfrm>
            <a:off x="5940152" y="4013448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İzoelektrik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presipitasyon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34" name="Düz Ok Bağlayıcısı 33"/>
          <p:cNvCxnSpPr>
            <a:stCxn id="17" idx="2"/>
            <a:endCxn id="27" idx="3"/>
          </p:cNvCxnSpPr>
          <p:nvPr/>
        </p:nvCxnSpPr>
        <p:spPr>
          <a:xfrm flipH="1">
            <a:off x="3131840" y="3645024"/>
            <a:ext cx="1440160" cy="6480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7" idx="2"/>
            <a:endCxn id="28" idx="1"/>
          </p:cNvCxnSpPr>
          <p:nvPr/>
        </p:nvCxnSpPr>
        <p:spPr>
          <a:xfrm>
            <a:off x="4572000" y="3645024"/>
            <a:ext cx="1368152" cy="5844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kdörtgen 36"/>
          <p:cNvSpPr/>
          <p:nvPr/>
        </p:nvSpPr>
        <p:spPr>
          <a:xfrm>
            <a:off x="395536" y="4797152"/>
            <a:ext cx="2232248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Hayvansal veya </a:t>
            </a:r>
            <a:r>
              <a:rPr lang="tr-TR" dirty="0" err="1" smtClean="0">
                <a:solidFill>
                  <a:schemeClr val="tx1"/>
                </a:solidFill>
              </a:rPr>
              <a:t>mikrobiyel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rennet</a:t>
            </a:r>
            <a:r>
              <a:rPr lang="tr-TR" dirty="0" smtClean="0">
                <a:solidFill>
                  <a:schemeClr val="tx1"/>
                </a:solidFill>
              </a:rPr>
              <a:t> ilavesiyle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3851920" y="4797152"/>
            <a:ext cx="180020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Laktik </a:t>
            </a:r>
            <a:r>
              <a:rPr lang="tr-TR" dirty="0" err="1" smtClean="0">
                <a:solidFill>
                  <a:schemeClr val="tx1"/>
                </a:solidFill>
              </a:rPr>
              <a:t>starter</a:t>
            </a:r>
            <a:r>
              <a:rPr lang="tr-TR" dirty="0" smtClean="0">
                <a:solidFill>
                  <a:schemeClr val="tx1"/>
                </a:solidFill>
              </a:rPr>
              <a:t> kültür ilavesiyle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9" name="Dikdörtgen 38"/>
          <p:cNvSpPr/>
          <p:nvPr/>
        </p:nvSpPr>
        <p:spPr>
          <a:xfrm>
            <a:off x="6732240" y="4797152"/>
            <a:ext cx="180020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HCL veya H₂SO₄ ilavesiyle  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40" name="Düz Ok Bağlayıcısı 39"/>
          <p:cNvCxnSpPr/>
          <p:nvPr/>
        </p:nvCxnSpPr>
        <p:spPr>
          <a:xfrm>
            <a:off x="1511660" y="4509120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>
            <a:off x="7641945" y="4439402"/>
            <a:ext cx="0" cy="3516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5652120" y="4445496"/>
            <a:ext cx="576064" cy="3516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kdörtgen 46"/>
          <p:cNvSpPr/>
          <p:nvPr/>
        </p:nvSpPr>
        <p:spPr>
          <a:xfrm>
            <a:off x="4067944" y="573325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İnkübasyon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48" name="Düz Ok Bağlayıcısı 47"/>
          <p:cNvCxnSpPr>
            <a:endCxn id="47" idx="0"/>
          </p:cNvCxnSpPr>
          <p:nvPr/>
        </p:nvCxnSpPr>
        <p:spPr>
          <a:xfrm flipH="1">
            <a:off x="4860032" y="5445224"/>
            <a:ext cx="1790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Düz Ok Bağlayıcısı 62"/>
          <p:cNvCxnSpPr>
            <a:stCxn id="47" idx="2"/>
          </p:cNvCxnSpPr>
          <p:nvPr/>
        </p:nvCxnSpPr>
        <p:spPr>
          <a:xfrm>
            <a:off x="4860032" y="6165304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Düz Ok Bağlayıcısı 63"/>
          <p:cNvCxnSpPr/>
          <p:nvPr/>
        </p:nvCxnSpPr>
        <p:spPr>
          <a:xfrm>
            <a:off x="7632340" y="5456196"/>
            <a:ext cx="9605" cy="12851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Düz Ok Bağlayıcısı 65"/>
          <p:cNvCxnSpPr/>
          <p:nvPr/>
        </p:nvCxnSpPr>
        <p:spPr>
          <a:xfrm>
            <a:off x="1511660" y="5811913"/>
            <a:ext cx="0" cy="97234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3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SÜTTEN ASİT VE RENNET KAZEİN PIHTILARININ ELDE EDİLMESİ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70248" y="1412776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Pıhtılaşma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923928" y="1389793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Koagülasyon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372200" y="1389793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Presipitasyon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1748702" y="908720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935069" y="908720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380312" y="908720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/>
          <p:cNvSpPr/>
          <p:nvPr/>
        </p:nvSpPr>
        <p:spPr>
          <a:xfrm>
            <a:off x="308542" y="2348880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Pişirme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923928" y="2348880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Pişirme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372200" y="2348880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Pişirme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18" name="Düz Ok Bağlayıcısı 17"/>
          <p:cNvCxnSpPr/>
          <p:nvPr/>
        </p:nvCxnSpPr>
        <p:spPr>
          <a:xfrm>
            <a:off x="1764071" y="1844824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935069" y="1821841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>
            <a:off x="7380312" y="1821841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ikdörtgen 21"/>
          <p:cNvSpPr/>
          <p:nvPr/>
        </p:nvSpPr>
        <p:spPr>
          <a:xfrm>
            <a:off x="270248" y="3501008"/>
            <a:ext cx="2880320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RENNET KAZEİN PIHTISI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(</a:t>
            </a:r>
            <a:r>
              <a:rPr lang="tr-TR" dirty="0" err="1" smtClean="0">
                <a:solidFill>
                  <a:schemeClr val="tx1"/>
                </a:solidFill>
              </a:rPr>
              <a:t>pH</a:t>
            </a:r>
            <a:r>
              <a:rPr lang="tr-TR" dirty="0" smtClean="0">
                <a:solidFill>
                  <a:schemeClr val="tx1"/>
                </a:solidFill>
              </a:rPr>
              <a:t> 6.6)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3923928" y="3501008"/>
            <a:ext cx="2016224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LAKTİK KAZEİN PIHTISI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(</a:t>
            </a:r>
            <a:r>
              <a:rPr lang="tr-TR" dirty="0" err="1" smtClean="0">
                <a:solidFill>
                  <a:schemeClr val="tx1"/>
                </a:solidFill>
              </a:rPr>
              <a:t>pH</a:t>
            </a:r>
            <a:r>
              <a:rPr lang="tr-TR" dirty="0" smtClean="0">
                <a:solidFill>
                  <a:schemeClr val="tx1"/>
                </a:solidFill>
              </a:rPr>
              <a:t> 4.6)</a:t>
            </a:r>
          </a:p>
        </p:txBody>
      </p:sp>
      <p:sp>
        <p:nvSpPr>
          <p:cNvPr id="24" name="Dikdörtgen 23"/>
          <p:cNvSpPr/>
          <p:nvPr/>
        </p:nvSpPr>
        <p:spPr>
          <a:xfrm>
            <a:off x="6372200" y="3501008"/>
            <a:ext cx="2016224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MİNERAL KAZEİN PIHTISI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(</a:t>
            </a:r>
            <a:r>
              <a:rPr lang="tr-TR" dirty="0" err="1" smtClean="0">
                <a:solidFill>
                  <a:schemeClr val="tx1"/>
                </a:solidFill>
              </a:rPr>
              <a:t>pH</a:t>
            </a:r>
            <a:r>
              <a:rPr lang="tr-TR" dirty="0" smtClean="0">
                <a:solidFill>
                  <a:schemeClr val="tx1"/>
                </a:solidFill>
              </a:rPr>
              <a:t> 6.6)</a:t>
            </a:r>
          </a:p>
        </p:txBody>
      </p:sp>
      <p:cxnSp>
        <p:nvCxnSpPr>
          <p:cNvPr id="25" name="Düz Ok Bağlayıcısı 24"/>
          <p:cNvCxnSpPr>
            <a:stCxn id="15" idx="2"/>
          </p:cNvCxnSpPr>
          <p:nvPr/>
        </p:nvCxnSpPr>
        <p:spPr>
          <a:xfrm flipH="1">
            <a:off x="1739391" y="2780928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H="1">
            <a:off x="7380312" y="2780928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 flipH="1">
            <a:off x="4921102" y="2818478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>
            <a:off x="1700803" y="4941168"/>
            <a:ext cx="9605" cy="12851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/>
          <p:nvPr/>
        </p:nvCxnSpPr>
        <p:spPr>
          <a:xfrm>
            <a:off x="4930413" y="4966010"/>
            <a:ext cx="9605" cy="12851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/>
          <p:nvPr/>
        </p:nvCxnSpPr>
        <p:spPr>
          <a:xfrm>
            <a:off x="7389623" y="4966010"/>
            <a:ext cx="9605" cy="128517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92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KAZEİN PIHTISINA UYGULANAN İŞLEMLER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059832" y="764704"/>
            <a:ext cx="295232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/>
              <a:t>KAZEİN PIHTISI + SERUM</a:t>
            </a:r>
            <a:endParaRPr lang="tr-TR" sz="1600" b="1" dirty="0"/>
          </a:p>
        </p:txBody>
      </p:sp>
      <p:sp>
        <p:nvSpPr>
          <p:cNvPr id="6" name="Dikdörtgen 5"/>
          <p:cNvSpPr/>
          <p:nvPr/>
        </p:nvSpPr>
        <p:spPr>
          <a:xfrm>
            <a:off x="3059832" y="141277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Seperasyon</a:t>
            </a:r>
            <a:endParaRPr lang="tr-TR" sz="1600" dirty="0"/>
          </a:p>
        </p:txBody>
      </p:sp>
      <p:sp>
        <p:nvSpPr>
          <p:cNvPr id="19" name="Dikdörtgen 18"/>
          <p:cNvSpPr/>
          <p:nvPr/>
        </p:nvSpPr>
        <p:spPr>
          <a:xfrm>
            <a:off x="3059832" y="184482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KAZEiN</a:t>
            </a:r>
            <a:r>
              <a:rPr lang="tr-TR" sz="1600" dirty="0" smtClean="0"/>
              <a:t> PIHTISI</a:t>
            </a:r>
            <a:endParaRPr lang="tr-TR" sz="1600" dirty="0"/>
          </a:p>
        </p:txBody>
      </p:sp>
      <p:sp>
        <p:nvSpPr>
          <p:cNvPr id="20" name="Dikdörtgen 19"/>
          <p:cNvSpPr/>
          <p:nvPr/>
        </p:nvSpPr>
        <p:spPr>
          <a:xfrm>
            <a:off x="3059832" y="2276872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Yıkama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>
            <a:off x="3059832" y="2708920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err="1" smtClean="0"/>
              <a:t>Separasyon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>
            <a:off x="3059832" y="3140968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NEMLİ </a:t>
            </a:r>
            <a:r>
              <a:rPr lang="tr-TR" sz="1600" dirty="0" err="1" smtClean="0"/>
              <a:t>KAZEiN</a:t>
            </a:r>
            <a:r>
              <a:rPr lang="tr-TR" sz="1600" dirty="0" smtClean="0"/>
              <a:t> PIHTISI</a:t>
            </a:r>
            <a:endParaRPr lang="tr-TR" sz="1600" dirty="0"/>
          </a:p>
        </p:txBody>
      </p:sp>
      <p:sp>
        <p:nvSpPr>
          <p:cNvPr id="23" name="Dikdörtgen 22"/>
          <p:cNvSpPr/>
          <p:nvPr/>
        </p:nvSpPr>
        <p:spPr>
          <a:xfrm>
            <a:off x="3043064" y="357301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Kurutma</a:t>
            </a:r>
            <a:endParaRPr lang="tr-TR" sz="1600" dirty="0"/>
          </a:p>
        </p:txBody>
      </p:sp>
      <p:sp>
        <p:nvSpPr>
          <p:cNvPr id="24" name="Dikdörtgen 23"/>
          <p:cNvSpPr/>
          <p:nvPr/>
        </p:nvSpPr>
        <p:spPr>
          <a:xfrm>
            <a:off x="3026296" y="400506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err="1" smtClean="0"/>
              <a:t>KAZEiN</a:t>
            </a:r>
            <a:endParaRPr lang="tr-TR" sz="1600" b="1" dirty="0"/>
          </a:p>
        </p:txBody>
      </p:sp>
      <p:sp>
        <p:nvSpPr>
          <p:cNvPr id="25" name="Dikdörtgen 24"/>
          <p:cNvSpPr/>
          <p:nvPr/>
        </p:nvSpPr>
        <p:spPr>
          <a:xfrm>
            <a:off x="3012263" y="4437112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Soğutma</a:t>
            </a:r>
            <a:endParaRPr lang="tr-TR" sz="1600" dirty="0"/>
          </a:p>
        </p:txBody>
      </p:sp>
      <p:sp>
        <p:nvSpPr>
          <p:cNvPr id="26" name="Dikdörtgen 25"/>
          <p:cNvSpPr/>
          <p:nvPr/>
        </p:nvSpPr>
        <p:spPr>
          <a:xfrm>
            <a:off x="3012263" y="4869160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Öğütme</a:t>
            </a:r>
            <a:endParaRPr lang="tr-TR" sz="1600" dirty="0"/>
          </a:p>
        </p:txBody>
      </p:sp>
      <p:sp>
        <p:nvSpPr>
          <p:cNvPr id="27" name="Dikdörtgen 26"/>
          <p:cNvSpPr/>
          <p:nvPr/>
        </p:nvSpPr>
        <p:spPr>
          <a:xfrm>
            <a:off x="3012263" y="5301208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Eleme</a:t>
            </a:r>
            <a:endParaRPr lang="tr-TR" sz="1600" dirty="0"/>
          </a:p>
        </p:txBody>
      </p:sp>
      <p:sp>
        <p:nvSpPr>
          <p:cNvPr id="28" name="Dikdörtgen 27"/>
          <p:cNvSpPr/>
          <p:nvPr/>
        </p:nvSpPr>
        <p:spPr>
          <a:xfrm>
            <a:off x="3012263" y="573325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Harmanlama</a:t>
            </a:r>
            <a:endParaRPr lang="tr-TR" sz="1600" dirty="0"/>
          </a:p>
        </p:txBody>
      </p:sp>
      <p:sp>
        <p:nvSpPr>
          <p:cNvPr id="29" name="Dikdörtgen 28"/>
          <p:cNvSpPr/>
          <p:nvPr/>
        </p:nvSpPr>
        <p:spPr>
          <a:xfrm>
            <a:off x="3012263" y="616530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Torbalara doldurma</a:t>
            </a:r>
            <a:endParaRPr lang="tr-TR" sz="1600" dirty="0"/>
          </a:p>
        </p:txBody>
      </p:sp>
      <p:sp>
        <p:nvSpPr>
          <p:cNvPr id="30" name="Dikdörtgen 29"/>
          <p:cNvSpPr/>
          <p:nvPr/>
        </p:nvSpPr>
        <p:spPr>
          <a:xfrm>
            <a:off x="3012263" y="6597352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Depolama</a:t>
            </a:r>
            <a:endParaRPr lang="tr-TR" sz="1600" dirty="0"/>
          </a:p>
        </p:txBody>
      </p:sp>
      <p:cxnSp>
        <p:nvCxnSpPr>
          <p:cNvPr id="32" name="Düz Ok Bağlayıcısı 31"/>
          <p:cNvCxnSpPr>
            <a:stCxn id="5" idx="2"/>
            <a:endCxn id="6" idx="0"/>
          </p:cNvCxnSpPr>
          <p:nvPr/>
        </p:nvCxnSpPr>
        <p:spPr>
          <a:xfrm>
            <a:off x="4535996" y="119675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35996" y="162880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>
            <a:off x="4535996" y="2060848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>
            <a:off x="4541556" y="249289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/>
          <p:nvPr/>
        </p:nvCxnSpPr>
        <p:spPr>
          <a:xfrm>
            <a:off x="4541556" y="292494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/>
          <p:nvPr/>
        </p:nvCxnSpPr>
        <p:spPr>
          <a:xfrm>
            <a:off x="4574825" y="335699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/>
          <p:nvPr/>
        </p:nvCxnSpPr>
        <p:spPr>
          <a:xfrm>
            <a:off x="4580385" y="378904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>
            <a:off x="4580385" y="4221088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/>
          <p:nvPr/>
        </p:nvCxnSpPr>
        <p:spPr>
          <a:xfrm>
            <a:off x="4599799" y="465313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>
            <a:off x="4591504" y="508518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Düz Ok Bağlayıcısı 41"/>
          <p:cNvCxnSpPr/>
          <p:nvPr/>
        </p:nvCxnSpPr>
        <p:spPr>
          <a:xfrm>
            <a:off x="4572000" y="551723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>
            <a:off x="4585855" y="594928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Düz Ok Bağlayıcısı 43"/>
          <p:cNvCxnSpPr/>
          <p:nvPr/>
        </p:nvCxnSpPr>
        <p:spPr>
          <a:xfrm>
            <a:off x="4572000" y="6381328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kdörtgen 46"/>
          <p:cNvSpPr/>
          <p:nvPr/>
        </p:nvSpPr>
        <p:spPr>
          <a:xfrm>
            <a:off x="6516216" y="2209680"/>
            <a:ext cx="1800200" cy="355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Su</a:t>
            </a:r>
            <a:endParaRPr lang="tr-TR" sz="1600" dirty="0"/>
          </a:p>
        </p:txBody>
      </p:sp>
      <p:cxnSp>
        <p:nvCxnSpPr>
          <p:cNvPr id="49" name="Düz Ok Bağlayıcısı 48"/>
          <p:cNvCxnSpPr>
            <a:stCxn id="47" idx="1"/>
            <a:endCxn id="20" idx="3"/>
          </p:cNvCxnSpPr>
          <p:nvPr/>
        </p:nvCxnSpPr>
        <p:spPr>
          <a:xfrm flipH="1" flipV="1">
            <a:off x="6012160" y="2384884"/>
            <a:ext cx="504056" cy="24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Dikdörtgen 49"/>
          <p:cNvSpPr/>
          <p:nvPr/>
        </p:nvSpPr>
        <p:spPr>
          <a:xfrm>
            <a:off x="611560" y="2636912"/>
            <a:ext cx="1800200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Su + Serum</a:t>
            </a:r>
            <a:endParaRPr lang="tr-TR" sz="1600" dirty="0"/>
          </a:p>
        </p:txBody>
      </p:sp>
      <p:cxnSp>
        <p:nvCxnSpPr>
          <p:cNvPr id="52" name="Düz Ok Bağlayıcısı 51"/>
          <p:cNvCxnSpPr>
            <a:stCxn id="21" idx="1"/>
            <a:endCxn id="50" idx="3"/>
          </p:cNvCxnSpPr>
          <p:nvPr/>
        </p:nvCxnSpPr>
        <p:spPr>
          <a:xfrm flipH="1">
            <a:off x="2411760" y="2816932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Dikdörtgen 52"/>
          <p:cNvSpPr/>
          <p:nvPr/>
        </p:nvSpPr>
        <p:spPr>
          <a:xfrm>
            <a:off x="585098" y="3501008"/>
            <a:ext cx="1800200" cy="3558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Soğuk hava + Nem</a:t>
            </a:r>
            <a:endParaRPr lang="tr-TR" sz="1600" dirty="0"/>
          </a:p>
        </p:txBody>
      </p:sp>
      <p:cxnSp>
        <p:nvCxnSpPr>
          <p:cNvPr id="55" name="Düz Ok Bağlayıcısı 54"/>
          <p:cNvCxnSpPr>
            <a:stCxn id="23" idx="1"/>
            <a:endCxn id="53" idx="3"/>
          </p:cNvCxnSpPr>
          <p:nvPr/>
        </p:nvCxnSpPr>
        <p:spPr>
          <a:xfrm flipH="1" flipV="1">
            <a:off x="2385298" y="3678932"/>
            <a:ext cx="657766" cy="2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Dikdörtgen 58"/>
          <p:cNvSpPr/>
          <p:nvPr/>
        </p:nvSpPr>
        <p:spPr>
          <a:xfrm>
            <a:off x="6516216" y="3503445"/>
            <a:ext cx="1800200" cy="355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Sıcak hava</a:t>
            </a:r>
            <a:endParaRPr lang="tr-TR" sz="1600" dirty="0"/>
          </a:p>
        </p:txBody>
      </p:sp>
      <p:sp>
        <p:nvSpPr>
          <p:cNvPr id="60" name="Dikdörtgen 59"/>
          <p:cNvSpPr/>
          <p:nvPr/>
        </p:nvSpPr>
        <p:spPr>
          <a:xfrm>
            <a:off x="6516216" y="4367512"/>
            <a:ext cx="1800200" cy="355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Soğuk hava</a:t>
            </a:r>
            <a:endParaRPr lang="tr-TR" sz="1600" dirty="0"/>
          </a:p>
        </p:txBody>
      </p:sp>
      <p:sp>
        <p:nvSpPr>
          <p:cNvPr id="61" name="Dikdörtgen 60"/>
          <p:cNvSpPr/>
          <p:nvPr/>
        </p:nvSpPr>
        <p:spPr>
          <a:xfrm>
            <a:off x="6516216" y="6095704"/>
            <a:ext cx="1800200" cy="355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25 kg’lık</a:t>
            </a:r>
            <a:endParaRPr lang="tr-TR" sz="1600" dirty="0"/>
          </a:p>
        </p:txBody>
      </p:sp>
      <p:cxnSp>
        <p:nvCxnSpPr>
          <p:cNvPr id="63" name="Düz Ok Bağlayıcısı 62"/>
          <p:cNvCxnSpPr>
            <a:stCxn id="59" idx="1"/>
            <a:endCxn id="23" idx="3"/>
          </p:cNvCxnSpPr>
          <p:nvPr/>
        </p:nvCxnSpPr>
        <p:spPr>
          <a:xfrm flipH="1" flipV="1">
            <a:off x="5995392" y="3681028"/>
            <a:ext cx="520824" cy="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Düz Ok Bağlayıcısı 64"/>
          <p:cNvCxnSpPr>
            <a:stCxn id="60" idx="1"/>
            <a:endCxn id="25" idx="3"/>
          </p:cNvCxnSpPr>
          <p:nvPr/>
        </p:nvCxnSpPr>
        <p:spPr>
          <a:xfrm flipH="1">
            <a:off x="5964591" y="4545124"/>
            <a:ext cx="5516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Düz Ok Bağlayıcısı 66"/>
          <p:cNvCxnSpPr>
            <a:stCxn id="61" idx="1"/>
            <a:endCxn id="29" idx="3"/>
          </p:cNvCxnSpPr>
          <p:nvPr/>
        </p:nvCxnSpPr>
        <p:spPr>
          <a:xfrm flipH="1">
            <a:off x="5964591" y="6273316"/>
            <a:ext cx="5516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3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KAZEİNİN DESTABİLİZASYONU/PRESİPİTASYONU </a:t>
            </a:r>
            <a:endParaRPr lang="tr-TR" sz="2400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u="sng" dirty="0" smtClean="0">
                <a:solidFill>
                  <a:schemeClr val="accent6">
                    <a:lumMod val="75000"/>
                  </a:schemeClr>
                </a:solidFill>
              </a:rPr>
              <a:t>Asitle </a:t>
            </a:r>
            <a:r>
              <a:rPr lang="tr-TR" u="sng" dirty="0" err="1" smtClean="0">
                <a:solidFill>
                  <a:schemeClr val="accent6">
                    <a:lumMod val="75000"/>
                  </a:schemeClr>
                </a:solidFill>
              </a:rPr>
              <a:t>Presipitasyon</a:t>
            </a:r>
            <a:endParaRPr lang="tr-TR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A-starter Kültürün Oluşturduğu Asit Etkisiyle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</a:rPr>
              <a:t>Presipitasyon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</a:p>
          <a:p>
            <a:r>
              <a:rPr lang="tr-TR" dirty="0" smtClean="0"/>
              <a:t>pastörize yağsız süt+ 22-26°C </a:t>
            </a:r>
            <a:r>
              <a:rPr lang="tr-TR" i="1" dirty="0" err="1" smtClean="0"/>
              <a:t>Lc</a:t>
            </a:r>
            <a:r>
              <a:rPr lang="tr-TR" i="1" dirty="0" smtClean="0"/>
              <a:t>.</a:t>
            </a:r>
            <a:r>
              <a:rPr lang="tr-TR" i="1" dirty="0" err="1" smtClean="0"/>
              <a:t>lactis</a:t>
            </a:r>
            <a:r>
              <a:rPr lang="tr-TR" dirty="0" smtClean="0"/>
              <a:t> </a:t>
            </a:r>
            <a:r>
              <a:rPr lang="tr-TR" dirty="0" err="1" smtClean="0"/>
              <a:t>ssp</a:t>
            </a:r>
            <a:r>
              <a:rPr lang="tr-TR" dirty="0" smtClean="0"/>
              <a:t>.</a:t>
            </a:r>
            <a:r>
              <a:rPr lang="tr-TR" i="1" dirty="0" err="1" smtClean="0"/>
              <a:t>lactis</a:t>
            </a:r>
            <a:r>
              <a:rPr lang="tr-TR" dirty="0" smtClean="0"/>
              <a:t>/ </a:t>
            </a:r>
            <a:r>
              <a:rPr lang="tr-TR" i="1" dirty="0" err="1" smtClean="0"/>
              <a:t>Lc</a:t>
            </a:r>
            <a:r>
              <a:rPr lang="tr-TR" i="1" dirty="0" smtClean="0"/>
              <a:t>.</a:t>
            </a:r>
            <a:r>
              <a:rPr lang="tr-TR" i="1" dirty="0" err="1" smtClean="0"/>
              <a:t>lactis</a:t>
            </a:r>
            <a:r>
              <a:rPr lang="tr-TR" dirty="0" smtClean="0"/>
              <a:t> </a:t>
            </a:r>
            <a:r>
              <a:rPr lang="tr-TR" dirty="0" err="1" smtClean="0"/>
              <a:t>ssp</a:t>
            </a:r>
            <a:r>
              <a:rPr lang="tr-TR" dirty="0" smtClean="0"/>
              <a:t>.</a:t>
            </a:r>
            <a:r>
              <a:rPr lang="tr-TR" i="1" dirty="0" err="1" smtClean="0"/>
              <a:t>cremoris</a:t>
            </a:r>
            <a:r>
              <a:rPr lang="tr-TR" dirty="0" smtClean="0"/>
              <a:t> aşılama (%0.5-1.5)+ 14-16 saat </a:t>
            </a:r>
            <a:r>
              <a:rPr lang="tr-TR" dirty="0" err="1" smtClean="0"/>
              <a:t>inkübasyon</a:t>
            </a:r>
            <a:r>
              <a:rPr lang="tr-TR" dirty="0" smtClean="0"/>
              <a:t> (sonucu starter faaliyeti ile laktozun bir kısmı laktik </a:t>
            </a:r>
            <a:r>
              <a:rPr lang="tr-TR" dirty="0" err="1" smtClean="0"/>
              <a:t>asite</a:t>
            </a:r>
            <a:r>
              <a:rPr lang="tr-TR" dirty="0" smtClean="0"/>
              <a:t> dönüşerek </a:t>
            </a:r>
            <a:r>
              <a:rPr lang="tr-TR" dirty="0" err="1" smtClean="0"/>
              <a:t>pH</a:t>
            </a:r>
            <a:r>
              <a:rPr lang="tr-TR" dirty="0" smtClean="0"/>
              <a:t> değeri </a:t>
            </a:r>
            <a:r>
              <a:rPr lang="tr-TR" dirty="0" err="1" smtClean="0"/>
              <a:t>izoelektrik</a:t>
            </a:r>
            <a:r>
              <a:rPr lang="tr-TR" dirty="0" smtClean="0"/>
              <a:t> noktaya doğru yavaş yavaş düşerek kazein misellerindeki koloidal kalsiyum çözünüp misellerden ayrılır. Böylece ağ yapıda kazein jeli ya da pıhtı oluşur). Ve </a:t>
            </a:r>
            <a:r>
              <a:rPr lang="tr-TR" dirty="0" err="1" smtClean="0"/>
              <a:t>inkübasyon</a:t>
            </a:r>
            <a:r>
              <a:rPr lang="tr-TR" dirty="0" smtClean="0"/>
              <a:t> sonrası direkt buhar enjektesi ile sıcaklık 60 °</a:t>
            </a:r>
            <a:r>
              <a:rPr lang="tr-TR" dirty="0" err="1" smtClean="0"/>
              <a:t>C’ye</a:t>
            </a:r>
            <a:r>
              <a:rPr lang="tr-TR" dirty="0" smtClean="0"/>
              <a:t> yükseltilir. </a:t>
            </a:r>
          </a:p>
          <a:p>
            <a:r>
              <a:rPr lang="tr-TR" dirty="0" smtClean="0"/>
              <a:t>Geleneksel pişirme yöntemin dışında,peynir teknesinden pompa sayesinde bekletme borusuna pompalanan pıhtıya direkt buhar enjektesi ile ısıtma yapılır. Bekletme borusunda pıhtı bir süre bekletilerek </a:t>
            </a:r>
            <a:r>
              <a:rPr lang="tr-TR" dirty="0" err="1" smtClean="0"/>
              <a:t>sinerez</a:t>
            </a:r>
            <a:r>
              <a:rPr lang="tr-TR" dirty="0" smtClean="0"/>
              <a:t> başlatılarak pıhtı taneciklerin kümeleşmesi sağlanır. Buna </a:t>
            </a:r>
            <a:r>
              <a:rPr lang="tr-TR" dirty="0" err="1" smtClean="0"/>
              <a:t>asidülasyon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KAZEİNİN DESTABİLİZASYONU/PRESİPİTASYONU </a:t>
            </a:r>
            <a:endParaRPr lang="tr-TR" sz="24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Mineral asitlerle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presipitasyon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</a:p>
          <a:p>
            <a:r>
              <a:rPr lang="tr-TR" dirty="0" err="1" smtClean="0"/>
              <a:t>HCl</a:t>
            </a:r>
            <a:r>
              <a:rPr lang="tr-TR" dirty="0" smtClean="0"/>
              <a:t> kullanılır, H2SO4’ten de yararlanılabilir.  </a:t>
            </a:r>
          </a:p>
          <a:p>
            <a:r>
              <a:rPr lang="tr-TR" dirty="0" smtClean="0"/>
              <a:t>Sıcaklığı 30-35 °C olan pastörize yağsız süte, karıştırma bölmesinden basınç altında seyreltik 1-2 </a:t>
            </a:r>
            <a:r>
              <a:rPr lang="tr-TR" dirty="0" err="1" smtClean="0"/>
              <a:t>molar</a:t>
            </a:r>
            <a:r>
              <a:rPr lang="tr-TR" dirty="0" smtClean="0"/>
              <a:t> </a:t>
            </a:r>
            <a:r>
              <a:rPr lang="tr-TR" dirty="0" err="1" smtClean="0"/>
              <a:t>HCl</a:t>
            </a:r>
            <a:r>
              <a:rPr lang="tr-TR" dirty="0" smtClean="0"/>
              <a:t> püskürtülür.</a:t>
            </a:r>
          </a:p>
          <a:p>
            <a:r>
              <a:rPr lang="tr-TR" dirty="0" smtClean="0"/>
              <a:t> Süte ters akış olan asit etkisiyle </a:t>
            </a:r>
            <a:r>
              <a:rPr lang="tr-TR" dirty="0" err="1" smtClean="0"/>
              <a:t>pH</a:t>
            </a:r>
            <a:r>
              <a:rPr lang="tr-TR" dirty="0" smtClean="0"/>
              <a:t> 4.6’ ya düşer.</a:t>
            </a:r>
          </a:p>
          <a:p>
            <a:r>
              <a:rPr lang="tr-TR" dirty="0" err="1" smtClean="0"/>
              <a:t>Asitlendirilmiş</a:t>
            </a:r>
            <a:r>
              <a:rPr lang="tr-TR" dirty="0" smtClean="0"/>
              <a:t> süte buhar enjektesi ile sıcaklık 50°C ye yükseltilir. </a:t>
            </a:r>
          </a:p>
          <a:p>
            <a:r>
              <a:rPr lang="tr-TR" dirty="0" smtClean="0"/>
              <a:t>Laktik kazeinde olduğu gibi </a:t>
            </a:r>
            <a:r>
              <a:rPr lang="tr-TR" dirty="0" err="1" smtClean="0"/>
              <a:t>koagülasyonun</a:t>
            </a:r>
            <a:r>
              <a:rPr lang="tr-TR" dirty="0" smtClean="0"/>
              <a:t> tamamlanması için bekletme borusunda </a:t>
            </a:r>
            <a:r>
              <a:rPr lang="tr-TR" dirty="0" err="1" smtClean="0"/>
              <a:t>asidülasyon</a:t>
            </a:r>
            <a:r>
              <a:rPr lang="tr-TR" dirty="0" smtClean="0"/>
              <a:t> yapılır.</a:t>
            </a:r>
          </a:p>
          <a:p>
            <a:pPr>
              <a:buNone/>
            </a:pP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Enzimatik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destabilizasyon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</a:p>
          <a:p>
            <a:r>
              <a:rPr lang="tr-TR" dirty="0" err="1" smtClean="0"/>
              <a:t>proteinazlar</a:t>
            </a:r>
            <a:r>
              <a:rPr lang="tr-TR" dirty="0" smtClean="0"/>
              <a:t> sütü iki aşamada pıhtılaştırırlar. İlk aşamada k-kazein, para- k-kazein ve </a:t>
            </a:r>
            <a:r>
              <a:rPr lang="tr-TR" dirty="0" err="1" smtClean="0"/>
              <a:t>glikomakropeptitlere</a:t>
            </a:r>
            <a:r>
              <a:rPr lang="tr-TR" dirty="0" smtClean="0"/>
              <a:t> parçalanır. </a:t>
            </a:r>
          </a:p>
          <a:p>
            <a:r>
              <a:rPr lang="tr-TR" dirty="0" smtClean="0"/>
              <a:t>İkinci aşamada ise </a:t>
            </a:r>
            <a:r>
              <a:rPr lang="tr-TR" dirty="0" err="1" smtClean="0"/>
              <a:t>rennet</a:t>
            </a:r>
            <a:r>
              <a:rPr lang="tr-TR" dirty="0" smtClean="0"/>
              <a:t> etkisiyle değişime uğrayan kazein miselleri 20 °C üzerinde kalsiyum iyonları ile </a:t>
            </a:r>
            <a:r>
              <a:rPr lang="tr-TR" dirty="0" err="1" smtClean="0"/>
              <a:t>koagüle</a:t>
            </a:r>
            <a:r>
              <a:rPr lang="tr-TR" dirty="0" smtClean="0"/>
              <a:t> olur. 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6336704" cy="490066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/>
              <a:t>SÜT PROTEİNLERİNİN ÜRETİMİ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39552" y="2060848"/>
            <a:ext cx="8229600" cy="4525963"/>
          </a:xfrm>
        </p:spPr>
        <p:txBody>
          <a:bodyPr>
            <a:normAutofit/>
          </a:bodyPr>
          <a:lstStyle/>
          <a:p>
            <a:r>
              <a:rPr lang="tr-TR" sz="2400" dirty="0"/>
              <a:t>Süt proteini ürünleri, izolasyonları ve kullanımları sırasında reaksiyonlara uğrayıp, </a:t>
            </a:r>
            <a:r>
              <a:rPr lang="tr-TR" sz="2400" dirty="0" err="1"/>
              <a:t>interaksiyonlara</a:t>
            </a:r>
            <a:r>
              <a:rPr lang="tr-TR" sz="2400" dirty="0"/>
              <a:t> girerek kompleks yapısal düzenlemeler gösteren makro ve mikro sistemlerdir.  Geleneksel ya da </a:t>
            </a:r>
            <a:r>
              <a:rPr lang="tr-TR" sz="2400" dirty="0" err="1"/>
              <a:t>ultrafiltrasyon</a:t>
            </a:r>
            <a:r>
              <a:rPr lang="tr-TR" sz="2400" dirty="0"/>
              <a:t>, </a:t>
            </a:r>
            <a:r>
              <a:rPr lang="tr-TR" sz="2400" dirty="0" err="1"/>
              <a:t>mikrofiltrasyon</a:t>
            </a:r>
            <a:r>
              <a:rPr lang="tr-TR" sz="2400" dirty="0"/>
              <a:t>, jel </a:t>
            </a:r>
            <a:r>
              <a:rPr lang="tr-TR" sz="2400" dirty="0" err="1"/>
              <a:t>filtrasyonu</a:t>
            </a:r>
            <a:r>
              <a:rPr lang="tr-TR" sz="2400" dirty="0"/>
              <a:t>, elektrodiyaliz gibi tekniklerle süt veya </a:t>
            </a:r>
            <a:r>
              <a:rPr lang="tr-TR" sz="2400" dirty="0" err="1" smtClean="0"/>
              <a:t>peyniraltı</a:t>
            </a:r>
            <a:r>
              <a:rPr lang="tr-TR" sz="2400" dirty="0" smtClean="0"/>
              <a:t> </a:t>
            </a:r>
            <a:r>
              <a:rPr lang="tr-TR" sz="2400" dirty="0"/>
              <a:t>suyundan ayrılıp konsantre hale </a:t>
            </a:r>
            <a:r>
              <a:rPr lang="tr-TR" sz="2400" dirty="0" smtClean="0"/>
              <a:t>getirilebilir </a:t>
            </a:r>
            <a:r>
              <a:rPr lang="tr-TR" sz="2400" dirty="0"/>
              <a:t>ya da kurutma ile toz haline getirilebilir. 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9373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KAZEİNİN DESTABİLİZASYONU/PRESİPİTASYONU </a:t>
            </a:r>
            <a:endParaRPr lang="tr-TR" sz="24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/>
              <a:t>Rennet</a:t>
            </a:r>
            <a:r>
              <a:rPr lang="tr-TR" dirty="0" smtClean="0"/>
              <a:t> kazein üretimi için;</a:t>
            </a:r>
          </a:p>
          <a:p>
            <a:r>
              <a:rPr lang="tr-TR" dirty="0" smtClean="0"/>
              <a:t>yağsız süt 31°</a:t>
            </a:r>
            <a:r>
              <a:rPr lang="tr-TR" dirty="0" err="1" smtClean="0"/>
              <a:t>C’de</a:t>
            </a:r>
            <a:r>
              <a:rPr lang="tr-TR" dirty="0" smtClean="0"/>
              <a:t> çift cidarlı teknelerde, peynir yapımında olduğu gibi mayalanır.  </a:t>
            </a:r>
          </a:p>
          <a:p>
            <a:r>
              <a:rPr lang="tr-TR" dirty="0" smtClean="0"/>
              <a:t>Pıhtılaşma süresinin sonunda optimum büyüklükte pıhtı taneleri elde edilecek şekilde pıhtı parçalanır. Daha sonra tekneye kontrollü hızda 0.5°C </a:t>
            </a:r>
            <a:r>
              <a:rPr lang="tr-TR" dirty="0" err="1" smtClean="0"/>
              <a:t>lik</a:t>
            </a:r>
            <a:r>
              <a:rPr lang="tr-TR" dirty="0" smtClean="0"/>
              <a:t> artış hızıyla 60 °C ye kadar buhar verilerek pişirme işlemi tamamlanır.  </a:t>
            </a:r>
          </a:p>
          <a:p>
            <a:r>
              <a:rPr lang="tr-TR" dirty="0" smtClean="0"/>
              <a:t>Bu işlem pıhtı taneciklerinin kümeleşmesini kolaylaştırır.</a:t>
            </a:r>
          </a:p>
          <a:p>
            <a:r>
              <a:rPr lang="tr-TR" dirty="0" err="1" smtClean="0"/>
              <a:t>Rennet</a:t>
            </a:r>
            <a:r>
              <a:rPr lang="tr-TR" dirty="0" smtClean="0"/>
              <a:t> kazeinin endüstriyel alanda başlıca kullanım alanı plastik yapımıdır. İstenen nitelikte açık renkli ve pürüzsüz bir plastik yapımı için kullanılacak </a:t>
            </a:r>
            <a:r>
              <a:rPr lang="tr-TR" dirty="0" err="1" smtClean="0"/>
              <a:t>rennet</a:t>
            </a:r>
            <a:r>
              <a:rPr lang="tr-TR" dirty="0" smtClean="0"/>
              <a:t> kazein yapımındaki etkili faktörler;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KAZEİNİN DESTABİLİZASYONU/PRESİPİTASYONU </a:t>
            </a:r>
            <a:endParaRPr lang="tr-TR" sz="24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21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Sütün yağ oranı:  </a:t>
            </a:r>
            <a:r>
              <a:rPr lang="tr-TR" dirty="0" smtClean="0"/>
              <a:t>yüksek yağ oranında koyu ve mat renkli</a:t>
            </a:r>
          </a:p>
          <a:p>
            <a:pPr lvl="0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Süte uygulanan ısıl işlem</a:t>
            </a:r>
            <a:r>
              <a:rPr lang="tr-TR" dirty="0" smtClean="0"/>
              <a:t>:  pastörizasyon koyu kahve renkli plastik </a:t>
            </a:r>
          </a:p>
          <a:p>
            <a:pPr lvl="0"/>
            <a:r>
              <a:rPr lang="tr-TR" dirty="0" smtClean="0"/>
              <a:t>Kazein pıhtısına uygulanan ısıl işlem: şeffaf nitelikli fakat gaz kabarcıklı plastik</a:t>
            </a:r>
          </a:p>
          <a:p>
            <a:pPr lvl="0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Pıhtının yıkanması: yüksek </a:t>
            </a:r>
            <a:r>
              <a:rPr lang="tr-TR" dirty="0" smtClean="0"/>
              <a:t>laktoz içeriğinde koyu renkli plastik</a:t>
            </a:r>
          </a:p>
          <a:p>
            <a:pPr lvl="0"/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Kazeinin demir içeriği:&gt;</a:t>
            </a:r>
            <a:r>
              <a:rPr lang="tr-TR" dirty="0" smtClean="0"/>
              <a:t>10 mg/kg dan demir içerenlerden plastik renginde bozulma</a:t>
            </a:r>
          </a:p>
          <a:p>
            <a:r>
              <a:rPr lang="tr-TR" dirty="0" smtClean="0"/>
              <a:t>Gıdalarda kullanılacak </a:t>
            </a:r>
            <a:r>
              <a:rPr lang="tr-TR" dirty="0" err="1" smtClean="0"/>
              <a:t>rennet</a:t>
            </a:r>
            <a:r>
              <a:rPr lang="tr-TR" dirty="0" smtClean="0"/>
              <a:t> kazeinin </a:t>
            </a:r>
            <a:r>
              <a:rPr lang="tr-TR" dirty="0" err="1" smtClean="0"/>
              <a:t>plazmin</a:t>
            </a:r>
            <a:r>
              <a:rPr lang="tr-TR" dirty="0" smtClean="0"/>
              <a:t> etkisinin düşük olması istenir. 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Serum ayrılması: </a:t>
            </a:r>
            <a:r>
              <a:rPr lang="tr-TR" dirty="0" smtClean="0"/>
              <a:t>kazeinin asit etkisiyle veya </a:t>
            </a:r>
            <a:r>
              <a:rPr lang="tr-TR" dirty="0" err="1" smtClean="0"/>
              <a:t>enzimatik</a:t>
            </a:r>
            <a:r>
              <a:rPr lang="tr-TR" dirty="0" smtClean="0"/>
              <a:t> yolla </a:t>
            </a:r>
            <a:r>
              <a:rPr lang="tr-TR" dirty="0" err="1" smtClean="0"/>
              <a:t>destabilizasyon</a:t>
            </a:r>
            <a:r>
              <a:rPr lang="tr-TR" dirty="0" smtClean="0"/>
              <a:t> sonrası serum ayrılması gerçekleşir.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Serum ayrılmasında yararlanılan düzenekler;</a:t>
            </a:r>
          </a:p>
          <a:p>
            <a:pPr lvl="0"/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Naylon/ küçük gözenekli çelikten yapılmış hareketli veya hareketsiz eğik durumda yerleştirilmiş elekler</a:t>
            </a:r>
          </a:p>
          <a:p>
            <a:pPr lvl="0"/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Polyesterden yapılmış,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ıhtıyı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aşağıya kaydıran,şelale profilli eğimli elekler</a:t>
            </a:r>
          </a:p>
          <a:p>
            <a:pPr lvl="0"/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Mekanik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ciahzlar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( santrifüj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separatör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, döner presler) ile pıhtını  su içeriği %56-60’a düşürülür.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974976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SERUM AYRILMASI ÜZERİNE ETKİLİ FAKTÖRLER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22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Eleklerin eğim açısı, uzunluğu, gözenek büyüklüğü</a:t>
            </a:r>
          </a:p>
          <a:p>
            <a:pPr lvl="0"/>
            <a:r>
              <a:rPr lang="tr-TR" dirty="0" smtClean="0"/>
              <a:t>İşlemin gerçekleştirildiği sıcaklık derecesi: santrifüj </a:t>
            </a:r>
            <a:r>
              <a:rPr lang="tr-TR" dirty="0" err="1" smtClean="0"/>
              <a:t>separatörleri</a:t>
            </a:r>
            <a:r>
              <a:rPr lang="tr-TR" dirty="0" smtClean="0"/>
              <a:t> kullanılıyorsa asit kazein için 47°C, </a:t>
            </a:r>
            <a:r>
              <a:rPr lang="tr-TR" dirty="0" err="1" smtClean="0"/>
              <a:t>rennet</a:t>
            </a:r>
            <a:r>
              <a:rPr lang="tr-TR" dirty="0" smtClean="0"/>
              <a:t> kazein için 37°C olmalıdır.</a:t>
            </a:r>
          </a:p>
          <a:p>
            <a:pPr lvl="0"/>
            <a:r>
              <a:rPr lang="tr-TR" dirty="0" smtClean="0"/>
              <a:t>3.9-4.95 arasında değişen bir </a:t>
            </a:r>
            <a:r>
              <a:rPr lang="tr-TR" dirty="0" err="1" smtClean="0"/>
              <a:t>pH</a:t>
            </a:r>
            <a:r>
              <a:rPr lang="tr-TR" dirty="0" smtClean="0"/>
              <a:t> değeri olmalıdır.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YIKAMA</a:t>
            </a:r>
            <a:endParaRPr lang="tr-TR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Pıhtıda bulunan laktoz, tuzlar, serum proteinleri, serbest asitlerin ortamdan uzaklaştırılması için uygulanır.  Kalıntıların gitmesi için büyük ölçüde pıhtı tanelerinin içene difüzyon ile gerçekleşir. Difüzyon oranını etkileyen faktörler;</a:t>
            </a:r>
          </a:p>
          <a:p>
            <a:pPr lvl="0"/>
            <a:r>
              <a:rPr lang="tr-TR" dirty="0" smtClean="0"/>
              <a:t>Pıhtı taneciklerinin büyüklüğü ve geçirgenliği</a:t>
            </a:r>
          </a:p>
          <a:p>
            <a:pPr lvl="0"/>
            <a:r>
              <a:rPr lang="tr-TR" dirty="0" smtClean="0"/>
              <a:t>Yıkama suyunun miktarı</a:t>
            </a:r>
          </a:p>
          <a:p>
            <a:pPr lvl="0"/>
            <a:r>
              <a:rPr lang="tr-TR" dirty="0" smtClean="0"/>
              <a:t>Yıkama suyunun sıcaklığı</a:t>
            </a:r>
          </a:p>
          <a:p>
            <a:pPr lvl="0"/>
            <a:r>
              <a:rPr lang="tr-TR" dirty="0" smtClean="0"/>
              <a:t>Yıkama suyunun akış yönü</a:t>
            </a:r>
          </a:p>
          <a:p>
            <a:pPr lvl="0">
              <a:buNone/>
            </a:pPr>
            <a:r>
              <a:rPr lang="tr-TR" dirty="0" smtClean="0"/>
              <a:t>Tanenin içi ile taneyi çevreleyen sudaki bileşenlerin konsantrasyonları arasındaki farklılık.</a:t>
            </a:r>
          </a:p>
          <a:p>
            <a:r>
              <a:rPr lang="tr-TR" dirty="0" smtClean="0"/>
              <a:t>Yıkamada çok kademeli ve ters akışlı kule tipi sistemler kullanılır.</a:t>
            </a:r>
          </a:p>
          <a:p>
            <a:r>
              <a:rPr lang="tr-TR" dirty="0" smtClean="0"/>
              <a:t>Yıkama suyunun temiz, tortusuz ve belirli bir sertlik derecesinde</a:t>
            </a:r>
          </a:p>
          <a:p>
            <a:pPr>
              <a:buNone/>
            </a:pPr>
            <a:r>
              <a:rPr lang="tr-TR" dirty="0" smtClean="0"/>
              <a:t>olması, bileşiminde organik maddeler, demir,  istenmeyen iz elementler bulunmamalıdır.  </a:t>
            </a:r>
          </a:p>
          <a:p>
            <a:r>
              <a:rPr lang="tr-TR" dirty="0" err="1" smtClean="0"/>
              <a:t>pH</a:t>
            </a:r>
            <a:r>
              <a:rPr lang="tr-TR" dirty="0" smtClean="0"/>
              <a:t> değeri 4.6 olmalıdır.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YIKAMA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24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Laktoz, serum proteinleri ve tuzlar pıhtıdan difüzyon yoluyla ayrıldığı için, yıkamanın belirli  bir süre yapılması gerekir. Üç kademeli yıkama sisteminde 30 dakikalık yıkama süresiyle laktozun ayrılması mümkün olmaktadır. </a:t>
            </a:r>
          </a:p>
          <a:p>
            <a:r>
              <a:rPr lang="tr-TR" dirty="0" smtClean="0"/>
              <a:t>Yıkama suyu sıcaklığı suyun pıhtıdan ayrılmasını sağlayacak ve bakterileri yok edecek bir derece olması gerekir. Dört kademelilerde asit kazein pıhtısı için uygulanacak sıcaklık dereceleri 55°C, 65°C, 75°C, 35°</a:t>
            </a:r>
            <a:r>
              <a:rPr lang="tr-TR" dirty="0" err="1" smtClean="0"/>
              <a:t>C’dir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BASKIYA ALMA/KURUTMA</a:t>
            </a:r>
            <a:endParaRPr lang="tr-TR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25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Baskıya alma: </a:t>
            </a:r>
          </a:p>
          <a:p>
            <a:r>
              <a:rPr lang="tr-TR" dirty="0" smtClean="0"/>
              <a:t>Kurutma</a:t>
            </a:r>
            <a:r>
              <a:rPr lang="tr-TR" u="sng" dirty="0" smtClean="0"/>
              <a:t> </a:t>
            </a:r>
            <a:r>
              <a:rPr lang="tr-TR" dirty="0" smtClean="0"/>
              <a:t>aşamasında buharlaştırılacak su miktarını en aza indirip enerjiden tasarruf sağlamak için pıhtıda kalan su mekanik yolla uzaklaştırılır. </a:t>
            </a:r>
          </a:p>
          <a:p>
            <a:r>
              <a:rPr lang="tr-TR" dirty="0" smtClean="0"/>
              <a:t>Vidalı preslerde 30°C, </a:t>
            </a:r>
            <a:r>
              <a:rPr lang="tr-TR" dirty="0" err="1" smtClean="0"/>
              <a:t>dekantör</a:t>
            </a:r>
            <a:r>
              <a:rPr lang="tr-TR" dirty="0" smtClean="0"/>
              <a:t> santrifüjlerde 39°</a:t>
            </a:r>
            <a:r>
              <a:rPr lang="tr-TR" dirty="0" err="1" smtClean="0"/>
              <a:t>C’de</a:t>
            </a:r>
            <a:r>
              <a:rPr lang="tr-TR" dirty="0" smtClean="0"/>
              <a:t> baskı uygulanmalıdır. Böylelikle nem içeriği %55-60’a düşmektedir. 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Kurutma: </a:t>
            </a:r>
          </a:p>
          <a:p>
            <a:r>
              <a:rPr lang="tr-TR" dirty="0" smtClean="0"/>
              <a:t>Standart bileşiminde, stabil ve depolanabilir bir ürün için, kazein pıhtısı %12’den az nem içerecek şekilde kurutulur.</a:t>
            </a:r>
          </a:p>
          <a:p>
            <a:r>
              <a:rPr lang="tr-TR" dirty="0" smtClean="0"/>
              <a:t>İşlemde geleneksel olarak yarı akışkan yataklı kurutucular kullanılır. </a:t>
            </a:r>
          </a:p>
          <a:p>
            <a:r>
              <a:rPr lang="tr-TR" dirty="0" smtClean="0"/>
              <a:t>İşlem üzerine etkili faktörler tanecik boyutu ve kazein tipidir. Laktik asit kazeini en kolay kurutulabilen kazein tipidir.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SOĞUTMA/ÖĞÜTME</a:t>
            </a:r>
            <a:endParaRPr lang="tr-TR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26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Soğutma</a:t>
            </a:r>
            <a:r>
              <a:rPr lang="tr-TR" dirty="0" smtClean="0"/>
              <a:t>:</a:t>
            </a:r>
          </a:p>
          <a:p>
            <a:r>
              <a:rPr lang="tr-TR" dirty="0" smtClean="0"/>
              <a:t> Aynı nem içeriğine sahip bir ürün </a:t>
            </a:r>
            <a:r>
              <a:rPr lang="tr-TR" dirty="0" err="1" smtClean="0"/>
              <a:t>eldesi</a:t>
            </a:r>
            <a:r>
              <a:rPr lang="tr-TR" dirty="0" smtClean="0"/>
              <a:t> için, ürün karıştırılır ve soğutulur. </a:t>
            </a:r>
          </a:p>
          <a:p>
            <a:r>
              <a:rPr lang="tr-TR" dirty="0" smtClean="0"/>
              <a:t>İşlem pıhtıyı bekletme bölmesinden </a:t>
            </a:r>
            <a:r>
              <a:rPr lang="tr-TR" dirty="0" err="1" smtClean="0"/>
              <a:t>pnömatik</a:t>
            </a:r>
            <a:r>
              <a:rPr lang="tr-TR" dirty="0" smtClean="0"/>
              <a:t> olarak devrettirmek ile gerçekleşir. 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Öğütme: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smtClean="0"/>
              <a:t>Uygulanan işlemlerden sonra kazein döner veya disk biçimli değirmenlerde öğütülür. </a:t>
            </a:r>
          </a:p>
          <a:p>
            <a:r>
              <a:rPr lang="tr-TR" dirty="0" smtClean="0"/>
              <a:t>İstenen pıhtı tanecikleri için eleklerden geçirilir.  </a:t>
            </a:r>
          </a:p>
          <a:p>
            <a:r>
              <a:rPr lang="tr-TR" dirty="0" smtClean="0"/>
              <a:t>Büyük olanlar tekrar öğütülür ve paketleme işlemi gerçekleştirilir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KAZEİNLERİN ÖZELLİKLERİ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27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sz="2400" dirty="0" smtClean="0"/>
              <a:t>Asit ve </a:t>
            </a:r>
            <a:r>
              <a:rPr lang="tr-TR" sz="2400" dirty="0" err="1" smtClean="0"/>
              <a:t>rennet</a:t>
            </a:r>
            <a:r>
              <a:rPr lang="tr-TR" sz="2400" dirty="0" smtClean="0"/>
              <a:t> kazeinler suda çözünmezler. </a:t>
            </a:r>
          </a:p>
          <a:p>
            <a:pPr lvl="0"/>
            <a:r>
              <a:rPr lang="tr-TR" sz="2400" dirty="0" smtClean="0"/>
              <a:t>Isıtıldıklarında suyu </a:t>
            </a:r>
            <a:r>
              <a:rPr lang="tr-TR" sz="2400" dirty="0" err="1" smtClean="0"/>
              <a:t>absorbe</a:t>
            </a:r>
            <a:r>
              <a:rPr lang="tr-TR" sz="2400" dirty="0" smtClean="0"/>
              <a:t> ederek şişerler.  </a:t>
            </a:r>
          </a:p>
          <a:p>
            <a:pPr lvl="0"/>
            <a:r>
              <a:rPr lang="tr-TR" sz="2400" dirty="0" smtClean="0"/>
              <a:t>Alkali çözeltilerde çözünürler.</a:t>
            </a:r>
          </a:p>
          <a:p>
            <a:pPr lvl="0"/>
            <a:r>
              <a:rPr lang="tr-TR" sz="2400" dirty="0" smtClean="0"/>
              <a:t>Asit kazein 7 </a:t>
            </a:r>
            <a:r>
              <a:rPr lang="tr-TR" sz="2400" dirty="0" err="1" smtClean="0"/>
              <a:t>pH</a:t>
            </a:r>
            <a:r>
              <a:rPr lang="tr-TR" sz="2400" dirty="0" smtClean="0"/>
              <a:t> ve üzerindeki değerlerde sodyum, potasyum hidroksitler, karbonat, bikarbonatlar, </a:t>
            </a:r>
            <a:r>
              <a:rPr lang="tr-TR" sz="2400" dirty="0" err="1" smtClean="0"/>
              <a:t>trisodyum</a:t>
            </a:r>
            <a:r>
              <a:rPr lang="tr-TR" sz="2400" dirty="0" smtClean="0"/>
              <a:t> fosfat, boraks içinde çözünür.</a:t>
            </a:r>
          </a:p>
          <a:p>
            <a:pPr lvl="0"/>
            <a:r>
              <a:rPr lang="tr-TR" sz="2400" dirty="0" err="1" smtClean="0"/>
              <a:t>Rennet</a:t>
            </a:r>
            <a:r>
              <a:rPr lang="tr-TR" sz="2400" dirty="0" smtClean="0"/>
              <a:t> kazein 7-8 </a:t>
            </a:r>
            <a:r>
              <a:rPr lang="tr-TR" sz="2400" dirty="0" err="1" smtClean="0"/>
              <a:t>pH</a:t>
            </a:r>
            <a:r>
              <a:rPr lang="tr-TR" sz="2400" dirty="0" smtClean="0"/>
              <a:t> arasında sodyum </a:t>
            </a:r>
            <a:r>
              <a:rPr lang="tr-TR" sz="2400" dirty="0" err="1" smtClean="0"/>
              <a:t>tripolifosfat</a:t>
            </a:r>
            <a:r>
              <a:rPr lang="tr-TR" sz="2400" dirty="0" smtClean="0"/>
              <a:t> gibi kompleks fosfat çözeltilerinde, 9.5 ve üzeri </a:t>
            </a:r>
            <a:r>
              <a:rPr lang="tr-TR" sz="2400" dirty="0" err="1" smtClean="0"/>
              <a:t>pH’larda</a:t>
            </a:r>
            <a:r>
              <a:rPr lang="tr-TR" sz="2400" dirty="0" smtClean="0"/>
              <a:t> ise sodyum hidroksitte çözünür.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229600" cy="5040560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Kazeinatların</a:t>
            </a:r>
            <a:r>
              <a:rPr lang="tr-TR" sz="2800" dirty="0" smtClean="0"/>
              <a:t> </a:t>
            </a:r>
            <a:r>
              <a:rPr lang="tr-TR" sz="2800" dirty="0"/>
              <a:t>yapımında hammadde olarak kurutulmuş kazein veya yıkama aşamasından sonraki nemli asit pıhtısı kullanılır. </a:t>
            </a:r>
            <a:endParaRPr lang="tr-TR" sz="2800" dirty="0" smtClean="0"/>
          </a:p>
          <a:p>
            <a:r>
              <a:rPr lang="tr-TR" sz="2800" dirty="0" smtClean="0"/>
              <a:t>Yüksek </a:t>
            </a:r>
            <a:r>
              <a:rPr lang="tr-TR" sz="2800" dirty="0"/>
              <a:t>kalite kazein üretimi için genellikle yıkama aşamasından sonraki pıhtı tercih </a:t>
            </a:r>
            <a:r>
              <a:rPr lang="tr-TR" sz="2800" dirty="0" smtClean="0"/>
              <a:t>edilir.</a:t>
            </a:r>
          </a:p>
          <a:p>
            <a:r>
              <a:rPr lang="tr-TR" sz="2800" dirty="0" smtClean="0"/>
              <a:t>Kazeinin </a:t>
            </a:r>
            <a:r>
              <a:rPr lang="tr-TR" sz="2800" dirty="0" err="1"/>
              <a:t>kazeinata</a:t>
            </a:r>
            <a:r>
              <a:rPr lang="tr-TR" sz="2800" dirty="0"/>
              <a:t> dönüştürülmesi sırasında karşılaşılan başlıca sorunlar; </a:t>
            </a:r>
            <a:endParaRPr lang="tr-TR" sz="2800" dirty="0" smtClean="0"/>
          </a:p>
          <a:p>
            <a:pPr marL="1714500" lvl="3" indent="-457200">
              <a:buFont typeface="+mj-lt"/>
              <a:buAutoNum type="arabicPeriod"/>
            </a:pPr>
            <a:r>
              <a:rPr lang="tr-TR" sz="2400" dirty="0" err="1">
                <a:solidFill>
                  <a:schemeClr val="accent6">
                    <a:lumMod val="50000"/>
                  </a:schemeClr>
                </a:solidFill>
              </a:rPr>
              <a:t>K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azeinat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çözeltisinin yüksek viskoziteli 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olması,</a:t>
            </a:r>
          </a:p>
          <a:p>
            <a:pPr marL="1714500" lvl="3" indent="-457200">
              <a:buFont typeface="+mj-lt"/>
              <a:buAutoNum type="arabicPeriod"/>
            </a:pP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lkali 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katıldığında pıhtı taneciklerinin etrafında geçirgen olmayan </a:t>
            </a:r>
            <a:r>
              <a:rPr lang="tr-TR" sz="2400" dirty="0" err="1">
                <a:solidFill>
                  <a:schemeClr val="accent6">
                    <a:lumMod val="50000"/>
                  </a:schemeClr>
                </a:solidFill>
              </a:rPr>
              <a:t>jelatinimsi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 bir katman oluşma eğiminin artmasıdır</a:t>
            </a: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KAZEİNAT ÜRETİMİ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0088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SODYUM KAZEİNAT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29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Yıkama sonrası %45 kurumaddeli kazein pıhtısı ufalanarak 40 °C deki su ilavesi ile </a:t>
            </a:r>
            <a:r>
              <a:rPr lang="tr-TR" sz="2400" dirty="0" err="1" smtClean="0"/>
              <a:t>kurumadde</a:t>
            </a:r>
            <a:r>
              <a:rPr lang="tr-TR" sz="2400" dirty="0" smtClean="0"/>
              <a:t> oranı %25 e düşürülür. Bu karışım değirmeden geçirilerek tanecik çapı küçültülür.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Değirmeden çıkan kazein pıhtısına bir pompa yardımıyla sodyum hidroksit çözeltisi (2.5 </a:t>
            </a:r>
            <a:r>
              <a:rPr lang="tr-TR" sz="2400" dirty="0" err="1" smtClean="0"/>
              <a:t>molar</a:t>
            </a:r>
            <a:r>
              <a:rPr lang="tr-TR" sz="2400" dirty="0" smtClean="0"/>
              <a:t>) ilave edilerek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6.6-6.8 değerine ayarlanır.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Kazein ve alkali karışımı bir tanka pompalanarak, karıştırma ile çözündürme işlemi gerçekleştirilir. Sıcaklık arttırılır.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0" y="2708920"/>
            <a:ext cx="8503920" cy="1757936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             </a:t>
            </a:r>
            <a:r>
              <a:rPr lang="tr-TR" sz="3200" b="1" dirty="0" smtClean="0">
                <a:solidFill>
                  <a:schemeClr val="accent6">
                    <a:lumMod val="50000"/>
                  </a:schemeClr>
                </a:solidFill>
              </a:rPr>
              <a:t>SÜT PROTEİNLERİNİN ÜRETİMİ</a:t>
            </a:r>
            <a:endParaRPr lang="tr-TR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SODYUM KAZEİNAT ÜRETİMİ</a:t>
            </a:r>
            <a:endParaRPr lang="tr-TR" sz="32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30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tr-TR" sz="2800" dirty="0" smtClean="0"/>
              <a:t>Karışım ikinci tanka pompalanır. Sıcaklık 75 °C çıkartılarak kazeinin alkali içinde iyi çözünmesi sağlanır. Çözeltinin viskozitesi artar.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tr-TR" sz="2800" dirty="0" err="1" smtClean="0"/>
              <a:t>Kazeinat</a:t>
            </a:r>
            <a:r>
              <a:rPr lang="tr-TR" sz="2800" dirty="0" smtClean="0"/>
              <a:t> çözeltisi balans tankına pompalanır, plakalı ısı değiştirici de 95°</a:t>
            </a:r>
            <a:r>
              <a:rPr lang="tr-TR" sz="2800" dirty="0" err="1" smtClean="0"/>
              <a:t>C’ye</a:t>
            </a:r>
            <a:r>
              <a:rPr lang="tr-TR" sz="2800" dirty="0" smtClean="0"/>
              <a:t> ısıtılır.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tr-TR" sz="2800" dirty="0" smtClean="0"/>
              <a:t>Isıtıcıdan çıkan çözeltinin viskozitesi kontrol edilir. Gerekirse sıcak su ilavesi ile viskozitesi arttırılır.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tr-TR" sz="2800" dirty="0" smtClean="0"/>
              <a:t>Püskürtme yöntemiyle kurutma yapılır.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KALSİYUM KAZEİNAT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31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Mineral asit kazein pıhtısı %25 </a:t>
            </a:r>
            <a:r>
              <a:rPr lang="tr-TR" sz="2400" dirty="0" err="1" smtClean="0"/>
              <a:t>kurumaddeye</a:t>
            </a:r>
            <a:r>
              <a:rPr lang="tr-TR" sz="2400" dirty="0" smtClean="0"/>
              <a:t> sahip olacak şekilde suyla karıştırılır.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Karışım değirmeden geçirilir.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Pıhtı sıcaklığı 35-40°</a:t>
            </a:r>
            <a:r>
              <a:rPr lang="tr-TR" sz="2400" dirty="0" err="1" smtClean="0"/>
              <a:t>C’ye</a:t>
            </a:r>
            <a:r>
              <a:rPr lang="tr-TR" sz="2400" dirty="0" smtClean="0"/>
              <a:t> ayarlanır. Ayarlama sonrası %10’luk kalsiyum hidroksit çözeltisi ile karıştırılır. 7.5 </a:t>
            </a:r>
            <a:r>
              <a:rPr lang="tr-TR" sz="2400" dirty="0" err="1" smtClean="0"/>
              <a:t>pH’dan</a:t>
            </a:r>
            <a:r>
              <a:rPr lang="tr-TR" sz="2400" dirty="0" smtClean="0"/>
              <a:t> yüksek olmayacak şekilde ayarlama yapılır.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Kazein ve alkalinin iyice karıştırılması sağlanır, çözündürme tanka pompalanır. 10 dakika süreyle karıştırma işlemi ile çözündürme işlemi tamamlanır.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sz="2400" dirty="0" smtClean="0"/>
              <a:t>Borulu ısıtma sistemlerinde 70°</a:t>
            </a:r>
            <a:r>
              <a:rPr lang="tr-TR" sz="2400" dirty="0" err="1" smtClean="0"/>
              <a:t>C’ye</a:t>
            </a:r>
            <a:r>
              <a:rPr lang="tr-TR" sz="2400" dirty="0" smtClean="0"/>
              <a:t> ısıtılır. Daha sonra kurutucuya pompalanır ve kurutulur.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KOPRESİPİTAT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32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Bu yol sayesinde yüksek biyolojik değerli serum proteinleri değerlendirilmekte hem de kazein üretimine göre daha yüksek oranda süt proteini geri kazanılmaktadır.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Üretimde, serum proteinlerini </a:t>
            </a:r>
            <a:r>
              <a:rPr lang="tr-TR" sz="2400" dirty="0" err="1" smtClean="0"/>
              <a:t>denatüre</a:t>
            </a:r>
            <a:r>
              <a:rPr lang="tr-TR" sz="2400" dirty="0" smtClean="0"/>
              <a:t> etmek ve kazeinle kompleks oluşumunu sağlamak amacıyla yağsız süt 90°</a:t>
            </a:r>
            <a:r>
              <a:rPr lang="tr-TR" sz="2400" dirty="0" err="1" smtClean="0"/>
              <a:t>C’ye</a:t>
            </a:r>
            <a:r>
              <a:rPr lang="tr-TR" sz="2400" dirty="0" smtClean="0"/>
              <a:t> ısıtılır. Asit yardımıyla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4.6’ya düşürülerek kalsiyum klorür ve asit etkisiyle süt proteinleri </a:t>
            </a:r>
            <a:r>
              <a:rPr lang="tr-TR" sz="2400" dirty="0" err="1" smtClean="0"/>
              <a:t>presipite</a:t>
            </a:r>
            <a:r>
              <a:rPr lang="tr-TR" sz="2400" dirty="0" smtClean="0"/>
              <a:t> edilir.  </a:t>
            </a:r>
            <a:r>
              <a:rPr lang="tr-TR" sz="2400" dirty="0" err="1" smtClean="0"/>
              <a:t>Kopresipitat</a:t>
            </a:r>
            <a:r>
              <a:rPr lang="tr-TR" sz="2400" dirty="0" smtClean="0"/>
              <a:t> pıhtısı serumdan ayrılır, baskıya alınır ve kurutulur.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KOPRESİPİTAT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33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1950’li yıllarda geliştirilen bir işleme tekniği ile sütten kazein ve serum proteinleri ayırmak mümkün olmuş  ve elde edilen ürüne kazein-serum proteini </a:t>
            </a:r>
            <a:r>
              <a:rPr lang="tr-TR" sz="2400" dirty="0" err="1" smtClean="0"/>
              <a:t>kopresipitatı</a:t>
            </a:r>
            <a:r>
              <a:rPr lang="tr-TR" sz="2400" dirty="0" smtClean="0"/>
              <a:t> denilmiştir. Bu yol sayesinde yüksek biyolojik değerli serum proteinleri değerlendirilmekte hem de kazein üretimine göre daha yüksek oranda süt proteini geri kazanılmaktadır. </a:t>
            </a:r>
          </a:p>
          <a:p>
            <a:r>
              <a:rPr lang="tr-TR" sz="2400" dirty="0" smtClean="0"/>
              <a:t>Üretimde, serum proteinlerini </a:t>
            </a:r>
            <a:r>
              <a:rPr lang="tr-TR" sz="2400" dirty="0" err="1" smtClean="0"/>
              <a:t>denatüre</a:t>
            </a:r>
            <a:r>
              <a:rPr lang="tr-TR" sz="2400" dirty="0" smtClean="0"/>
              <a:t> etmek ve kazeinle kompleks oluşumunu sağlamak amacıyla yağsız süt 90°</a:t>
            </a:r>
            <a:r>
              <a:rPr lang="tr-TR" sz="2400" dirty="0" err="1" smtClean="0"/>
              <a:t>C’ye</a:t>
            </a:r>
            <a:r>
              <a:rPr lang="tr-TR" sz="2400" dirty="0" smtClean="0"/>
              <a:t> ısıtılır. Asit yardımıyla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4.6’ya düşürülerek kalsiyum klorür ve asit etkisiyle süt proteinleri </a:t>
            </a:r>
            <a:r>
              <a:rPr lang="tr-TR" sz="2400" dirty="0" err="1" smtClean="0"/>
              <a:t>presipite</a:t>
            </a:r>
            <a:r>
              <a:rPr lang="tr-TR" sz="2400" dirty="0" smtClean="0"/>
              <a:t> edilir. 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KOPRESİPİTAT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34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2400" dirty="0" err="1" smtClean="0"/>
              <a:t>Kopresipitat</a:t>
            </a:r>
            <a:r>
              <a:rPr lang="tr-TR" sz="2400" dirty="0" smtClean="0"/>
              <a:t> pıhtısı serumdan ayrılır, baskıya alınır ve kurutulur. Optimum işleme koşullarına göre süt proteinlerini geri kazanım oranı %95-97 arasında değişim göstermektedir. Kalsiyum içeriğine bağlı üç farklı tip </a:t>
            </a:r>
            <a:r>
              <a:rPr lang="tr-TR" sz="2400" dirty="0" err="1" smtClean="0"/>
              <a:t>kopresipitat</a:t>
            </a:r>
            <a:r>
              <a:rPr lang="tr-TR" sz="2400" dirty="0" smtClean="0"/>
              <a:t> elde edilir. Bunlar;</a:t>
            </a:r>
          </a:p>
          <a:p>
            <a:pPr lvl="0"/>
            <a:r>
              <a:rPr lang="tr-TR" sz="2400" dirty="0" smtClean="0"/>
              <a:t>Yüksek oranda kalsiyum içeren</a:t>
            </a:r>
          </a:p>
          <a:p>
            <a:pPr lvl="0"/>
            <a:r>
              <a:rPr lang="tr-TR" sz="2400" dirty="0" smtClean="0"/>
              <a:t>Orta düzeyde kalsiyum içeren</a:t>
            </a:r>
          </a:p>
          <a:p>
            <a:pPr lvl="0"/>
            <a:r>
              <a:rPr lang="tr-TR" sz="2400" dirty="0" smtClean="0"/>
              <a:t>Düşük oranda kalsiyum içeren </a:t>
            </a:r>
          </a:p>
          <a:p>
            <a:pPr>
              <a:buNone/>
            </a:pPr>
            <a:r>
              <a:rPr lang="tr-TR" sz="2400" dirty="0" err="1" smtClean="0"/>
              <a:t>Kopresipitatlar</a:t>
            </a:r>
            <a:r>
              <a:rPr lang="tr-TR" sz="2400" dirty="0" smtClean="0"/>
              <a:t>; </a:t>
            </a:r>
          </a:p>
          <a:p>
            <a:r>
              <a:rPr lang="tr-TR" sz="2400" dirty="0" smtClean="0"/>
              <a:t>gıda endüstrisinde değişik bisküvilerde, </a:t>
            </a:r>
          </a:p>
          <a:p>
            <a:r>
              <a:rPr lang="tr-TR" sz="2400" dirty="0" smtClean="0"/>
              <a:t>değişik sütlü tatlılarda,</a:t>
            </a:r>
          </a:p>
          <a:p>
            <a:r>
              <a:rPr lang="tr-TR" sz="2400" dirty="0" smtClean="0"/>
              <a:t> laktozu azaltılmış diyetetik unlu </a:t>
            </a:r>
            <a:r>
              <a:rPr lang="tr-TR" sz="2400" dirty="0" err="1" smtClean="0"/>
              <a:t>mamüllerde</a:t>
            </a:r>
            <a:r>
              <a:rPr lang="tr-TR" sz="2400" dirty="0" smtClean="0"/>
              <a:t>, </a:t>
            </a:r>
          </a:p>
          <a:p>
            <a:r>
              <a:rPr lang="tr-TR" sz="2400" dirty="0" smtClean="0"/>
              <a:t>eritme peyniri, </a:t>
            </a:r>
          </a:p>
          <a:p>
            <a:r>
              <a:rPr lang="tr-TR" sz="2400" dirty="0" smtClean="0"/>
              <a:t>proteince zenginleştirilmiş </a:t>
            </a:r>
          </a:p>
          <a:p>
            <a:r>
              <a:rPr lang="tr-TR" sz="2400" dirty="0" smtClean="0"/>
              <a:t>diyetetik ya da imitasyon ürünlerde </a:t>
            </a:r>
          </a:p>
          <a:p>
            <a:r>
              <a:rPr lang="tr-TR" sz="2400" dirty="0" smtClean="0"/>
              <a:t> et ürünlerinde kullanılır.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TOPLAM SÜT PROTEİNİ ÜRETİMİ</a:t>
            </a:r>
            <a:endParaRPr lang="tr-TR" b="1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35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/>
              <a:t>Üretimde, yağsız sütün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10’a ayarlanır ve kazein misellerini çözündürmek amacıyla amacıyla yağsız süt 70 °</a:t>
            </a:r>
            <a:r>
              <a:rPr lang="tr-TR" sz="2400" dirty="0" err="1" smtClean="0"/>
              <a:t>C’ye</a:t>
            </a:r>
            <a:r>
              <a:rPr lang="tr-TR" sz="2400" dirty="0" smtClean="0"/>
              <a:t> ısıtılır. </a:t>
            </a:r>
          </a:p>
          <a:p>
            <a:r>
              <a:rPr lang="tr-TR" sz="2400" dirty="0" smtClean="0"/>
              <a:t>Serum proteini ve kazein kompleksi için </a:t>
            </a:r>
            <a:r>
              <a:rPr lang="tr-TR" sz="2400" dirty="0" err="1" smtClean="0"/>
              <a:t>pH</a:t>
            </a:r>
            <a:r>
              <a:rPr lang="tr-TR" sz="2400" dirty="0" smtClean="0"/>
              <a:t> 3.5’e ayarlanır. </a:t>
            </a:r>
          </a:p>
          <a:p>
            <a:r>
              <a:rPr lang="tr-TR" sz="2400" dirty="0" smtClean="0"/>
              <a:t>Kompleks proteinleri </a:t>
            </a:r>
            <a:r>
              <a:rPr lang="tr-TR" sz="2400" dirty="0" err="1" smtClean="0"/>
              <a:t>presipite</a:t>
            </a:r>
            <a:r>
              <a:rPr lang="tr-TR" sz="2400" dirty="0" smtClean="0"/>
              <a:t> etmek için ortam </a:t>
            </a:r>
            <a:r>
              <a:rPr lang="tr-TR" sz="2400" dirty="0" err="1" smtClean="0"/>
              <a:t>pH’sı</a:t>
            </a:r>
            <a:r>
              <a:rPr lang="tr-TR" sz="2400" dirty="0" smtClean="0"/>
              <a:t> 4.6-4.7’ye ayarlanır.  </a:t>
            </a:r>
          </a:p>
          <a:p>
            <a:r>
              <a:rPr lang="tr-TR" sz="2400" dirty="0" smtClean="0"/>
              <a:t>Ayarlama sonrası yıkama ve kurutma yapılır. </a:t>
            </a:r>
          </a:p>
          <a:p>
            <a:r>
              <a:rPr lang="tr-TR" sz="2400" dirty="0" smtClean="0"/>
              <a:t> Elde edilen </a:t>
            </a:r>
            <a:r>
              <a:rPr lang="tr-TR" sz="2400" dirty="0" err="1" smtClean="0"/>
              <a:t>izolattaki</a:t>
            </a:r>
            <a:r>
              <a:rPr lang="tr-TR" sz="2400" dirty="0" smtClean="0"/>
              <a:t> kazein:serum proteini oranı yağsız sütte olduğu gibi 86:14 oranındadır.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KOPRESİPİTAT PIHTISININ ELDE EDİLMESİ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99592" y="1052736"/>
            <a:ext cx="1584176" cy="432048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Tam yağlı süt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779912" y="105273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Seperasyon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588224" y="105273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Krema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8" name="Düz Ok Bağlayıcısı 7"/>
          <p:cNvCxnSpPr>
            <a:stCxn id="4" idx="3"/>
            <a:endCxn id="5" idx="1"/>
          </p:cNvCxnSpPr>
          <p:nvPr/>
        </p:nvCxnSpPr>
        <p:spPr>
          <a:xfrm>
            <a:off x="2483768" y="1268760"/>
            <a:ext cx="12961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>
            <a:stCxn id="5" idx="3"/>
            <a:endCxn id="6" idx="1"/>
          </p:cNvCxnSpPr>
          <p:nvPr/>
        </p:nvCxnSpPr>
        <p:spPr>
          <a:xfrm>
            <a:off x="5364088" y="1268760"/>
            <a:ext cx="12241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/>
          <p:cNvSpPr/>
          <p:nvPr/>
        </p:nvSpPr>
        <p:spPr>
          <a:xfrm>
            <a:off x="3779912" y="177281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YAĞSIZ SÜT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779912" y="249289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Pastörizasyon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22" name="Düz Ok Bağlayıcısı 21"/>
          <p:cNvCxnSpPr>
            <a:stCxn id="5" idx="2"/>
            <a:endCxn id="15" idx="0"/>
          </p:cNvCxnSpPr>
          <p:nvPr/>
        </p:nvCxnSpPr>
        <p:spPr>
          <a:xfrm>
            <a:off x="4572000" y="1484784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15" idx="2"/>
            <a:endCxn id="16" idx="0"/>
          </p:cNvCxnSpPr>
          <p:nvPr/>
        </p:nvCxnSpPr>
        <p:spPr>
          <a:xfrm>
            <a:off x="4572000" y="2204864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6" idx="2"/>
            <a:endCxn id="30" idx="0"/>
          </p:cNvCxnSpPr>
          <p:nvPr/>
        </p:nvCxnSpPr>
        <p:spPr>
          <a:xfrm>
            <a:off x="4572000" y="2924944"/>
            <a:ext cx="0" cy="10801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ikdörtgen 29"/>
          <p:cNvSpPr/>
          <p:nvPr/>
        </p:nvSpPr>
        <p:spPr>
          <a:xfrm>
            <a:off x="3779912" y="4005064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Karıştırma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6588224" y="2924944"/>
            <a:ext cx="1584176" cy="10801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>
                <a:solidFill>
                  <a:schemeClr val="tx1"/>
                </a:solidFill>
              </a:rPr>
              <a:t>CaCl</a:t>
            </a:r>
            <a:r>
              <a:rPr lang="tr-TR" sz="1600" dirty="0" smtClean="0">
                <a:solidFill>
                  <a:schemeClr val="tx1"/>
                </a:solidFill>
              </a:rPr>
              <a:t>₂ çözeltisi veya seyreltik asit ilavesi      (</a:t>
            </a:r>
            <a:r>
              <a:rPr lang="tr-TR" sz="1600" dirty="0" err="1" smtClean="0">
                <a:solidFill>
                  <a:schemeClr val="tx1"/>
                </a:solidFill>
              </a:rPr>
              <a:t>pH</a:t>
            </a:r>
            <a:r>
              <a:rPr lang="tr-TR" sz="1600" dirty="0" smtClean="0">
                <a:solidFill>
                  <a:schemeClr val="tx1"/>
                </a:solidFill>
              </a:rPr>
              <a:t> 6.4’e kadar)</a:t>
            </a:r>
            <a:endParaRPr lang="tr-TR" sz="1600" dirty="0">
              <a:solidFill>
                <a:schemeClr val="tx1"/>
              </a:solidFill>
            </a:endParaRPr>
          </a:p>
        </p:txBody>
      </p:sp>
      <p:cxnSp>
        <p:nvCxnSpPr>
          <p:cNvPr id="11" name="Düz Ok Bağlayıcısı 10"/>
          <p:cNvCxnSpPr>
            <a:stCxn id="32" idx="1"/>
          </p:cNvCxnSpPr>
          <p:nvPr/>
        </p:nvCxnSpPr>
        <p:spPr>
          <a:xfrm flipH="1" flipV="1">
            <a:off x="4572000" y="3465003"/>
            <a:ext cx="2016224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Dikdörtgen 41"/>
          <p:cNvSpPr/>
          <p:nvPr/>
        </p:nvSpPr>
        <p:spPr>
          <a:xfrm>
            <a:off x="3779912" y="4725144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Isıtma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44" name="Düz Ok Bağlayıcısı 43"/>
          <p:cNvCxnSpPr/>
          <p:nvPr/>
        </p:nvCxnSpPr>
        <p:spPr>
          <a:xfrm>
            <a:off x="4572000" y="4437112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ikdörtgen 44"/>
          <p:cNvSpPr/>
          <p:nvPr/>
        </p:nvSpPr>
        <p:spPr>
          <a:xfrm>
            <a:off x="3779912" y="5445224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Bekletme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46" name="Düz Ok Bağlayıcısı 45"/>
          <p:cNvCxnSpPr/>
          <p:nvPr/>
        </p:nvCxnSpPr>
        <p:spPr>
          <a:xfrm>
            <a:off x="4572000" y="5157192"/>
            <a:ext cx="0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>
            <a:stCxn id="45" idx="2"/>
          </p:cNvCxnSpPr>
          <p:nvPr/>
        </p:nvCxnSpPr>
        <p:spPr>
          <a:xfrm flipH="1">
            <a:off x="2915816" y="5877272"/>
            <a:ext cx="1656184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45" idx="2"/>
          </p:cNvCxnSpPr>
          <p:nvPr/>
        </p:nvCxnSpPr>
        <p:spPr>
          <a:xfrm>
            <a:off x="4572000" y="5877272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>
            <a:stCxn id="45" idx="2"/>
          </p:cNvCxnSpPr>
          <p:nvPr/>
        </p:nvCxnSpPr>
        <p:spPr>
          <a:xfrm>
            <a:off x="4572000" y="5877272"/>
            <a:ext cx="1584176" cy="6480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96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70248" y="1628800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CaCl</a:t>
            </a:r>
            <a:r>
              <a:rPr lang="tr-TR" dirty="0" smtClean="0">
                <a:solidFill>
                  <a:schemeClr val="tx1"/>
                </a:solidFill>
              </a:rPr>
              <a:t>₂ çözeltisi ilavesi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923928" y="1605817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>
                <a:solidFill>
                  <a:schemeClr val="tx1"/>
                </a:solidFill>
              </a:rPr>
              <a:t>pH</a:t>
            </a:r>
            <a:r>
              <a:rPr lang="tr-TR" sz="1600" dirty="0" smtClean="0">
                <a:solidFill>
                  <a:schemeClr val="tx1"/>
                </a:solidFill>
              </a:rPr>
              <a:t> 5.2-5.5’e kadar asit ilavesi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372200" y="1605817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>
                <a:solidFill>
                  <a:schemeClr val="tx1"/>
                </a:solidFill>
              </a:rPr>
              <a:t>pH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smtClean="0">
                <a:solidFill>
                  <a:schemeClr val="tx1"/>
                </a:solidFill>
              </a:rPr>
              <a:t>4.6-5.1’e </a:t>
            </a:r>
            <a:r>
              <a:rPr lang="tr-TR" sz="1600" dirty="0">
                <a:solidFill>
                  <a:schemeClr val="tx1"/>
                </a:solidFill>
              </a:rPr>
              <a:t>kadar asit ilavesi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1748702" y="980728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935069" y="980728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380312" y="980728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/>
          <p:cNvSpPr/>
          <p:nvPr/>
        </p:nvSpPr>
        <p:spPr>
          <a:xfrm>
            <a:off x="308542" y="2564904"/>
            <a:ext cx="28803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Presipitasyon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923928" y="2564904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Presipitasyon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372200" y="2564904"/>
            <a:ext cx="201622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Presipitasyon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18" name="Düz Ok Bağlayıcısı 17"/>
          <p:cNvCxnSpPr/>
          <p:nvPr/>
        </p:nvCxnSpPr>
        <p:spPr>
          <a:xfrm>
            <a:off x="1764071" y="2060848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935069" y="2037865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>
            <a:off x="7380312" y="2037865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ikdörtgen 21"/>
          <p:cNvSpPr/>
          <p:nvPr/>
        </p:nvSpPr>
        <p:spPr>
          <a:xfrm>
            <a:off x="270248" y="3717032"/>
            <a:ext cx="2880320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Yüksek oranda kalsiyum içeren pıhtı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3923928" y="3717032"/>
            <a:ext cx="2016224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Orta düzeyde </a:t>
            </a:r>
            <a:r>
              <a:rPr lang="tr-TR" b="1" dirty="0">
                <a:solidFill>
                  <a:schemeClr val="tx1"/>
                </a:solidFill>
              </a:rPr>
              <a:t>kalsiyum içeren pıhtı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</a:t>
            </a:r>
          </a:p>
        </p:txBody>
      </p:sp>
      <p:sp>
        <p:nvSpPr>
          <p:cNvPr id="24" name="Dikdörtgen 23"/>
          <p:cNvSpPr/>
          <p:nvPr/>
        </p:nvSpPr>
        <p:spPr>
          <a:xfrm>
            <a:off x="6372200" y="3717032"/>
            <a:ext cx="2016224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Düşük </a:t>
            </a:r>
            <a:r>
              <a:rPr lang="tr-TR" b="1" dirty="0">
                <a:solidFill>
                  <a:schemeClr val="tx1"/>
                </a:solidFill>
              </a:rPr>
              <a:t>oranda kalsiyum içeren pıhtı</a:t>
            </a:r>
          </a:p>
          <a:p>
            <a:pPr algn="ctr"/>
            <a:r>
              <a:rPr lang="tr-TR" b="1" dirty="0" smtClean="0">
                <a:solidFill>
                  <a:schemeClr val="tx1"/>
                </a:solidFill>
              </a:rPr>
              <a:t>+</a:t>
            </a:r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SERUM </a:t>
            </a:r>
          </a:p>
        </p:txBody>
      </p:sp>
      <p:cxnSp>
        <p:nvCxnSpPr>
          <p:cNvPr id="25" name="Düz Ok Bağlayıcısı 24"/>
          <p:cNvCxnSpPr>
            <a:stCxn id="15" idx="2"/>
          </p:cNvCxnSpPr>
          <p:nvPr/>
        </p:nvCxnSpPr>
        <p:spPr>
          <a:xfrm flipH="1">
            <a:off x="1739391" y="2996952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H="1">
            <a:off x="7380312" y="2996952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 flipH="1">
            <a:off x="4921102" y="3034502"/>
            <a:ext cx="9311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KOPRESİPİTAT PIHTISININ ELDE EDİLMESİ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274042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KOPRESİPİTAT PIHTISINA UYGULANAN İŞLEMLER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699792" y="764704"/>
            <a:ext cx="36724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/>
              <a:t>KOPRESİPİTAT PIHTISI + SERUM</a:t>
            </a:r>
            <a:endParaRPr lang="tr-TR" sz="1600" b="1" dirty="0"/>
          </a:p>
        </p:txBody>
      </p:sp>
      <p:sp>
        <p:nvSpPr>
          <p:cNvPr id="6" name="Dikdörtgen 5"/>
          <p:cNvSpPr/>
          <p:nvPr/>
        </p:nvSpPr>
        <p:spPr>
          <a:xfrm>
            <a:off x="3059832" y="141277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Serum ayrılması</a:t>
            </a:r>
            <a:endParaRPr lang="tr-TR" sz="1600" dirty="0"/>
          </a:p>
        </p:txBody>
      </p:sp>
      <p:sp>
        <p:nvSpPr>
          <p:cNvPr id="19" name="Dikdörtgen 18"/>
          <p:cNvSpPr/>
          <p:nvPr/>
        </p:nvSpPr>
        <p:spPr>
          <a:xfrm>
            <a:off x="3059832" y="184482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Yıkama</a:t>
            </a:r>
            <a:endParaRPr lang="tr-TR" sz="1600" dirty="0"/>
          </a:p>
        </p:txBody>
      </p:sp>
      <p:sp>
        <p:nvSpPr>
          <p:cNvPr id="20" name="Dikdörtgen 19"/>
          <p:cNvSpPr/>
          <p:nvPr/>
        </p:nvSpPr>
        <p:spPr>
          <a:xfrm>
            <a:off x="3059832" y="2276872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Suyun ayrılması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>
            <a:off x="3059832" y="2708920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KOPRESİPİTAT PIHTISI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>
            <a:off x="3059832" y="3140968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Kurutma</a:t>
            </a:r>
            <a:endParaRPr lang="tr-TR" sz="1600" dirty="0"/>
          </a:p>
        </p:txBody>
      </p:sp>
      <p:sp>
        <p:nvSpPr>
          <p:cNvPr id="23" name="Dikdörtgen 22"/>
          <p:cNvSpPr/>
          <p:nvPr/>
        </p:nvSpPr>
        <p:spPr>
          <a:xfrm>
            <a:off x="3043064" y="357301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KOPRESİPİTAT</a:t>
            </a:r>
            <a:endParaRPr lang="tr-TR" sz="1600" dirty="0"/>
          </a:p>
        </p:txBody>
      </p:sp>
      <p:sp>
        <p:nvSpPr>
          <p:cNvPr id="24" name="Dikdörtgen 23"/>
          <p:cNvSpPr/>
          <p:nvPr/>
        </p:nvSpPr>
        <p:spPr>
          <a:xfrm>
            <a:off x="3026296" y="400506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Soğutma ve harmanlama</a:t>
            </a:r>
            <a:endParaRPr lang="tr-TR" sz="1600" dirty="0"/>
          </a:p>
        </p:txBody>
      </p:sp>
      <p:sp>
        <p:nvSpPr>
          <p:cNvPr id="26" name="Dikdörtgen 25"/>
          <p:cNvSpPr/>
          <p:nvPr/>
        </p:nvSpPr>
        <p:spPr>
          <a:xfrm>
            <a:off x="3012263" y="4437112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Öğütme</a:t>
            </a:r>
            <a:endParaRPr lang="tr-TR" sz="1600" dirty="0"/>
          </a:p>
        </p:txBody>
      </p:sp>
      <p:sp>
        <p:nvSpPr>
          <p:cNvPr id="27" name="Dikdörtgen 26"/>
          <p:cNvSpPr/>
          <p:nvPr/>
        </p:nvSpPr>
        <p:spPr>
          <a:xfrm>
            <a:off x="3012263" y="4869160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Eleme</a:t>
            </a:r>
            <a:endParaRPr lang="tr-TR" sz="1600" dirty="0"/>
          </a:p>
        </p:txBody>
      </p:sp>
      <p:sp>
        <p:nvSpPr>
          <p:cNvPr id="28" name="Dikdörtgen 27"/>
          <p:cNvSpPr/>
          <p:nvPr/>
        </p:nvSpPr>
        <p:spPr>
          <a:xfrm>
            <a:off x="3012263" y="5301208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Harmanlama</a:t>
            </a:r>
            <a:endParaRPr lang="tr-TR" sz="1600" dirty="0"/>
          </a:p>
        </p:txBody>
      </p:sp>
      <p:sp>
        <p:nvSpPr>
          <p:cNvPr id="29" name="Dikdörtgen 28"/>
          <p:cNvSpPr/>
          <p:nvPr/>
        </p:nvSpPr>
        <p:spPr>
          <a:xfrm>
            <a:off x="3012263" y="5733256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Torbalara doldurma</a:t>
            </a:r>
            <a:endParaRPr lang="tr-TR" sz="1600" dirty="0"/>
          </a:p>
        </p:txBody>
      </p:sp>
      <p:sp>
        <p:nvSpPr>
          <p:cNvPr id="30" name="Dikdörtgen 29"/>
          <p:cNvSpPr/>
          <p:nvPr/>
        </p:nvSpPr>
        <p:spPr>
          <a:xfrm>
            <a:off x="3012263" y="6165304"/>
            <a:ext cx="295232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Depolama</a:t>
            </a:r>
            <a:endParaRPr lang="tr-TR" sz="1600" dirty="0"/>
          </a:p>
        </p:txBody>
      </p:sp>
      <p:cxnSp>
        <p:nvCxnSpPr>
          <p:cNvPr id="32" name="Düz Ok Bağlayıcısı 31"/>
          <p:cNvCxnSpPr>
            <a:stCxn id="5" idx="2"/>
            <a:endCxn id="6" idx="0"/>
          </p:cNvCxnSpPr>
          <p:nvPr/>
        </p:nvCxnSpPr>
        <p:spPr>
          <a:xfrm>
            <a:off x="4535996" y="119675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35996" y="162880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>
            <a:off x="4535996" y="2060848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>
            <a:off x="4541556" y="249289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/>
          <p:nvPr/>
        </p:nvCxnSpPr>
        <p:spPr>
          <a:xfrm>
            <a:off x="4541556" y="292494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/>
          <p:nvPr/>
        </p:nvCxnSpPr>
        <p:spPr>
          <a:xfrm>
            <a:off x="4574825" y="335699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/>
          <p:nvPr/>
        </p:nvCxnSpPr>
        <p:spPr>
          <a:xfrm>
            <a:off x="4580385" y="378904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/>
          <p:nvPr/>
        </p:nvCxnSpPr>
        <p:spPr>
          <a:xfrm>
            <a:off x="4599799" y="4221088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>
            <a:off x="4591504" y="465313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Düz Ok Bağlayıcısı 41"/>
          <p:cNvCxnSpPr/>
          <p:nvPr/>
        </p:nvCxnSpPr>
        <p:spPr>
          <a:xfrm>
            <a:off x="4572000" y="5085184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>
            <a:off x="4585855" y="5517232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Düz Ok Bağlayıcısı 43"/>
          <p:cNvCxnSpPr/>
          <p:nvPr/>
        </p:nvCxnSpPr>
        <p:spPr>
          <a:xfrm>
            <a:off x="4572000" y="5949280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kdörtgen 46"/>
          <p:cNvSpPr/>
          <p:nvPr/>
        </p:nvSpPr>
        <p:spPr>
          <a:xfrm>
            <a:off x="6516216" y="2060848"/>
            <a:ext cx="180020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ÇÖZÜNEBİLİR KOPRESİPİTAT</a:t>
            </a:r>
            <a:endParaRPr lang="tr-TR" sz="1600" dirty="0"/>
          </a:p>
        </p:txBody>
      </p:sp>
      <p:sp>
        <p:nvSpPr>
          <p:cNvPr id="59" name="Dikdörtgen 58"/>
          <p:cNvSpPr/>
          <p:nvPr/>
        </p:nvSpPr>
        <p:spPr>
          <a:xfrm>
            <a:off x="6516216" y="3068960"/>
            <a:ext cx="1800200" cy="3552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Sıcak hava</a:t>
            </a:r>
            <a:endParaRPr lang="tr-TR" sz="1600" dirty="0"/>
          </a:p>
        </p:txBody>
      </p:sp>
      <p:cxnSp>
        <p:nvCxnSpPr>
          <p:cNvPr id="63" name="Düz Ok Bağlayıcısı 62"/>
          <p:cNvCxnSpPr>
            <a:stCxn id="59" idx="1"/>
          </p:cNvCxnSpPr>
          <p:nvPr/>
        </p:nvCxnSpPr>
        <p:spPr>
          <a:xfrm flipH="1" flipV="1">
            <a:off x="5995392" y="3246543"/>
            <a:ext cx="520824" cy="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20" idx="3"/>
            <a:endCxn id="47" idx="1"/>
          </p:cNvCxnSpPr>
          <p:nvPr/>
        </p:nvCxnSpPr>
        <p:spPr>
          <a:xfrm>
            <a:off x="6012160" y="2384884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50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LAKTALBUMİN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39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Geleneksel yöntemlerle </a:t>
            </a:r>
            <a:r>
              <a:rPr lang="tr-TR" sz="2400" b="1" dirty="0" err="1" smtClean="0">
                <a:solidFill>
                  <a:schemeClr val="accent6">
                    <a:lumMod val="50000"/>
                  </a:schemeClr>
                </a:solidFill>
              </a:rPr>
              <a:t>laktalbumin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 üretimi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tr-TR" sz="2400" dirty="0" err="1" smtClean="0"/>
              <a:t>Peyniraltı</a:t>
            </a:r>
            <a:r>
              <a:rPr lang="tr-TR" sz="2400" dirty="0" smtClean="0"/>
              <a:t> suyunun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 4.5-5.2’ye ayarlanır</a:t>
            </a:r>
          </a:p>
          <a:p>
            <a:pPr lvl="0"/>
            <a:r>
              <a:rPr lang="tr-TR" sz="2400" dirty="0" smtClean="0"/>
              <a:t>Serum proteinlerinin </a:t>
            </a:r>
            <a:r>
              <a:rPr lang="tr-TR" sz="2400" dirty="0" err="1" smtClean="0"/>
              <a:t>denatürasyonunu</a:t>
            </a:r>
            <a:r>
              <a:rPr lang="tr-TR" sz="2400" dirty="0" smtClean="0"/>
              <a:t> sağlamak için ısıl işlem uygulanır. </a:t>
            </a:r>
          </a:p>
          <a:p>
            <a:pPr lvl="0"/>
            <a:r>
              <a:rPr lang="tr-TR" sz="2400" dirty="0" smtClean="0"/>
              <a:t>Proteinlerin %70-80’i çöktürülür.</a:t>
            </a:r>
          </a:p>
          <a:p>
            <a:pPr lvl="0"/>
            <a:r>
              <a:rPr lang="tr-TR" sz="2400" dirty="0" smtClean="0"/>
              <a:t>Elde edilen çökelti çözünemez formdadır.</a:t>
            </a:r>
          </a:p>
          <a:p>
            <a:pPr lvl="0"/>
            <a:r>
              <a:rPr lang="tr-TR" sz="2400" dirty="0" smtClean="0"/>
              <a:t>besleyici değeri kazeinler ve </a:t>
            </a:r>
            <a:r>
              <a:rPr lang="tr-TR" sz="2400" dirty="0" err="1" smtClean="0"/>
              <a:t>kazeinatlardan</a:t>
            </a:r>
            <a:r>
              <a:rPr lang="tr-TR" sz="2400" dirty="0" smtClean="0"/>
              <a:t> daha yüksektir.</a:t>
            </a:r>
          </a:p>
          <a:p>
            <a:r>
              <a:rPr lang="tr-TR" sz="2400" dirty="0" smtClean="0"/>
              <a:t>Çözünürlüğü az besleyici değeri yüksek olduğundan et ürünleri,  yoğurt,  eritme peyniri ve şekerlemelerde kullanılmaktadır.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34400" cy="75895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/>
              <a:t>BAŞLICA TİCARİ SÜT PROTEİNİ ÜRÜNLERİ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2286000"/>
            <a:ext cx="8503920" cy="4572000"/>
          </a:xfrm>
        </p:spPr>
        <p:txBody>
          <a:bodyPr>
            <a:normAutofit/>
          </a:bodyPr>
          <a:lstStyle/>
          <a:p>
            <a:pPr lvl="0"/>
            <a:r>
              <a:rPr lang="tr-TR" sz="2800" dirty="0"/>
              <a:t>Asit veya maya kazeinler</a:t>
            </a:r>
          </a:p>
          <a:p>
            <a:pPr lvl="0"/>
            <a:r>
              <a:rPr lang="tr-TR" sz="2800" dirty="0"/>
              <a:t>Sodyum/potasyum/kalsiyum </a:t>
            </a:r>
            <a:r>
              <a:rPr lang="tr-TR" sz="2800" dirty="0" err="1"/>
              <a:t>kazeinatlar</a:t>
            </a:r>
            <a:endParaRPr lang="tr-TR" sz="2800" dirty="0"/>
          </a:p>
          <a:p>
            <a:pPr lvl="0"/>
            <a:r>
              <a:rPr lang="tr-TR" sz="2800" dirty="0" err="1"/>
              <a:t>Kopresipitatlar</a:t>
            </a:r>
            <a:endParaRPr lang="tr-TR" sz="2800" dirty="0"/>
          </a:p>
          <a:p>
            <a:pPr lvl="0"/>
            <a:r>
              <a:rPr lang="tr-TR" sz="2800" dirty="0" err="1"/>
              <a:t>Laktalbumin</a:t>
            </a:r>
            <a:endParaRPr lang="tr-TR" sz="2800" dirty="0"/>
          </a:p>
          <a:p>
            <a:pPr lvl="0"/>
            <a:r>
              <a:rPr lang="tr-TR" sz="2800" dirty="0"/>
              <a:t>Serum proteini </a:t>
            </a:r>
            <a:r>
              <a:rPr lang="tr-TR" sz="2800" dirty="0" err="1"/>
              <a:t>konsantratları</a:t>
            </a:r>
            <a:endParaRPr lang="tr-TR" sz="2800" dirty="0"/>
          </a:p>
          <a:p>
            <a:pPr lvl="0"/>
            <a:r>
              <a:rPr lang="tr-TR" sz="2800" dirty="0"/>
              <a:t>Süt proteini </a:t>
            </a:r>
            <a:r>
              <a:rPr lang="tr-TR" sz="2800" dirty="0" err="1"/>
              <a:t>hidrolizatları</a:t>
            </a:r>
            <a:r>
              <a:rPr lang="tr-TR" sz="2800" dirty="0"/>
              <a:t> 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27664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LAKTALBUMİN ÜRETİMİ</a:t>
            </a:r>
            <a:endParaRPr lang="tr-TR" sz="32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40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03920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Sürekli yöntemle </a:t>
            </a:r>
            <a:r>
              <a:rPr lang="tr-TR" sz="2400" b="1" dirty="0" err="1" smtClean="0">
                <a:solidFill>
                  <a:schemeClr val="accent6">
                    <a:lumMod val="50000"/>
                  </a:schemeClr>
                </a:solidFill>
              </a:rPr>
              <a:t>laktalbumin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 üretimi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tr-TR" sz="2400" dirty="0" err="1" smtClean="0"/>
              <a:t>pH</a:t>
            </a:r>
            <a:r>
              <a:rPr lang="tr-TR" sz="2400" dirty="0" smtClean="0"/>
              <a:t> değeri 6 olan </a:t>
            </a:r>
            <a:r>
              <a:rPr lang="tr-TR" sz="2400" dirty="0" err="1" smtClean="0"/>
              <a:t>peyniraltı</a:t>
            </a:r>
            <a:r>
              <a:rPr lang="tr-TR" sz="2400" dirty="0" smtClean="0"/>
              <a:t> suyu buhar enjekte edilmek üzere 120  °C  ısıtılır. Serum proteinlerinin </a:t>
            </a:r>
            <a:r>
              <a:rPr lang="tr-TR" sz="2400" dirty="0" err="1" smtClean="0"/>
              <a:t>denatürasyonu</a:t>
            </a:r>
            <a:r>
              <a:rPr lang="tr-TR" sz="2400" dirty="0" smtClean="0"/>
              <a:t> ve </a:t>
            </a:r>
            <a:r>
              <a:rPr lang="tr-TR" sz="2400" dirty="0" err="1" smtClean="0"/>
              <a:t>presipitasyonu</a:t>
            </a:r>
            <a:r>
              <a:rPr lang="tr-TR" sz="2400" dirty="0" smtClean="0"/>
              <a:t> sağlanmış olur.</a:t>
            </a:r>
          </a:p>
          <a:p>
            <a:pPr lvl="0"/>
            <a:r>
              <a:rPr lang="tr-TR" sz="2400" dirty="0" smtClean="0"/>
              <a:t>Geleneksel yönteme göre  kül içeriği daha yüksektir</a:t>
            </a:r>
          </a:p>
          <a:p>
            <a:pPr lvl="0"/>
            <a:r>
              <a:rPr lang="tr-TR" sz="2400" dirty="0" smtClean="0"/>
              <a:t>Isıtılmış haldeki </a:t>
            </a:r>
            <a:r>
              <a:rPr lang="tr-TR" sz="2400" dirty="0" err="1" smtClean="0"/>
              <a:t>peyniraltı</a:t>
            </a:r>
            <a:r>
              <a:rPr lang="tr-TR" sz="2400" dirty="0" smtClean="0"/>
              <a:t> suyunun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 4.6 ya ayarlanarak daha düşük  kül içeriğine sahip </a:t>
            </a:r>
            <a:r>
              <a:rPr lang="tr-TR" sz="2400" dirty="0" err="1" smtClean="0"/>
              <a:t>laktalbümin</a:t>
            </a:r>
            <a:r>
              <a:rPr lang="tr-TR" sz="2400" dirty="0" smtClean="0"/>
              <a:t> üretilir .</a:t>
            </a:r>
          </a:p>
          <a:p>
            <a:pPr lvl="0"/>
            <a:r>
              <a:rPr lang="tr-TR" sz="2400" dirty="0" smtClean="0"/>
              <a:t>Çözünemez durumda olduğu için makarna benzeri unlu gıdalarda kullanılır.</a:t>
            </a:r>
          </a:p>
          <a:p>
            <a:pPr lvl="0"/>
            <a:r>
              <a:rPr lang="tr-TR" sz="2400" dirty="0" smtClean="0"/>
              <a:t>Daha yüksek </a:t>
            </a:r>
            <a:r>
              <a:rPr lang="tr-TR" sz="2400" dirty="0" err="1" smtClean="0"/>
              <a:t>kurumadde</a:t>
            </a:r>
            <a:r>
              <a:rPr lang="tr-TR" sz="2400" dirty="0" smtClean="0"/>
              <a:t> içeriğine sahip ve daha yüksek oranda çözünebilen </a:t>
            </a:r>
            <a:r>
              <a:rPr lang="tr-TR" sz="2400" dirty="0" err="1" smtClean="0"/>
              <a:t>laktalbumin</a:t>
            </a:r>
            <a:r>
              <a:rPr lang="tr-TR" sz="2400" dirty="0" smtClean="0"/>
              <a:t> elde edebilmek amacıyla </a:t>
            </a:r>
            <a:r>
              <a:rPr lang="tr-TR" sz="2400" dirty="0" err="1" smtClean="0"/>
              <a:t>peyniraltı</a:t>
            </a:r>
            <a:r>
              <a:rPr lang="tr-TR" sz="2400" dirty="0" smtClean="0"/>
              <a:t> suyunun </a:t>
            </a:r>
            <a:r>
              <a:rPr lang="tr-TR" sz="2400" dirty="0" err="1" smtClean="0"/>
              <a:t>pH</a:t>
            </a:r>
            <a:r>
              <a:rPr lang="tr-TR" sz="2400" dirty="0" smtClean="0"/>
              <a:t> değeri  2.4-3.5’ ayarlanır. Daha sonra, </a:t>
            </a:r>
            <a:r>
              <a:rPr lang="tr-TR" sz="2400" dirty="0" err="1" smtClean="0"/>
              <a:t>peyniraltı</a:t>
            </a:r>
            <a:r>
              <a:rPr lang="tr-TR" sz="2400" dirty="0" smtClean="0"/>
              <a:t> suyu 90 °C ısıtılır, soğutulur ve </a:t>
            </a:r>
            <a:r>
              <a:rPr lang="tr-TR" sz="2400" dirty="0" err="1" smtClean="0"/>
              <a:t>denatüre</a:t>
            </a:r>
            <a:r>
              <a:rPr lang="tr-TR" sz="2400" dirty="0" smtClean="0"/>
              <a:t> serum proteinlerini çöktürmek için </a:t>
            </a:r>
            <a:r>
              <a:rPr lang="tr-TR" sz="2400" dirty="0" err="1" smtClean="0"/>
              <a:t>pH</a:t>
            </a:r>
            <a:r>
              <a:rPr lang="tr-TR" sz="2400" dirty="0" smtClean="0"/>
              <a:t> 4’e ayarlanır.</a:t>
            </a:r>
          </a:p>
          <a:p>
            <a:pPr lvl="0"/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SERUM PROTEİNİ KONSANTRATI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41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dirty="0" smtClean="0"/>
              <a:t>Serum proteinleri geleneksel yöntemlerle konsantre hale getirilmektedir.</a:t>
            </a:r>
          </a:p>
          <a:p>
            <a:pPr lvl="1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Isıyla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denatürasyon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Asit etkisiyle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prepitasyon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sz="2800" dirty="0" smtClean="0"/>
              <a:t>Bu yöntemlerle elde edilen ürün </a:t>
            </a:r>
            <a:r>
              <a:rPr lang="tr-TR" sz="2800" dirty="0" err="1" smtClean="0"/>
              <a:t>laktalbümin</a:t>
            </a:r>
            <a:r>
              <a:rPr lang="tr-TR" sz="2800" u="sng" dirty="0" smtClean="0"/>
              <a:t> </a:t>
            </a:r>
            <a:r>
              <a:rPr lang="tr-TR" sz="2800" dirty="0" smtClean="0"/>
              <a:t>olarak bilinmektedir. Yüksek besleyici  değere  sahip olmakla birlikte, </a:t>
            </a:r>
            <a:r>
              <a:rPr lang="tr-TR" sz="2800" dirty="0" err="1" smtClean="0"/>
              <a:t>denatüre</a:t>
            </a:r>
            <a:r>
              <a:rPr lang="tr-TR" sz="2800" dirty="0" smtClean="0"/>
              <a:t> formda elde edildiği için suda çözünmemekte ve doğal serum proteinlerinin diğer işlevsel özelliklerinden yoksundur.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SERUM PROTEİNİ KONSANTRATI ÜRETİMİ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42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/>
              <a:t>Doğal haldeki serum proteinlerinin niteliklerine yakın nitelikte serum proteini </a:t>
            </a:r>
            <a:r>
              <a:rPr lang="tr-TR" sz="2400" dirty="0" err="1" smtClean="0"/>
              <a:t>konsantratı</a:t>
            </a:r>
            <a:r>
              <a:rPr lang="tr-TR" sz="2400" dirty="0" smtClean="0"/>
              <a:t> üretiminde:</a:t>
            </a:r>
          </a:p>
          <a:p>
            <a:pPr lvl="1">
              <a:buFont typeface="Arial" pitchFamily="34" charset="0"/>
              <a:buChar char="•"/>
            </a:pP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ultrafiltrasyon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jel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filtrasyonu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metafosfat</a:t>
            </a:r>
            <a:endParaRPr lang="tr-T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karboksimetil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gibi tekniklerden yararlanılmaktadır. Bu teknikler elektrodiyaliz veya laktoz </a:t>
            </a:r>
            <a:r>
              <a:rPr lang="tr-TR" sz="2400" dirty="0" err="1" smtClean="0">
                <a:solidFill>
                  <a:schemeClr val="tx1"/>
                </a:solidFill>
              </a:rPr>
              <a:t>kristalizasyonu</a:t>
            </a:r>
            <a:r>
              <a:rPr lang="tr-TR" sz="2400" dirty="0" smtClean="0">
                <a:solidFill>
                  <a:schemeClr val="tx1"/>
                </a:solidFill>
              </a:rPr>
              <a:t> ile birlikte yürütülmektedir.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18654"/>
            <a:ext cx="9144000" cy="418058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6">
                    <a:lumMod val="50000"/>
                  </a:schemeClr>
                </a:solidFill>
              </a:rPr>
              <a:t>JEL FİLTRASYON TEKNİĞİ İLE SERUM PROTEİNİ KONSANTRAT TOZU ÜRETİMİ</a:t>
            </a:r>
            <a:endParaRPr lang="tr-TR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059832" y="2924944"/>
            <a:ext cx="1872208" cy="432048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Kristalizasyon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059832" y="1052736"/>
            <a:ext cx="18722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Peyniraltı</a:t>
            </a:r>
            <a:r>
              <a:rPr lang="tr-TR" dirty="0" smtClean="0">
                <a:solidFill>
                  <a:schemeClr val="tx1"/>
                </a:solidFill>
              </a:rPr>
              <a:t> suyu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660504" y="1628800"/>
            <a:ext cx="27279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>
                <a:solidFill>
                  <a:schemeClr val="tx1"/>
                </a:solidFill>
              </a:rPr>
              <a:t>Lipidler</a:t>
            </a:r>
            <a:r>
              <a:rPr lang="tr-TR" sz="1600" dirty="0" smtClean="0">
                <a:solidFill>
                  <a:schemeClr val="tx1"/>
                </a:solidFill>
              </a:rPr>
              <a:t> ve çözünemeyen proteinler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059832" y="1628800"/>
            <a:ext cx="18722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Ön işlemler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2699792" y="2204864"/>
            <a:ext cx="2592288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>
                <a:solidFill>
                  <a:schemeClr val="tx1"/>
                </a:solidFill>
              </a:rPr>
              <a:t>Evaporasyon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78ᵒC/</a:t>
            </a:r>
            <a:r>
              <a:rPr lang="tr-TR" dirty="0" smtClean="0">
                <a:solidFill>
                  <a:schemeClr val="tx1"/>
                </a:solidFill>
              </a:rPr>
              <a:t>~%20 </a:t>
            </a:r>
            <a:r>
              <a:rPr lang="tr-TR" dirty="0" err="1" smtClean="0">
                <a:solidFill>
                  <a:schemeClr val="tx1"/>
                </a:solidFill>
              </a:rPr>
              <a:t>kurumadde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2699792" y="3501008"/>
            <a:ext cx="259228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Santrifüj </a:t>
            </a:r>
            <a:r>
              <a:rPr lang="tr-TR" dirty="0" err="1" smtClean="0">
                <a:solidFill>
                  <a:schemeClr val="tx1"/>
                </a:solidFill>
              </a:rPr>
              <a:t>separasyon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2" name="Dikdörtgen 41"/>
          <p:cNvSpPr/>
          <p:nvPr/>
        </p:nvSpPr>
        <p:spPr>
          <a:xfrm>
            <a:off x="3059832" y="4077072"/>
            <a:ext cx="18722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Jel </a:t>
            </a:r>
            <a:r>
              <a:rPr lang="tr-TR" dirty="0" err="1" smtClean="0">
                <a:solidFill>
                  <a:schemeClr val="tx1"/>
                </a:solidFill>
              </a:rPr>
              <a:t>filtrasyonu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5" name="Dikdörtgen 44"/>
          <p:cNvSpPr/>
          <p:nvPr/>
        </p:nvSpPr>
        <p:spPr>
          <a:xfrm>
            <a:off x="3059832" y="4653136"/>
            <a:ext cx="18722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Evaporasyon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3059832" y="5229200"/>
            <a:ext cx="187220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Kurutma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7" name="Dikdörtgen 26"/>
          <p:cNvSpPr/>
          <p:nvPr/>
        </p:nvSpPr>
        <p:spPr>
          <a:xfrm>
            <a:off x="3059832" y="5805264"/>
            <a:ext cx="1872208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KONSANTRAT</a:t>
            </a:r>
          </a:p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%50 </a:t>
            </a:r>
            <a:r>
              <a:rPr lang="tr-TR" sz="1400" dirty="0" err="1" smtClean="0">
                <a:solidFill>
                  <a:schemeClr val="tx1"/>
                </a:solidFill>
              </a:rPr>
              <a:t>Pretein</a:t>
            </a:r>
            <a:endParaRPr lang="tr-TR" sz="1400" dirty="0" smtClean="0">
              <a:solidFill>
                <a:schemeClr val="tx1"/>
              </a:solidFill>
            </a:endParaRPr>
          </a:p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%35 Laktoz</a:t>
            </a:r>
          </a:p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%10 Kül</a:t>
            </a:r>
            <a:endParaRPr lang="tr-TR" sz="1400" dirty="0">
              <a:solidFill>
                <a:schemeClr val="tx1"/>
              </a:solidFill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3995936" y="1484784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Bağlayıcı 11"/>
          <p:cNvCxnSpPr>
            <a:stCxn id="15" idx="2"/>
            <a:endCxn id="16" idx="0"/>
          </p:cNvCxnSpPr>
          <p:nvPr/>
        </p:nvCxnSpPr>
        <p:spPr>
          <a:xfrm>
            <a:off x="3995936" y="206084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>
            <a:stCxn id="16" idx="2"/>
            <a:endCxn id="4" idx="0"/>
          </p:cNvCxnSpPr>
          <p:nvPr/>
        </p:nvCxnSpPr>
        <p:spPr>
          <a:xfrm>
            <a:off x="3995936" y="278092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stCxn id="4" idx="2"/>
            <a:endCxn id="30" idx="0"/>
          </p:cNvCxnSpPr>
          <p:nvPr/>
        </p:nvCxnSpPr>
        <p:spPr>
          <a:xfrm>
            <a:off x="3995936" y="335699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>
            <a:stCxn id="30" idx="2"/>
            <a:endCxn id="42" idx="0"/>
          </p:cNvCxnSpPr>
          <p:nvPr/>
        </p:nvCxnSpPr>
        <p:spPr>
          <a:xfrm>
            <a:off x="3995936" y="393305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>
            <a:stCxn id="42" idx="2"/>
            <a:endCxn id="45" idx="0"/>
          </p:cNvCxnSpPr>
          <p:nvPr/>
        </p:nvCxnSpPr>
        <p:spPr>
          <a:xfrm>
            <a:off x="3995936" y="4509120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>
            <a:stCxn id="45" idx="2"/>
            <a:endCxn id="25" idx="0"/>
          </p:cNvCxnSpPr>
          <p:nvPr/>
        </p:nvCxnSpPr>
        <p:spPr>
          <a:xfrm>
            <a:off x="3995936" y="5085184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stCxn id="25" idx="2"/>
            <a:endCxn id="27" idx="0"/>
          </p:cNvCxnSpPr>
          <p:nvPr/>
        </p:nvCxnSpPr>
        <p:spPr>
          <a:xfrm>
            <a:off x="3995936" y="566124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kdörtgen 46"/>
          <p:cNvSpPr/>
          <p:nvPr/>
        </p:nvSpPr>
        <p:spPr>
          <a:xfrm>
            <a:off x="827584" y="4077072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Su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41" name="Düz Ok Bağlayıcısı 40"/>
          <p:cNvCxnSpPr>
            <a:stCxn id="47" idx="3"/>
            <a:endCxn id="42" idx="1"/>
          </p:cNvCxnSpPr>
          <p:nvPr/>
        </p:nvCxnSpPr>
        <p:spPr>
          <a:xfrm>
            <a:off x="2411760" y="4293096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kdörtgen 47"/>
          <p:cNvSpPr/>
          <p:nvPr/>
        </p:nvSpPr>
        <p:spPr>
          <a:xfrm>
            <a:off x="5660504" y="4076654"/>
            <a:ext cx="272792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Düşük molekül ağırlıklı çözünür maddeler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5660504" y="3501008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Laktoz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0" name="Dikdörtgen 49"/>
          <p:cNvSpPr/>
          <p:nvPr/>
        </p:nvSpPr>
        <p:spPr>
          <a:xfrm>
            <a:off x="5660504" y="4653136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1" name="Dikdörtgen 50"/>
          <p:cNvSpPr/>
          <p:nvPr/>
        </p:nvSpPr>
        <p:spPr>
          <a:xfrm>
            <a:off x="5660504" y="2276872"/>
            <a:ext cx="1584176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Su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60" name="Düz Ok Bağlayıcısı 59"/>
          <p:cNvCxnSpPr>
            <a:stCxn id="15" idx="3"/>
          </p:cNvCxnSpPr>
          <p:nvPr/>
        </p:nvCxnSpPr>
        <p:spPr>
          <a:xfrm>
            <a:off x="4932040" y="1844824"/>
            <a:ext cx="72846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Düz Ok Bağlayıcısı 61"/>
          <p:cNvCxnSpPr>
            <a:stCxn id="16" idx="3"/>
            <a:endCxn id="51" idx="1"/>
          </p:cNvCxnSpPr>
          <p:nvPr/>
        </p:nvCxnSpPr>
        <p:spPr>
          <a:xfrm>
            <a:off x="5292080" y="2492896"/>
            <a:ext cx="3684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Düz Ok Bağlayıcısı 63"/>
          <p:cNvCxnSpPr>
            <a:stCxn id="30" idx="3"/>
            <a:endCxn id="49" idx="1"/>
          </p:cNvCxnSpPr>
          <p:nvPr/>
        </p:nvCxnSpPr>
        <p:spPr>
          <a:xfrm>
            <a:off x="5292080" y="3717032"/>
            <a:ext cx="3684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Düz Ok Bağlayıcısı 65"/>
          <p:cNvCxnSpPr>
            <a:stCxn id="42" idx="3"/>
            <a:endCxn id="48" idx="1"/>
          </p:cNvCxnSpPr>
          <p:nvPr/>
        </p:nvCxnSpPr>
        <p:spPr>
          <a:xfrm flipV="1">
            <a:off x="4932040" y="4292678"/>
            <a:ext cx="728464" cy="41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Düz Ok Bağlayıcısı 67"/>
          <p:cNvCxnSpPr>
            <a:stCxn id="45" idx="3"/>
            <a:endCxn id="50" idx="1"/>
          </p:cNvCxnSpPr>
          <p:nvPr/>
        </p:nvCxnSpPr>
        <p:spPr>
          <a:xfrm>
            <a:off x="4932040" y="4869160"/>
            <a:ext cx="72846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46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000" b="1" dirty="0" smtClean="0"/>
              <a:t>SERUM PROTEİNLERİNİN İŞLEVSEL ÖZELLİKLERİ</a:t>
            </a:r>
            <a:endParaRPr lang="tr-TR" sz="20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44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8503920" cy="3774160"/>
          </a:xfrm>
        </p:spPr>
        <p:txBody>
          <a:bodyPr/>
          <a:lstStyle/>
          <a:p>
            <a:r>
              <a:rPr lang="tr-TR" sz="2400" dirty="0" smtClean="0"/>
              <a:t>Çözünebilme</a:t>
            </a:r>
          </a:p>
          <a:p>
            <a:r>
              <a:rPr lang="tr-TR" sz="2400" dirty="0" smtClean="0"/>
              <a:t>Isı </a:t>
            </a:r>
            <a:r>
              <a:rPr lang="tr-TR" sz="2400" dirty="0" err="1" smtClean="0"/>
              <a:t>stabilitesi</a:t>
            </a:r>
            <a:endParaRPr lang="tr-TR" sz="2400" dirty="0" smtClean="0"/>
          </a:p>
          <a:p>
            <a:r>
              <a:rPr lang="tr-TR" sz="2400" dirty="0" smtClean="0"/>
              <a:t>Jelleşme</a:t>
            </a:r>
          </a:p>
          <a:p>
            <a:r>
              <a:rPr lang="tr-TR" sz="2400" dirty="0" smtClean="0"/>
              <a:t>Su bağlama</a:t>
            </a:r>
          </a:p>
          <a:p>
            <a:r>
              <a:rPr lang="tr-TR" sz="2400" dirty="0" smtClean="0"/>
              <a:t>Viskozite</a:t>
            </a:r>
          </a:p>
          <a:p>
            <a:r>
              <a:rPr lang="tr-TR" sz="2400" dirty="0" smtClean="0"/>
              <a:t>Emülsiyon oluşturma</a:t>
            </a:r>
          </a:p>
          <a:p>
            <a:r>
              <a:rPr lang="tr-TR" sz="2400" dirty="0" smtClean="0"/>
              <a:t>Köpük oluşturma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SÜT PROTEİNLERİNİN KULLANIM ALANLARI</a:t>
            </a:r>
            <a:endParaRPr lang="tr-TR" sz="24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45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7880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Kazein, </a:t>
            </a:r>
            <a:r>
              <a:rPr lang="tr-TR" sz="2400" b="1" dirty="0" err="1" smtClean="0">
                <a:solidFill>
                  <a:schemeClr val="accent6">
                    <a:lumMod val="50000"/>
                  </a:schemeClr>
                </a:solidFill>
              </a:rPr>
              <a:t>kazeinat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 ve </a:t>
            </a:r>
            <a:r>
              <a:rPr lang="tr-TR" sz="2400" b="1" dirty="0" err="1" smtClean="0">
                <a:solidFill>
                  <a:schemeClr val="accent6">
                    <a:lumMod val="50000"/>
                  </a:schemeClr>
                </a:solidFill>
              </a:rPr>
              <a:t>kopresipitatların</a:t>
            </a:r>
            <a:r>
              <a:rPr lang="tr-TR" sz="2400" b="1" dirty="0" smtClean="0">
                <a:solidFill>
                  <a:schemeClr val="accent6">
                    <a:lumMod val="50000"/>
                  </a:schemeClr>
                </a:solidFill>
              </a:rPr>
              <a:t> kullanım alanları;</a:t>
            </a:r>
          </a:p>
          <a:p>
            <a:pPr lvl="0"/>
            <a:r>
              <a:rPr lang="tr-TR" sz="2400" dirty="0" smtClean="0"/>
              <a:t>Süt ürünlerinde</a:t>
            </a:r>
          </a:p>
          <a:p>
            <a:pPr lvl="0"/>
            <a:r>
              <a:rPr lang="tr-TR" sz="2400" dirty="0" smtClean="0"/>
              <a:t>Bebek mamalarında </a:t>
            </a:r>
          </a:p>
          <a:p>
            <a:pPr lvl="0"/>
            <a:r>
              <a:rPr lang="tr-TR" sz="2400" dirty="0" smtClean="0"/>
              <a:t>Diyetetik gıdalarda </a:t>
            </a:r>
          </a:p>
          <a:p>
            <a:pPr lvl="0"/>
            <a:r>
              <a:rPr lang="tr-TR" sz="2400" dirty="0" smtClean="0"/>
              <a:t>Diğer gıdalarda</a:t>
            </a:r>
          </a:p>
          <a:p>
            <a:pPr lvl="0"/>
            <a:r>
              <a:rPr lang="tr-TR" sz="2400" dirty="0" smtClean="0"/>
              <a:t>Unlu gıdalarda </a:t>
            </a:r>
          </a:p>
          <a:p>
            <a:pPr lvl="0"/>
            <a:r>
              <a:rPr lang="tr-TR" sz="2400" dirty="0" smtClean="0"/>
              <a:t>Şekerlemelerde </a:t>
            </a:r>
          </a:p>
          <a:p>
            <a:pPr lvl="0"/>
            <a:r>
              <a:rPr lang="tr-TR" sz="2400" dirty="0" smtClean="0"/>
              <a:t>Et ürünlerinde </a:t>
            </a:r>
          </a:p>
          <a:p>
            <a:pPr lvl="0"/>
            <a:r>
              <a:rPr lang="tr-TR" sz="2400" dirty="0" smtClean="0"/>
              <a:t>Hayvan besleme alanında</a:t>
            </a:r>
          </a:p>
          <a:p>
            <a:pPr lvl="0"/>
            <a:r>
              <a:rPr lang="tr-TR" sz="2400" dirty="0" smtClean="0"/>
              <a:t>İçeceklerin stabilizasyonunda</a:t>
            </a:r>
          </a:p>
          <a:p>
            <a:pPr lvl="0"/>
            <a:r>
              <a:rPr lang="tr-TR" sz="2400" dirty="0" smtClean="0"/>
              <a:t>Tıp ve eczacılık alanında</a:t>
            </a:r>
          </a:p>
          <a:p>
            <a:pPr lvl="0"/>
            <a:r>
              <a:rPr lang="tr-TR" sz="2400" dirty="0" smtClean="0"/>
              <a:t>Süt ve gıda endüstrisi dışındaki alanlarda kullanımı görülmektedir. </a:t>
            </a:r>
          </a:p>
          <a:p>
            <a:pPr lvl="0"/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BAŞLICA TİCARİ SÜT PROTEİNİ ÜRÜNLERİ</a:t>
            </a:r>
            <a:endParaRPr lang="tr-TR" sz="28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179512" y="2286000"/>
            <a:ext cx="8503920" cy="4572000"/>
          </a:xfrm>
        </p:spPr>
        <p:txBody>
          <a:bodyPr/>
          <a:lstStyle/>
          <a:p>
            <a:r>
              <a:rPr lang="tr-TR" sz="2400" dirty="0" smtClean="0"/>
              <a:t>Diğer süt proteinleri ise bu ürünlerin türevleri, karışımları ya da diğer katkı maddeleriyle (karbonhidrat, yağ, tuz, </a:t>
            </a:r>
            <a:r>
              <a:rPr lang="tr-TR" sz="2400" dirty="0" err="1" smtClean="0"/>
              <a:t>emülgatör</a:t>
            </a:r>
            <a:r>
              <a:rPr lang="tr-TR" sz="2400" dirty="0" smtClean="0"/>
              <a:t>, stabilizatör, asitlik düzenleyici) oluşturdukları kombinasyonlardır.  İşlevsel, duyusal ve besleyici değerlerin üstünlüğü açısından formüle gıda sistemlerinde katkı olarak kullanılırlar.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758952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/>
              <a:t>FORMÜLE GIDALARA KATILACAK SÜT PROTEİNLERİNDE ARANAN ÖZELLİKLER</a:t>
            </a: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sz="3000" dirty="0" smtClean="0"/>
              <a:t>Bileşiminde </a:t>
            </a:r>
            <a:r>
              <a:rPr lang="tr-TR" sz="3000" dirty="0" err="1"/>
              <a:t>toksik</a:t>
            </a:r>
            <a:r>
              <a:rPr lang="tr-TR" sz="3000" dirty="0"/>
              <a:t> maddelerle beslenme açısından olumsuz etki yaratacak maddeler </a:t>
            </a:r>
            <a:r>
              <a:rPr lang="tr-TR" sz="3000" dirty="0" smtClean="0"/>
              <a:t>taşınmamalı,</a:t>
            </a:r>
            <a:endParaRPr lang="tr-TR" sz="3000" dirty="0"/>
          </a:p>
          <a:p>
            <a:pPr lvl="0"/>
            <a:r>
              <a:rPr lang="tr-TR" sz="3000" dirty="0"/>
              <a:t>Yabancı bir tada sahip olmayıp, </a:t>
            </a:r>
            <a:r>
              <a:rPr lang="tr-TR" sz="3000" dirty="0" smtClean="0"/>
              <a:t>pigmentler bulundurmamalı,</a:t>
            </a:r>
            <a:endParaRPr lang="tr-TR" sz="3000" dirty="0"/>
          </a:p>
          <a:p>
            <a:pPr lvl="0"/>
            <a:r>
              <a:rPr lang="tr-TR" sz="3000" dirty="0"/>
              <a:t>Yüksek protein </a:t>
            </a:r>
            <a:r>
              <a:rPr lang="tr-TR" sz="3000" dirty="0" smtClean="0"/>
              <a:t>içeriği olmalı,</a:t>
            </a:r>
            <a:endParaRPr lang="tr-TR" sz="3000" dirty="0"/>
          </a:p>
          <a:p>
            <a:pPr lvl="0"/>
            <a:r>
              <a:rPr lang="tr-TR" sz="3000" dirty="0"/>
              <a:t>İşlemeye uygun olup, diğer katkı maddeleriyle uyumlu bir karışım </a:t>
            </a:r>
            <a:r>
              <a:rPr lang="tr-TR" sz="3000" dirty="0" smtClean="0"/>
              <a:t>sağlanmalı,</a:t>
            </a:r>
            <a:endParaRPr lang="tr-TR" sz="3000" dirty="0"/>
          </a:p>
          <a:p>
            <a:pPr lvl="0"/>
            <a:r>
              <a:rPr lang="tr-TR" sz="3000" dirty="0"/>
              <a:t>Belirli bir işlevi yerine </a:t>
            </a:r>
            <a:r>
              <a:rPr lang="tr-TR" sz="3000" dirty="0" smtClean="0"/>
              <a:t>getirmeli,</a:t>
            </a:r>
            <a:endParaRPr lang="tr-TR" sz="3000" dirty="0"/>
          </a:p>
          <a:p>
            <a:pPr lvl="0"/>
            <a:r>
              <a:rPr lang="tr-TR" sz="3000" dirty="0"/>
              <a:t>Katılan gıdanın besleyici değerini </a:t>
            </a:r>
            <a:r>
              <a:rPr lang="tr-TR" sz="3000" dirty="0" smtClean="0"/>
              <a:t>arttırmalı,</a:t>
            </a:r>
            <a:endParaRPr lang="tr-TR" sz="3000" dirty="0"/>
          </a:p>
          <a:p>
            <a:pPr lvl="0"/>
            <a:r>
              <a:rPr lang="tr-TR" sz="3000" dirty="0"/>
              <a:t>Ucuz ve kolay temin </a:t>
            </a:r>
            <a:r>
              <a:rPr lang="tr-TR" sz="3000" dirty="0" smtClean="0"/>
              <a:t>edilebilmelidir.</a:t>
            </a:r>
            <a:endParaRPr lang="tr-TR" sz="3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312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6" name="5 Başlık"/>
          <p:cNvSpPr>
            <a:spLocks noGrp="1"/>
          </p:cNvSpPr>
          <p:nvPr>
            <p:ph type="ctrTitle"/>
          </p:nvPr>
        </p:nvSpPr>
        <p:spPr>
          <a:xfrm>
            <a:off x="323528" y="0"/>
            <a:ext cx="7772400" cy="692696"/>
          </a:xfrm>
        </p:spPr>
        <p:txBody>
          <a:bodyPr>
            <a:noAutofit/>
          </a:bodyPr>
          <a:lstStyle/>
          <a:p>
            <a:r>
              <a:rPr lang="tr-TR" sz="1800" b="1" dirty="0" smtClean="0">
                <a:solidFill>
                  <a:schemeClr val="accent3">
                    <a:lumMod val="75000"/>
                  </a:schemeClr>
                </a:solidFill>
              </a:rPr>
              <a:t>Süt Proteinlerinin Gıda Sistemlerindeki İşlevsel Özellikleri</a:t>
            </a:r>
            <a:endParaRPr lang="tr-TR" sz="1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4294967295"/>
          </p:nvPr>
        </p:nvGraphicFramePr>
        <p:xfrm>
          <a:off x="0" y="764701"/>
          <a:ext cx="9144000" cy="6092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İşlevsel özelliği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İşlevi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Kohezyon-adezyon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Yapıştırıcı</a:t>
                      </a:r>
                      <a:r>
                        <a:rPr lang="tr-TR" baseline="0" dirty="0" smtClean="0"/>
                        <a:t> madde gibi faaliyet göstermek</a:t>
                      </a:r>
                      <a:endParaRPr lang="tr-TR" dirty="0"/>
                    </a:p>
                  </a:txBody>
                  <a:tcPr/>
                </a:tc>
              </a:tr>
              <a:tr h="676998">
                <a:tc>
                  <a:txBody>
                    <a:bodyPr/>
                    <a:lstStyle/>
                    <a:p>
                      <a:r>
                        <a:rPr lang="tr-TR" dirty="0" smtClean="0"/>
                        <a:t>Elastikiyet</a:t>
                      </a:r>
                      <a:r>
                        <a:rPr lang="tr-TR" baseline="0" dirty="0" smtClean="0"/>
                        <a:t> sağlamak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Glutenle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hidrofob</a:t>
                      </a:r>
                      <a:r>
                        <a:rPr lang="tr-TR" baseline="0" dirty="0" smtClean="0"/>
                        <a:t> bağlantı,  jellerde </a:t>
                      </a:r>
                      <a:r>
                        <a:rPr lang="tr-TR" baseline="0" dirty="0" err="1" smtClean="0"/>
                        <a:t>disülfit</a:t>
                      </a:r>
                      <a:r>
                        <a:rPr lang="tr-TR" baseline="0" dirty="0" smtClean="0"/>
                        <a:t> bağları oluşturma </a:t>
                      </a:r>
                      <a:endParaRPr lang="tr-TR" dirty="0"/>
                    </a:p>
                  </a:txBody>
                  <a:tcPr/>
                </a:tc>
              </a:tr>
              <a:tr h="676998">
                <a:tc>
                  <a:txBody>
                    <a:bodyPr/>
                    <a:lstStyle/>
                    <a:p>
                      <a:r>
                        <a:rPr lang="tr-TR" dirty="0" smtClean="0"/>
                        <a:t>Emülsiyon oluşturma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Yağ emülsiyonu oluşturmak ve stabilizasyonu sağlamak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Yağ bağlama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Serbest yağı bağlamak</a:t>
                      </a:r>
                      <a:endParaRPr lang="tr-TR" dirty="0"/>
                    </a:p>
                  </a:txBody>
                  <a:tcPr/>
                </a:tc>
              </a:tr>
              <a:tr h="676998">
                <a:tc>
                  <a:txBody>
                    <a:bodyPr/>
                    <a:lstStyle/>
                    <a:p>
                      <a:r>
                        <a:rPr lang="tr-TR" dirty="0" smtClean="0"/>
                        <a:t>Film katmanı oluşturma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Kıvrımlı yapının açılması</a:t>
                      </a:r>
                      <a:r>
                        <a:rPr lang="tr-TR" baseline="0" dirty="0" smtClean="0"/>
                        <a:t> sonucu hava veya katı iç yüzeylerine tutunmak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Köpük oluşturma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Havayı tutan stabil filmler oluşturmak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Jelleşme ve pıhtılaşma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Protein ağ yapısını oluşturmak</a:t>
                      </a:r>
                      <a:endParaRPr lang="tr-TR" dirty="0"/>
                    </a:p>
                  </a:txBody>
                  <a:tcPr/>
                </a:tc>
              </a:tr>
              <a:tr h="967140">
                <a:tc>
                  <a:txBody>
                    <a:bodyPr/>
                    <a:lstStyle/>
                    <a:p>
                      <a:r>
                        <a:rPr lang="tr-TR" dirty="0" smtClean="0"/>
                        <a:t>Isı </a:t>
                      </a:r>
                      <a:r>
                        <a:rPr lang="tr-TR" dirty="0" err="1" smtClean="0"/>
                        <a:t>stabilitesi</a:t>
                      </a:r>
                      <a:r>
                        <a:rPr lang="tr-TR" dirty="0" smtClean="0"/>
                        <a:t> sağlama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Suyun hareketsiz hale gelmesine bağlı olarak</a:t>
                      </a:r>
                      <a:r>
                        <a:rPr lang="tr-TR" baseline="0" dirty="0" smtClean="0"/>
                        <a:t> protein moleküllerinin birbirini itmesi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Çözünebilme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Proteinin çözünebilmesi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Viskoziteyi arttırma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Kıvamı arttırmak, su bağlamak</a:t>
                      </a:r>
                      <a:endParaRPr lang="tr-TR" dirty="0"/>
                    </a:p>
                  </a:txBody>
                  <a:tcPr/>
                </a:tc>
              </a:tr>
              <a:tr h="386856">
                <a:tc>
                  <a:txBody>
                    <a:bodyPr/>
                    <a:lstStyle/>
                    <a:p>
                      <a:r>
                        <a:rPr lang="tr-TR" dirty="0" smtClean="0"/>
                        <a:t>Su tutma</a:t>
                      </a:r>
                      <a:r>
                        <a:rPr lang="tr-TR" baseline="0" dirty="0" smtClean="0"/>
                        <a:t> ve bağlama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Suyu tutmak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2400" b="1" dirty="0" smtClean="0"/>
              <a:t>SÜT PROTEİNLERİ</a:t>
            </a:r>
            <a:r>
              <a:rPr lang="tr-TR" sz="3200" b="1" dirty="0" smtClean="0"/>
              <a:t> ve </a:t>
            </a:r>
            <a:r>
              <a:rPr lang="tr-TR" sz="2400" b="1" dirty="0" smtClean="0"/>
              <a:t>GENEL ÖZELLİKLERİ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752528"/>
          </a:xfrm>
        </p:spPr>
        <p:txBody>
          <a:bodyPr>
            <a:noAutofit/>
          </a:bodyPr>
          <a:lstStyle/>
          <a:p>
            <a:r>
              <a:rPr lang="tr-TR" sz="2000" dirty="0"/>
              <a:t>Normal inek sütünde %3-3.5 protein </a:t>
            </a:r>
            <a:r>
              <a:rPr lang="tr-TR" sz="2000" dirty="0" smtClean="0"/>
              <a:t>bulunur. Kazein </a:t>
            </a:r>
            <a:r>
              <a:rPr lang="tr-TR" sz="2000" dirty="0"/>
              <a:t>ve serum proteinleri, süt proteinlerini oluşturur. Kazein %76-86 oranında bulunur. Serum proteinleri ise %14-24 oranındadır. 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Başlıca </a:t>
            </a:r>
            <a:r>
              <a:rPr lang="tr-TR" sz="2000" dirty="0">
                <a:solidFill>
                  <a:schemeClr val="accent6">
                    <a:lumMod val="50000"/>
                  </a:schemeClr>
                </a:solidFill>
              </a:rPr>
              <a:t>serum proteinleri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000" dirty="0">
                <a:solidFill>
                  <a:schemeClr val="accent6">
                    <a:lumMod val="50000"/>
                  </a:schemeClr>
                </a:solidFill>
              </a:rPr>
              <a:t>β</a:t>
            </a:r>
            <a:r>
              <a:rPr lang="tr-TR" sz="2000" b="1" dirty="0">
                <a:solidFill>
                  <a:schemeClr val="accent6">
                    <a:lumMod val="50000"/>
                  </a:schemeClr>
                </a:solidFill>
              </a:rPr>
              <a:t> -</a:t>
            </a:r>
            <a:r>
              <a:rPr lang="tr-TR" sz="2000" dirty="0" err="1">
                <a:solidFill>
                  <a:schemeClr val="accent6">
                    <a:lumMod val="50000"/>
                  </a:schemeClr>
                </a:solidFill>
              </a:rPr>
              <a:t>laktoglobulin</a:t>
            </a:r>
            <a:r>
              <a:rPr lang="tr-TR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endParaRPr lang="tr-TR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α-</a:t>
            </a:r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laktalbumin</a:t>
            </a:r>
            <a:r>
              <a:rPr lang="tr-TR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endParaRPr lang="tr-TR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Sığır Serum </a:t>
            </a:r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Albumini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</a:p>
          <a:p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İmmünoglobulinler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</a:p>
          <a:p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Proteaz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 Peptonlardır.  </a:t>
            </a:r>
          </a:p>
          <a:p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Laktoferrin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Laktoperoksidaz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Laktollin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Glikoprotein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</a:p>
          <a:p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Serum </a:t>
            </a:r>
            <a:r>
              <a:rPr lang="tr-TR" sz="2000" dirty="0" err="1" smtClean="0">
                <a:solidFill>
                  <a:schemeClr val="accent6">
                    <a:lumMod val="50000"/>
                  </a:schemeClr>
                </a:solidFill>
              </a:rPr>
              <a:t>Transferrinlerde</a:t>
            </a:r>
            <a:r>
              <a:rPr lang="tr-TR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000" dirty="0" smtClean="0"/>
              <a:t>bulunmaktadır</a:t>
            </a:r>
            <a:r>
              <a:rPr lang="tr-TR" sz="2000" dirty="0"/>
              <a:t>.</a:t>
            </a:r>
          </a:p>
          <a:p>
            <a:pPr marL="0" indent="0"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91288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 smtClean="0"/>
              <a:t>SÜT PROTEİNLERİ</a:t>
            </a:r>
            <a:r>
              <a:rPr lang="tr-TR" sz="3200" b="1" dirty="0" smtClean="0"/>
              <a:t> ve </a:t>
            </a:r>
            <a:r>
              <a:rPr lang="tr-TR" sz="2400" b="1" dirty="0" smtClean="0"/>
              <a:t>GENEL ÖZELLİKLERİ</a:t>
            </a:r>
            <a:endParaRPr lang="tr-TR" sz="2400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Fizikokimyasal özellikler bakımından kazein ve serum proteinlerinde farklılıklar görülmektedir.  Kazein </a:t>
            </a:r>
            <a:r>
              <a:rPr lang="tr-TR" sz="2800" dirty="0" err="1" smtClean="0"/>
              <a:t>amfibik</a:t>
            </a:r>
            <a:r>
              <a:rPr lang="tr-TR" sz="2800" dirty="0" smtClean="0"/>
              <a:t> niteliktedir.  </a:t>
            </a:r>
            <a:r>
              <a:rPr lang="tr-TR" sz="2800" dirty="0" err="1" smtClean="0"/>
              <a:t>Amfibik</a:t>
            </a:r>
            <a:r>
              <a:rPr lang="tr-TR" sz="2800" dirty="0" smtClean="0"/>
              <a:t> olması </a:t>
            </a:r>
            <a:r>
              <a:rPr lang="tr-TR" sz="2800" dirty="0" err="1" smtClean="0"/>
              <a:t>hidrofob</a:t>
            </a:r>
            <a:r>
              <a:rPr lang="tr-TR" sz="2800" dirty="0" smtClean="0"/>
              <a:t> ve hidrofil aminoasitlerin </a:t>
            </a:r>
            <a:r>
              <a:rPr lang="tr-TR" sz="2800" dirty="0" err="1" smtClean="0"/>
              <a:t>polipeptit</a:t>
            </a:r>
            <a:r>
              <a:rPr lang="tr-TR" sz="2800" dirty="0" smtClean="0"/>
              <a:t> zincirinde düzenli bir dağılım göstermezler. Bu durum </a:t>
            </a:r>
            <a:r>
              <a:rPr lang="tr-TR" sz="2800" dirty="0" err="1" smtClean="0"/>
              <a:t>kazeinatların</a:t>
            </a:r>
            <a:r>
              <a:rPr lang="tr-TR" sz="2800" dirty="0" smtClean="0"/>
              <a:t> iyi bir yüzey aktif madde özelliğinde olmasını sağlar. Kalsiyum ve fosfor, kazein üzerinde önemli etkiye sahiptir. </a:t>
            </a:r>
          </a:p>
          <a:p>
            <a:r>
              <a:rPr lang="tr-TR" sz="2800" dirty="0" smtClean="0"/>
              <a:t>Serum proteinleri  ise aminoasitlerin </a:t>
            </a:r>
            <a:r>
              <a:rPr lang="tr-TR" sz="2800" dirty="0" err="1" smtClean="0"/>
              <a:t>polipeptit</a:t>
            </a:r>
            <a:r>
              <a:rPr lang="tr-TR" sz="2800" dirty="0" smtClean="0"/>
              <a:t> zincirindeki düzenli dağılımından dolayı </a:t>
            </a:r>
            <a:r>
              <a:rPr lang="tr-TR" sz="2800" dirty="0" err="1" smtClean="0"/>
              <a:t>amfibik</a:t>
            </a:r>
            <a:r>
              <a:rPr lang="tr-TR" sz="2800" dirty="0" smtClean="0"/>
              <a:t> nitelikte değildir.  Isıya karşı duyarlıdırlar. 65°</a:t>
            </a:r>
            <a:r>
              <a:rPr lang="tr-TR" sz="2800" dirty="0" err="1" smtClean="0"/>
              <a:t>C’nin</a:t>
            </a:r>
            <a:r>
              <a:rPr lang="tr-TR" sz="2800" dirty="0" smtClean="0"/>
              <a:t> üzerinde </a:t>
            </a:r>
            <a:r>
              <a:rPr lang="tr-TR" sz="2800" dirty="0" err="1" smtClean="0"/>
              <a:t>denatüre</a:t>
            </a:r>
            <a:r>
              <a:rPr lang="tr-TR" sz="2800" dirty="0" smtClean="0"/>
              <a:t> olurlar.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576</TotalTime>
  <Words>2738</Words>
  <Application>Microsoft Office PowerPoint</Application>
  <PresentationFormat>Ekran Gösterisi (4:3)</PresentationFormat>
  <Paragraphs>462</Paragraphs>
  <Slides>45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51" baseType="lpstr">
      <vt:lpstr>Arial</vt:lpstr>
      <vt:lpstr>Calibri</vt:lpstr>
      <vt:lpstr>Georgia</vt:lpstr>
      <vt:lpstr>Wingdings</vt:lpstr>
      <vt:lpstr>Wingdings 2</vt:lpstr>
      <vt:lpstr>Kent</vt:lpstr>
      <vt:lpstr>SÜT PROTEİNİ ÜRÜNLERİ</vt:lpstr>
      <vt:lpstr>SÜT PROTEİNLERİNİN ÜRETİMİ </vt:lpstr>
      <vt:lpstr>PowerPoint Sunusu</vt:lpstr>
      <vt:lpstr>BAŞLICA TİCARİ SÜT PROTEİNİ ÜRÜNLERİ</vt:lpstr>
      <vt:lpstr>BAŞLICA TİCARİ SÜT PROTEİNİ ÜRÜNLERİ</vt:lpstr>
      <vt:lpstr>FORMÜLE GIDALARA KATILACAK SÜT PROTEİNLERİNDE ARANAN ÖZELLİKLER</vt:lpstr>
      <vt:lpstr>Süt Proteinlerinin Gıda Sistemlerindeki İşlevsel Özellikleri</vt:lpstr>
      <vt:lpstr>SÜT PROTEİNLERİ ve GENEL ÖZELLİKLERİ</vt:lpstr>
      <vt:lpstr>SÜT PROTEİNLERİ ve GENEL ÖZELLİKLERİ</vt:lpstr>
      <vt:lpstr>SÜT PROTEİNLERİ VE BAZI ÖZELLİKLERİ</vt:lpstr>
      <vt:lpstr>SÜT PROTEİNLERİNİN FİZİKOKİMYASAL ÖZELLİKLERİ </vt:lpstr>
      <vt:lpstr>SÜT PROTEİNLERİNİN FİZİKOKİMYASAL ÖZELLİKLERİ </vt:lpstr>
      <vt:lpstr>KAZEİN ÜRETİMİ</vt:lpstr>
      <vt:lpstr>KAZEİN ÜRETİMİ</vt:lpstr>
      <vt:lpstr>SÜTTEN ASİT VE RENNET KAZEİN PIHTILARININ ELDE EDİLMESİ</vt:lpstr>
      <vt:lpstr>SÜTTEN ASİT VE RENNET KAZEİN PIHTILARININ ELDE EDİLMESİ</vt:lpstr>
      <vt:lpstr>KAZEİN PIHTISINA UYGULANAN İŞLEMLER</vt:lpstr>
      <vt:lpstr>KAZEİNİN DESTABİLİZASYONU/PRESİPİTASYONU </vt:lpstr>
      <vt:lpstr>KAZEİNİN DESTABİLİZASYONU/PRESİPİTASYONU </vt:lpstr>
      <vt:lpstr>KAZEİNİN DESTABİLİZASYONU/PRESİPİTASYONU </vt:lpstr>
      <vt:lpstr>KAZEİNİN DESTABİLİZASYONU/PRESİPİTASYONU </vt:lpstr>
      <vt:lpstr>SERUM AYRILMASI ÜZERİNE ETKİLİ FAKTÖRLER </vt:lpstr>
      <vt:lpstr>YIKAMA</vt:lpstr>
      <vt:lpstr>YIKAMA</vt:lpstr>
      <vt:lpstr>BASKIYA ALMA/KURUTMA</vt:lpstr>
      <vt:lpstr>SOĞUTMA/ÖĞÜTME</vt:lpstr>
      <vt:lpstr>KAZEİNLERİN ÖZELLİKLERİ</vt:lpstr>
      <vt:lpstr>KAZEİNAT ÜRETİMİ</vt:lpstr>
      <vt:lpstr>SODYUM KAZEİNAT ÜRETİMİ</vt:lpstr>
      <vt:lpstr>SODYUM KAZEİNAT ÜRETİMİ</vt:lpstr>
      <vt:lpstr>KALSİYUM KAZEİNAT ÜRETİMİ</vt:lpstr>
      <vt:lpstr>KOPRESİPİTAT ÜRETİMİ</vt:lpstr>
      <vt:lpstr>KOPRESİPİTAT ÜRETİMİ</vt:lpstr>
      <vt:lpstr>KOPRESİPİTAT ÜRETİMİ</vt:lpstr>
      <vt:lpstr>TOPLAM SÜT PROTEİNİ ÜRETİMİ</vt:lpstr>
      <vt:lpstr>KOPRESİPİTAT PIHTISININ ELDE EDİLMESİ</vt:lpstr>
      <vt:lpstr>KOPRESİPİTAT PIHTISININ ELDE EDİLMESİ</vt:lpstr>
      <vt:lpstr>KOPRESİPİTAT PIHTISINA UYGULANAN İŞLEMLER</vt:lpstr>
      <vt:lpstr>LAKTALBUMİN ÜRETİMİ</vt:lpstr>
      <vt:lpstr>LAKTALBUMİN ÜRETİMİ</vt:lpstr>
      <vt:lpstr>SERUM PROTEİNİ KONSANTRATI ÜRETİMİ</vt:lpstr>
      <vt:lpstr>SERUM PROTEİNİ KONSANTRATI ÜRETİMİ</vt:lpstr>
      <vt:lpstr>JEL FİLTRASYON TEKNİĞİ İLE SERUM PROTEİNİ KONSANTRAT TOZU ÜRETİMİ</vt:lpstr>
      <vt:lpstr>SERUM PROTEİNLERİNİN İŞLEVSEL ÖZELLİKLERİ</vt:lpstr>
      <vt:lpstr>SÜT PROTEİNLERİNİN KULLANIM ALANLARI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ayşen taştepe</dc:creator>
  <cp:lastModifiedBy>Dr.</cp:lastModifiedBy>
  <cp:revision>69</cp:revision>
  <dcterms:created xsi:type="dcterms:W3CDTF">2019-04-28T16:37:42Z</dcterms:created>
  <dcterms:modified xsi:type="dcterms:W3CDTF">2019-05-27T08:22:32Z</dcterms:modified>
</cp:coreProperties>
</file>