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77" r:id="rId3"/>
    <p:sldId id="278" r:id="rId4"/>
    <p:sldId id="279" r:id="rId5"/>
    <p:sldId id="289" r:id="rId6"/>
    <p:sldId id="280" r:id="rId7"/>
    <p:sldId id="288" r:id="rId8"/>
    <p:sldId id="281" r:id="rId9"/>
    <p:sldId id="287" r:id="rId10"/>
    <p:sldId id="27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22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78AE2D-45BB-414D-B900-9A1BBB274C20}" type="datetimeFigureOut">
              <a:rPr lang="tr-TR" smtClean="0"/>
              <a:t>19.01.2020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9F8397-A226-452A-9B0D-894B905A576D}" type="slidenum">
              <a:rPr lang="tr-TR" smtClean="0"/>
              <a:t>‹#›</a:t>
            </a:fld>
            <a:endParaRPr lang="tr-TR"/>
          </a:p>
        </p:txBody>
      </p:sp>
    </p:spTree>
    <p:extLst>
      <p:ext uri="{BB962C8B-B14F-4D97-AF65-F5344CB8AC3E}">
        <p14:creationId xmlns:p14="http://schemas.microsoft.com/office/powerpoint/2010/main" val="403147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ACB9C057-7124-4DE1-95D7-674B413AF4B6}" type="datetime1">
              <a:rPr lang="tr-TR" smtClean="0"/>
              <a:pPr/>
              <a:t>19.01.2020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18A82AE-DE54-4FE8-8268-FA61D0FE0A23}"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8186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C5BDC1-2959-4FBB-B150-7F739A7BE106}" type="datetime1">
              <a:rPr lang="tr-TR" smtClean="0"/>
              <a:t>19.01.2020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564011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19CDE55-936C-4657-AF49-F5415F476F8F}" type="datetime1">
              <a:rPr lang="tr-TR" smtClean="0"/>
              <a:t>19.01.2020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1014529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544670"/>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470EFCD5-8B0B-4966-94BB-C02F2A34DEDA}" type="datetime1">
              <a:rPr lang="tr-TR" smtClean="0"/>
              <a:pPr/>
              <a:t>19.01.2020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7" name="Dikdörtgen 6"/>
          <p:cNvSpPr/>
          <p:nvPr userDrawn="1"/>
        </p:nvSpPr>
        <p:spPr>
          <a:xfrm>
            <a:off x="877455" y="1690255"/>
            <a:ext cx="10584872" cy="4433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18A82AE-DE54-4FE8-8268-FA61D0FE0A23}" type="slidenum">
              <a:rPr lang="tr-TR" smtClean="0"/>
              <a:pPr/>
              <a:t>‹#›</a:t>
            </a:fld>
            <a:endParaRPr lang="tr-TR"/>
          </a:p>
        </p:txBody>
      </p:sp>
      <p:sp>
        <p:nvSpPr>
          <p:cNvPr id="3" name="Content Placeholder 2"/>
          <p:cNvSpPr>
            <a:spLocks noGrp="1"/>
          </p:cNvSpPr>
          <p:nvPr>
            <p:ph idx="1"/>
          </p:nvPr>
        </p:nvSpPr>
        <p:spPr>
          <a:xfrm>
            <a:off x="1097280" y="923637"/>
            <a:ext cx="10058400" cy="5347854"/>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cxnSp>
        <p:nvCxnSpPr>
          <p:cNvPr id="9" name="Düz Bağlayıcı 8"/>
          <p:cNvCxnSpPr/>
          <p:nvPr userDrawn="1"/>
        </p:nvCxnSpPr>
        <p:spPr>
          <a:xfrm>
            <a:off x="1097280" y="83127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6482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1BCA7708-A19A-411B-ACDF-D90208263917}" type="datetime1">
              <a:rPr lang="tr-TR" smtClean="0"/>
              <a:t>19.01.2020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947886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62D7309-089E-4F6C-9863-AC7FA48F87AE}" type="datetime1">
              <a:rPr lang="tr-TR" smtClean="0"/>
              <a:t>19.01.2020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1093325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1FEF8B24-BEF6-4CB3-83B5-A7D428FD051B}" type="datetime1">
              <a:rPr lang="tr-TR" smtClean="0"/>
              <a:pPr/>
              <a:t>19.01.2020</a:t>
            </a:fld>
            <a:endParaRPr lang="tr-TR"/>
          </a:p>
        </p:txBody>
      </p:sp>
      <p:sp>
        <p:nvSpPr>
          <p:cNvPr id="8" name="Footer Placeholder 7"/>
          <p:cNvSpPr>
            <a:spLocks noGrp="1"/>
          </p:cNvSpPr>
          <p:nvPr>
            <p:ph type="ftr" sz="quarter" idx="11"/>
          </p:nvPr>
        </p:nvSpPr>
        <p:spPr/>
        <p:txBody>
          <a:bodyPr/>
          <a:lstStyle>
            <a:lvl1pPr>
              <a:defRPr>
                <a:solidFill>
                  <a:schemeClr val="bg1"/>
                </a:solidFill>
              </a:defRPr>
            </a:lvl1pPr>
          </a:lstStyle>
          <a:p>
            <a:r>
              <a:rPr lang="tr-TR" smtClean="0"/>
              <a:t>A.Ü. NMYO</a:t>
            </a:r>
            <a:endParaRPr 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Tree>
    <p:extLst>
      <p:ext uri="{BB962C8B-B14F-4D97-AF65-F5344CB8AC3E}">
        <p14:creationId xmlns:p14="http://schemas.microsoft.com/office/powerpoint/2010/main" val="2347533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00088"/>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2A8EE359-3299-4793-9B7A-4E4A45E1CFFD}" type="datetime1">
              <a:rPr lang="tr-TR" smtClean="0"/>
              <a:pPr/>
              <a:t>19.01.2020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r>
              <a:rPr lang="tr-TR" smtClean="0"/>
              <a:t>A.Ü. NMYO</a:t>
            </a:r>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
        <p:nvSpPr>
          <p:cNvPr id="6" name="Dikdörtgen 5"/>
          <p:cNvSpPr/>
          <p:nvPr userDrawn="1"/>
        </p:nvSpPr>
        <p:spPr>
          <a:xfrm>
            <a:off x="831273" y="1496291"/>
            <a:ext cx="10575636" cy="4895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userDrawn="1"/>
        </p:nvCxnSpPr>
        <p:spPr>
          <a:xfrm>
            <a:off x="1097280" y="886692"/>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0730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fld id="{47712CA4-30C3-4037-BDF1-61633C620C4C}" type="datetime1">
              <a:rPr lang="tr-TR" smtClean="0"/>
              <a:pPr/>
              <a:t>19.01.2020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A.Ü. NMYO</a:t>
            </a:r>
            <a:endParaRPr 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Tree>
    <p:extLst>
      <p:ext uri="{BB962C8B-B14F-4D97-AF65-F5344CB8AC3E}">
        <p14:creationId xmlns:p14="http://schemas.microsoft.com/office/powerpoint/2010/main" val="3492914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2A970D31-538B-41D9-BAF8-67AAF9C7A149}" type="datetime1">
              <a:rPr lang="tr-TR" smtClean="0"/>
              <a:t>19.01.2020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spTree>
    <p:extLst>
      <p:ext uri="{BB962C8B-B14F-4D97-AF65-F5344CB8AC3E}">
        <p14:creationId xmlns:p14="http://schemas.microsoft.com/office/powerpoint/2010/main" val="210234871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F5C4811-EAD3-4A3A-BC88-3BA85C349621}" type="datetime1">
              <a:rPr lang="tr-TR" smtClean="0"/>
              <a:t>19.01.2020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20925412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29C0C9B-17CE-42D2-BBAE-382052134705}" type="datetime1">
              <a:rPr lang="tr-TR" smtClean="0"/>
              <a:t>19.01.2020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7315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pardus.org.tr/pardus-kurulum-kilavuz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it-IT" b="1" dirty="0"/>
              <a:t>TEMEL AĞ PROGRAMLARI VE AĞ AYARLARI </a:t>
            </a:r>
            <a:endParaRPr lang="tr-TR" dirty="0"/>
          </a:p>
        </p:txBody>
      </p:sp>
      <p:sp>
        <p:nvSpPr>
          <p:cNvPr id="3" name="Alt Başlık 2"/>
          <p:cNvSpPr>
            <a:spLocks noGrp="1"/>
          </p:cNvSpPr>
          <p:nvPr>
            <p:ph type="subTitle" idx="1"/>
          </p:nvPr>
        </p:nvSpPr>
        <p:spPr/>
        <p:txBody>
          <a:bodyPr/>
          <a:lstStyle/>
          <a:p>
            <a:r>
              <a:rPr lang="tr-TR" dirty="0" smtClean="0"/>
              <a:t>NBP126 </a:t>
            </a:r>
            <a:r>
              <a:rPr lang="tr-TR" dirty="0"/>
              <a:t>Açık Kaynak İşletim </a:t>
            </a:r>
            <a:r>
              <a:rPr lang="tr-TR" dirty="0" smtClean="0"/>
              <a:t>Sistemi</a:t>
            </a:r>
          </a:p>
          <a:p>
            <a:r>
              <a:rPr lang="tr-TR" dirty="0" err="1" smtClean="0"/>
              <a:t>Öğr.gör</a:t>
            </a:r>
            <a:r>
              <a:rPr lang="tr-TR" dirty="0" smtClean="0"/>
              <a:t>. Salih </a:t>
            </a:r>
            <a:r>
              <a:rPr lang="tr-TR" dirty="0" err="1" smtClean="0"/>
              <a:t>erdurucan</a:t>
            </a:r>
            <a:endParaRPr lang="tr-TR" dirty="0"/>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F18A82AE-DE54-4FE8-8268-FA61D0FE0A23}" type="slidenum">
              <a:rPr lang="tr-TR" smtClean="0"/>
              <a:t>1</a:t>
            </a:fld>
            <a:endParaRPr lang="tr-TR"/>
          </a:p>
        </p:txBody>
      </p:sp>
    </p:spTree>
    <p:extLst>
      <p:ext uri="{BB962C8B-B14F-4D97-AF65-F5344CB8AC3E}">
        <p14:creationId xmlns:p14="http://schemas.microsoft.com/office/powerpoint/2010/main" val="3442534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Kaynak</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10</a:t>
            </a:fld>
            <a:endParaRPr lang="tr-TR"/>
          </a:p>
        </p:txBody>
      </p:sp>
      <p:sp>
        <p:nvSpPr>
          <p:cNvPr id="5" name="İçerik Yer Tutucusu 4"/>
          <p:cNvSpPr>
            <a:spLocks noGrp="1"/>
          </p:cNvSpPr>
          <p:nvPr>
            <p:ph idx="1"/>
          </p:nvPr>
        </p:nvSpPr>
        <p:spPr/>
        <p:txBody>
          <a:bodyPr/>
          <a:lstStyle/>
          <a:p>
            <a:r>
              <a:rPr lang="tr-TR" dirty="0" smtClean="0"/>
              <a:t>1- MEB Bilişim Teknolojileri, Açık Kaynak İşletim Sistemi Kullanımı. (Ankara 2013)</a:t>
            </a:r>
          </a:p>
          <a:p>
            <a:r>
              <a:rPr lang="tr-TR" dirty="0" smtClean="0"/>
              <a:t>2- </a:t>
            </a:r>
            <a:r>
              <a:rPr lang="tr-TR" dirty="0">
                <a:hlinkClick r:id="rId2"/>
              </a:rPr>
              <a:t>https://www.pardus.org.tr/pardus-kurulum-kilavuzu</a:t>
            </a:r>
            <a:r>
              <a:rPr lang="tr-TR" dirty="0" smtClean="0">
                <a:hlinkClick r:id="rId2"/>
              </a:rPr>
              <a:t>/</a:t>
            </a:r>
            <a:r>
              <a:rPr lang="tr-TR" dirty="0" smtClean="0"/>
              <a:t> 16.01.2020 22:00</a:t>
            </a:r>
            <a:endParaRPr lang="tr-TR" dirty="0"/>
          </a:p>
        </p:txBody>
      </p:sp>
    </p:spTree>
    <p:extLst>
      <p:ext uri="{BB962C8B-B14F-4D97-AF65-F5344CB8AC3E}">
        <p14:creationId xmlns:p14="http://schemas.microsoft.com/office/powerpoint/2010/main" val="3415594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de-DE" b="1" dirty="0" err="1"/>
              <a:t>Ağ</a:t>
            </a:r>
            <a:r>
              <a:rPr lang="de-DE" b="1" dirty="0"/>
              <a:t> </a:t>
            </a:r>
            <a:r>
              <a:rPr lang="de-DE" b="1" dirty="0" err="1"/>
              <a:t>Konfigürasyon</a:t>
            </a:r>
            <a:r>
              <a:rPr lang="de-DE" b="1" dirty="0"/>
              <a:t> </a:t>
            </a:r>
            <a:r>
              <a:rPr lang="de-DE" b="1" dirty="0" err="1"/>
              <a:t>Dosyaları</a:t>
            </a:r>
            <a:r>
              <a:rPr lang="de-DE" b="1" dirty="0"/>
              <a:t> </a:t>
            </a:r>
            <a:r>
              <a:rPr lang="de-DE" b="1" dirty="0" err="1"/>
              <a:t>ve</a:t>
            </a:r>
            <a:r>
              <a:rPr lang="de-DE" b="1" dirty="0"/>
              <a:t> </a:t>
            </a:r>
            <a:r>
              <a:rPr lang="de-DE" b="1" dirty="0" err="1"/>
              <a:t>Scriptleri</a:t>
            </a:r>
            <a:r>
              <a:rPr lang="de-DE" b="1" dirty="0"/>
              <a:t>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2</a:t>
            </a:fld>
            <a:endParaRPr lang="tr-TR"/>
          </a:p>
        </p:txBody>
      </p:sp>
      <p:sp>
        <p:nvSpPr>
          <p:cNvPr id="5" name="İçerik Yer Tutucusu 4"/>
          <p:cNvSpPr>
            <a:spLocks noGrp="1"/>
          </p:cNvSpPr>
          <p:nvPr>
            <p:ph idx="1"/>
          </p:nvPr>
        </p:nvSpPr>
        <p:spPr>
          <a:xfrm>
            <a:off x="1097280" y="989813"/>
            <a:ext cx="10058400" cy="5281677"/>
          </a:xfrm>
        </p:spPr>
        <p:txBody>
          <a:bodyPr/>
          <a:lstStyle/>
          <a:p>
            <a:r>
              <a:rPr lang="tr-TR" dirty="0">
                <a:solidFill>
                  <a:srgbClr val="002060"/>
                </a:solidFill>
              </a:rPr>
              <a:t>Linux işletim sistemi de diğer tüm gelişmiş işletim sistemleri gibi ağ üzerinden haberleşmeyi desteklemektedir. Linux işletim sisteminde tüm ayarlar metin dosyalarında saklanmaktadır. Bu sayede yapılması gereken ayarlar belirli dosyaların düzenlenmesi ile kolayca yapılmaktadır. </a:t>
            </a:r>
          </a:p>
          <a:p>
            <a:r>
              <a:rPr lang="tr-TR" dirty="0">
                <a:solidFill>
                  <a:srgbClr val="002060"/>
                </a:solidFill>
              </a:rPr>
              <a:t>Linux işletim sisteminde ağ ayarları da dosyalarda tutulmaktadır. İstenildiği takdirde bu dosyalar düzenlenerek, istenildiği takdirde ise grafik ara yüzlü programlar kullanılarak ağ ayarlarının yapılması mümkündür. </a:t>
            </a:r>
          </a:p>
          <a:p>
            <a:r>
              <a:rPr lang="tr-TR" dirty="0">
                <a:solidFill>
                  <a:srgbClr val="002060"/>
                </a:solidFill>
              </a:rPr>
              <a:t>Linux'ta </a:t>
            </a:r>
            <a:r>
              <a:rPr lang="tr-TR" dirty="0" err="1">
                <a:solidFill>
                  <a:srgbClr val="002060"/>
                </a:solidFill>
              </a:rPr>
              <a:t>ağayarlarıile</a:t>
            </a:r>
            <a:r>
              <a:rPr lang="tr-TR" dirty="0">
                <a:solidFill>
                  <a:srgbClr val="002060"/>
                </a:solidFill>
              </a:rPr>
              <a:t> ilgili dosyalar ve dizinler aşağıdaki gibidir: </a:t>
            </a:r>
          </a:p>
          <a:p>
            <a:r>
              <a:rPr lang="tr-TR" dirty="0">
                <a:solidFill>
                  <a:srgbClr val="002060"/>
                </a:solidFill>
                <a:latin typeface="Wingdings" panose="05000000000000000000" pitchFamily="2" charset="2"/>
              </a:rPr>
              <a:t> </a:t>
            </a:r>
            <a:r>
              <a:rPr lang="tr-TR" dirty="0">
                <a:solidFill>
                  <a:srgbClr val="002060"/>
                </a:solidFill>
              </a:rPr>
              <a:t>/</a:t>
            </a:r>
            <a:r>
              <a:rPr lang="tr-TR" dirty="0" err="1">
                <a:solidFill>
                  <a:srgbClr val="002060"/>
                </a:solidFill>
              </a:rPr>
              <a:t>etc</a:t>
            </a:r>
            <a:r>
              <a:rPr lang="tr-TR" dirty="0">
                <a:solidFill>
                  <a:srgbClr val="002060"/>
                </a:solidFill>
              </a:rPr>
              <a:t>/</a:t>
            </a:r>
            <a:r>
              <a:rPr lang="tr-TR" dirty="0" err="1">
                <a:solidFill>
                  <a:srgbClr val="002060"/>
                </a:solidFill>
              </a:rPr>
              <a:t>sysconfig</a:t>
            </a:r>
            <a:r>
              <a:rPr lang="tr-TR" dirty="0">
                <a:solidFill>
                  <a:srgbClr val="002060"/>
                </a:solidFill>
              </a:rPr>
              <a:t>/network dosyası </a:t>
            </a:r>
          </a:p>
          <a:p>
            <a:r>
              <a:rPr lang="tr-TR" dirty="0">
                <a:solidFill>
                  <a:srgbClr val="002060"/>
                </a:solidFill>
                <a:latin typeface="Wingdings" panose="05000000000000000000" pitchFamily="2" charset="2"/>
              </a:rPr>
              <a:t> </a:t>
            </a:r>
            <a:r>
              <a:rPr lang="tr-TR" dirty="0">
                <a:solidFill>
                  <a:srgbClr val="002060"/>
                </a:solidFill>
              </a:rPr>
              <a:t>/</a:t>
            </a:r>
            <a:r>
              <a:rPr lang="tr-TR" dirty="0" err="1">
                <a:solidFill>
                  <a:srgbClr val="002060"/>
                </a:solidFill>
              </a:rPr>
              <a:t>etc</a:t>
            </a:r>
            <a:r>
              <a:rPr lang="tr-TR" dirty="0">
                <a:solidFill>
                  <a:srgbClr val="002060"/>
                </a:solidFill>
              </a:rPr>
              <a:t>/</a:t>
            </a:r>
            <a:r>
              <a:rPr lang="tr-TR" dirty="0" err="1">
                <a:solidFill>
                  <a:srgbClr val="002060"/>
                </a:solidFill>
              </a:rPr>
              <a:t>sysconfig</a:t>
            </a:r>
            <a:r>
              <a:rPr lang="tr-TR" dirty="0">
                <a:solidFill>
                  <a:srgbClr val="002060"/>
                </a:solidFill>
              </a:rPr>
              <a:t>/network-</a:t>
            </a:r>
            <a:r>
              <a:rPr lang="tr-TR" dirty="0" err="1">
                <a:solidFill>
                  <a:srgbClr val="002060"/>
                </a:solidFill>
              </a:rPr>
              <a:t>scripts</a:t>
            </a:r>
            <a:r>
              <a:rPr lang="tr-TR" dirty="0">
                <a:solidFill>
                  <a:srgbClr val="002060"/>
                </a:solidFill>
              </a:rPr>
              <a:t> dizini </a:t>
            </a:r>
          </a:p>
          <a:p>
            <a:r>
              <a:rPr lang="tr-TR" dirty="0">
                <a:solidFill>
                  <a:srgbClr val="002060"/>
                </a:solidFill>
                <a:latin typeface="Wingdings" panose="05000000000000000000" pitchFamily="2" charset="2"/>
              </a:rPr>
              <a:t> </a:t>
            </a:r>
            <a:r>
              <a:rPr lang="tr-TR" dirty="0">
                <a:solidFill>
                  <a:srgbClr val="002060"/>
                </a:solidFill>
              </a:rPr>
              <a:t>/</a:t>
            </a:r>
            <a:r>
              <a:rPr lang="tr-TR" dirty="0" err="1">
                <a:solidFill>
                  <a:srgbClr val="002060"/>
                </a:solidFill>
              </a:rPr>
              <a:t>etc</a:t>
            </a:r>
            <a:r>
              <a:rPr lang="tr-TR" dirty="0">
                <a:solidFill>
                  <a:srgbClr val="002060"/>
                </a:solidFill>
              </a:rPr>
              <a:t>/</a:t>
            </a:r>
            <a:r>
              <a:rPr lang="tr-TR" dirty="0" err="1">
                <a:solidFill>
                  <a:srgbClr val="002060"/>
                </a:solidFill>
              </a:rPr>
              <a:t>hosts</a:t>
            </a:r>
            <a:r>
              <a:rPr lang="tr-TR" dirty="0">
                <a:solidFill>
                  <a:srgbClr val="002060"/>
                </a:solidFill>
              </a:rPr>
              <a:t> </a:t>
            </a:r>
          </a:p>
          <a:p>
            <a:r>
              <a:rPr lang="tr-TR" dirty="0">
                <a:solidFill>
                  <a:srgbClr val="002060"/>
                </a:solidFill>
                <a:latin typeface="Wingdings" panose="05000000000000000000" pitchFamily="2" charset="2"/>
              </a:rPr>
              <a:t> </a:t>
            </a:r>
            <a:r>
              <a:rPr lang="tr-TR" dirty="0">
                <a:solidFill>
                  <a:srgbClr val="002060"/>
                </a:solidFill>
              </a:rPr>
              <a:t>/</a:t>
            </a:r>
            <a:r>
              <a:rPr lang="tr-TR" dirty="0" err="1">
                <a:solidFill>
                  <a:srgbClr val="002060"/>
                </a:solidFill>
              </a:rPr>
              <a:t>etc</a:t>
            </a:r>
            <a:r>
              <a:rPr lang="tr-TR" dirty="0">
                <a:solidFill>
                  <a:srgbClr val="002060"/>
                </a:solidFill>
              </a:rPr>
              <a:t>/</a:t>
            </a:r>
            <a:r>
              <a:rPr lang="tr-TR" dirty="0" err="1">
                <a:solidFill>
                  <a:srgbClr val="002060"/>
                </a:solidFill>
              </a:rPr>
              <a:t>resolv.conf</a:t>
            </a:r>
            <a:r>
              <a:rPr lang="tr-TR" dirty="0">
                <a:solidFill>
                  <a:srgbClr val="002060"/>
                </a:solidFill>
              </a:rPr>
              <a:t> </a:t>
            </a:r>
          </a:p>
          <a:p>
            <a:endParaRPr lang="tr-TR" dirty="0">
              <a:solidFill>
                <a:srgbClr val="002060"/>
              </a:solidFill>
            </a:endParaRPr>
          </a:p>
        </p:txBody>
      </p:sp>
    </p:spTree>
    <p:extLst>
      <p:ext uri="{BB962C8B-B14F-4D97-AF65-F5344CB8AC3E}">
        <p14:creationId xmlns:p14="http://schemas.microsoft.com/office/powerpoint/2010/main" val="406403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a:t>
            </a:r>
            <a:r>
              <a:rPr lang="tr-TR" b="1" dirty="0" err="1"/>
              <a:t>etc</a:t>
            </a:r>
            <a:r>
              <a:rPr lang="tr-TR" b="1" dirty="0"/>
              <a:t>/</a:t>
            </a:r>
            <a:r>
              <a:rPr lang="tr-TR" b="1" dirty="0" err="1"/>
              <a:t>sysconfig</a:t>
            </a:r>
            <a:r>
              <a:rPr lang="tr-TR" b="1" dirty="0"/>
              <a:t>/network Dosyası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3</a:t>
            </a:fld>
            <a:endParaRPr lang="tr-TR"/>
          </a:p>
        </p:txBody>
      </p:sp>
      <p:sp>
        <p:nvSpPr>
          <p:cNvPr id="5" name="İçerik Yer Tutucusu 4"/>
          <p:cNvSpPr>
            <a:spLocks noGrp="1"/>
          </p:cNvSpPr>
          <p:nvPr>
            <p:ph idx="1"/>
          </p:nvPr>
        </p:nvSpPr>
        <p:spPr/>
        <p:txBody>
          <a:bodyPr/>
          <a:lstStyle/>
          <a:p>
            <a:r>
              <a:rPr lang="tr-TR" dirty="0">
                <a:solidFill>
                  <a:srgbClr val="002060"/>
                </a:solidFill>
              </a:rPr>
              <a:t>Bu dosya genel ağ ayarları için kullanılan dosyadır. Bu dosya içinde sistemin ağ desteği olup olmadığı , </a:t>
            </a:r>
            <a:r>
              <a:rPr lang="tr-TR" dirty="0" err="1">
                <a:solidFill>
                  <a:srgbClr val="002060"/>
                </a:solidFill>
              </a:rPr>
              <a:t>gateway</a:t>
            </a:r>
            <a:r>
              <a:rPr lang="tr-TR" dirty="0">
                <a:solidFill>
                  <a:srgbClr val="002060"/>
                </a:solidFill>
              </a:rPr>
              <a:t> tanımı, makine ismi gibi bilgiler bulunur. Bu dosyada çoğunlukla kullanılan terimler aşağıdaki gibidir: </a:t>
            </a:r>
          </a:p>
          <a:p>
            <a:r>
              <a:rPr lang="tr-TR" dirty="0">
                <a:solidFill>
                  <a:srgbClr val="002060"/>
                </a:solidFill>
                <a:latin typeface="Wingdings" panose="05000000000000000000" pitchFamily="2" charset="2"/>
              </a:rPr>
              <a:t> </a:t>
            </a:r>
            <a:r>
              <a:rPr lang="tr-TR" dirty="0">
                <a:solidFill>
                  <a:srgbClr val="002060"/>
                </a:solidFill>
              </a:rPr>
              <a:t>NETWORKING: Sistemin ağ desteği olup olmadığını belirtir. Bu parametre "</a:t>
            </a:r>
            <a:r>
              <a:rPr lang="tr-TR" dirty="0" err="1">
                <a:solidFill>
                  <a:srgbClr val="002060"/>
                </a:solidFill>
              </a:rPr>
              <a:t>yes</a:t>
            </a:r>
            <a:r>
              <a:rPr lang="tr-TR" dirty="0">
                <a:solidFill>
                  <a:srgbClr val="002060"/>
                </a:solidFill>
              </a:rPr>
              <a:t>" olarak tanımlanmamış ise sistemde ağ ayarları yapılmaz. </a:t>
            </a:r>
            <a:endParaRPr lang="tr-TR" sz="2400" dirty="0">
              <a:solidFill>
                <a:srgbClr val="002060"/>
              </a:solidFill>
              <a:latin typeface="Wingdings" panose="05000000000000000000" pitchFamily="2" charset="2"/>
            </a:endParaRPr>
          </a:p>
          <a:p>
            <a:r>
              <a:rPr lang="tr-TR" dirty="0">
                <a:solidFill>
                  <a:srgbClr val="002060"/>
                </a:solidFill>
                <a:latin typeface="Wingdings" panose="05000000000000000000" pitchFamily="2" charset="2"/>
              </a:rPr>
              <a:t> </a:t>
            </a:r>
            <a:r>
              <a:rPr lang="tr-TR" dirty="0">
                <a:solidFill>
                  <a:srgbClr val="002060"/>
                </a:solidFill>
              </a:rPr>
              <a:t>HOSTNAME :Sistemin ismini belirtir. </a:t>
            </a:r>
          </a:p>
          <a:p>
            <a:r>
              <a:rPr lang="tr-TR" dirty="0">
                <a:solidFill>
                  <a:srgbClr val="002060"/>
                </a:solidFill>
                <a:latin typeface="Wingdings" panose="05000000000000000000" pitchFamily="2" charset="2"/>
              </a:rPr>
              <a:t> </a:t>
            </a:r>
            <a:r>
              <a:rPr lang="tr-TR" dirty="0">
                <a:solidFill>
                  <a:srgbClr val="002060"/>
                </a:solidFill>
              </a:rPr>
              <a:t>GATEWAY :Sistemin </a:t>
            </a:r>
            <a:r>
              <a:rPr lang="tr-TR" dirty="0" err="1">
                <a:solidFill>
                  <a:srgbClr val="002060"/>
                </a:solidFill>
              </a:rPr>
              <a:t>gateway'ini</a:t>
            </a:r>
            <a:r>
              <a:rPr lang="tr-TR" dirty="0">
                <a:solidFill>
                  <a:srgbClr val="002060"/>
                </a:solidFill>
              </a:rPr>
              <a:t> belirtir </a:t>
            </a:r>
          </a:p>
          <a:p>
            <a:r>
              <a:rPr lang="tr-TR" dirty="0">
                <a:solidFill>
                  <a:srgbClr val="002060"/>
                </a:solidFill>
                <a:latin typeface="Wingdings" panose="05000000000000000000" pitchFamily="2" charset="2"/>
              </a:rPr>
              <a:t> </a:t>
            </a:r>
            <a:r>
              <a:rPr lang="tr-TR" dirty="0">
                <a:solidFill>
                  <a:srgbClr val="002060"/>
                </a:solidFill>
              </a:rPr>
              <a:t>GATEWAYDEV: Sistemin </a:t>
            </a:r>
            <a:r>
              <a:rPr lang="tr-TR" dirty="0" err="1">
                <a:solidFill>
                  <a:srgbClr val="002060"/>
                </a:solidFill>
              </a:rPr>
              <a:t>gateway'e</a:t>
            </a:r>
            <a:r>
              <a:rPr lang="tr-TR" dirty="0">
                <a:solidFill>
                  <a:srgbClr val="002060"/>
                </a:solidFill>
              </a:rPr>
              <a:t> ulaşmak için hangi ağ ara yüzünü kullanacağını belirtir. </a:t>
            </a:r>
          </a:p>
          <a:p>
            <a:r>
              <a:rPr lang="tr-TR" dirty="0">
                <a:solidFill>
                  <a:srgbClr val="002060"/>
                </a:solidFill>
                <a:latin typeface="Wingdings" panose="05000000000000000000" pitchFamily="2" charset="2"/>
              </a:rPr>
              <a:t> </a:t>
            </a:r>
            <a:r>
              <a:rPr lang="tr-TR" dirty="0">
                <a:solidFill>
                  <a:srgbClr val="002060"/>
                </a:solidFill>
              </a:rPr>
              <a:t>FORWARD_IPV4: Sistemin gelen paketleri bir ara yüzünden diğer ara yüzüne yönlendirme iznini belirtir. </a:t>
            </a:r>
          </a:p>
          <a:p>
            <a:r>
              <a:rPr lang="tr-TR" dirty="0">
                <a:solidFill>
                  <a:srgbClr val="002060"/>
                </a:solidFill>
                <a:latin typeface="Wingdings" panose="05000000000000000000" pitchFamily="2" charset="2"/>
              </a:rPr>
              <a:t> </a:t>
            </a:r>
            <a:r>
              <a:rPr lang="tr-TR" dirty="0">
                <a:solidFill>
                  <a:srgbClr val="002060"/>
                </a:solidFill>
              </a:rPr>
              <a:t>NISDOMAIN :Sistemin dahil olduğu NIS bölge ismini belirtir. </a:t>
            </a:r>
          </a:p>
        </p:txBody>
      </p:sp>
    </p:spTree>
    <p:extLst>
      <p:ext uri="{BB962C8B-B14F-4D97-AF65-F5344CB8AC3E}">
        <p14:creationId xmlns:p14="http://schemas.microsoft.com/office/powerpoint/2010/main" val="1463446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a:t>
            </a:r>
            <a:r>
              <a:rPr lang="tr-TR" b="1" dirty="0" err="1"/>
              <a:t>etc</a:t>
            </a:r>
            <a:r>
              <a:rPr lang="tr-TR" b="1" dirty="0"/>
              <a:t>/</a:t>
            </a:r>
            <a:r>
              <a:rPr lang="tr-TR" b="1" dirty="0" err="1"/>
              <a:t>sysconfig</a:t>
            </a:r>
            <a:r>
              <a:rPr lang="tr-TR" b="1" dirty="0"/>
              <a:t>/network-</a:t>
            </a:r>
            <a:r>
              <a:rPr lang="tr-TR" b="1" dirty="0" err="1"/>
              <a:t>scripts</a:t>
            </a:r>
            <a:r>
              <a:rPr lang="tr-TR" b="1" dirty="0"/>
              <a:t> Dizini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4</a:t>
            </a:fld>
            <a:endParaRPr lang="tr-TR"/>
          </a:p>
        </p:txBody>
      </p:sp>
      <p:sp>
        <p:nvSpPr>
          <p:cNvPr id="5" name="İçerik Yer Tutucusu 4"/>
          <p:cNvSpPr>
            <a:spLocks noGrp="1"/>
          </p:cNvSpPr>
          <p:nvPr>
            <p:ph idx="1"/>
          </p:nvPr>
        </p:nvSpPr>
        <p:spPr/>
        <p:txBody>
          <a:bodyPr>
            <a:normAutofit/>
          </a:bodyPr>
          <a:lstStyle/>
          <a:p>
            <a:r>
              <a:rPr lang="tr-TR" sz="2400" dirty="0">
                <a:solidFill>
                  <a:srgbClr val="002060"/>
                </a:solidFill>
              </a:rPr>
              <a:t>Bu dizin sistemde bulunan ağ ara yüzleri için gerekli tanımların bulunduğu dizindir. Her ara yüz için bir adet konfigürasyon dosyası bulunmaktadır. Konfigürasyon dosyalarının dışında ara yüzlerin aktif ve pasif hale getirilmeleri için gerekli program parçalarını da içeren dosyalarda bu dizin içinde bulunmaktadır. </a:t>
            </a:r>
          </a:p>
          <a:p>
            <a:r>
              <a:rPr lang="tr-TR" sz="2400" dirty="0">
                <a:solidFill>
                  <a:srgbClr val="002060"/>
                </a:solidFill>
              </a:rPr>
              <a:t>Ara yüzlerin konfigürasyon dosyaları </a:t>
            </a:r>
            <a:r>
              <a:rPr lang="tr-TR" sz="2400" dirty="0" err="1">
                <a:solidFill>
                  <a:srgbClr val="002060"/>
                </a:solidFill>
              </a:rPr>
              <a:t>ifcfg</a:t>
            </a:r>
            <a:r>
              <a:rPr lang="tr-TR" sz="2400" dirty="0">
                <a:solidFill>
                  <a:srgbClr val="002060"/>
                </a:solidFill>
              </a:rPr>
              <a:t> – ara yüz ismine sahiptir. Bu dosyalar düzenlenerek her ara yüz için gerekli ayarlar yapılmaktadır. Konfigürasyon dosyalarında kullanılan temel terimler aşağıdaki gibidir: </a:t>
            </a:r>
          </a:p>
          <a:p>
            <a:r>
              <a:rPr lang="tr-TR" sz="2400" dirty="0">
                <a:solidFill>
                  <a:srgbClr val="002060"/>
                </a:solidFill>
                <a:latin typeface="Wingdings" panose="05000000000000000000" pitchFamily="2" charset="2"/>
              </a:rPr>
              <a:t> </a:t>
            </a:r>
            <a:r>
              <a:rPr lang="tr-TR" sz="2400" dirty="0">
                <a:solidFill>
                  <a:srgbClr val="002060"/>
                </a:solidFill>
              </a:rPr>
              <a:t>DEVICE :Ara yüzün sahip olduğu aygıt ismini belirtir. </a:t>
            </a:r>
          </a:p>
          <a:p>
            <a:r>
              <a:rPr lang="tr-TR" sz="2400" dirty="0">
                <a:solidFill>
                  <a:srgbClr val="002060"/>
                </a:solidFill>
                <a:latin typeface="Wingdings" panose="05000000000000000000" pitchFamily="2" charset="2"/>
              </a:rPr>
              <a:t> </a:t>
            </a:r>
            <a:r>
              <a:rPr lang="tr-TR" sz="2400" dirty="0">
                <a:solidFill>
                  <a:srgbClr val="002060"/>
                </a:solidFill>
              </a:rPr>
              <a:t>ONBOOT : Sistem açılırken ara yüzün aktif hale getirilip getirilmeyeceğini belirtir. Sistem açılırken ara yüzün aktif hale geçirilmesi için bu parametrenin değeri "</a:t>
            </a:r>
            <a:r>
              <a:rPr lang="tr-TR" sz="2400" dirty="0" err="1">
                <a:solidFill>
                  <a:srgbClr val="002060"/>
                </a:solidFill>
              </a:rPr>
              <a:t>yes</a:t>
            </a:r>
            <a:r>
              <a:rPr lang="tr-TR" sz="2400" dirty="0">
                <a:solidFill>
                  <a:srgbClr val="002060"/>
                </a:solidFill>
              </a:rPr>
              <a:t>" olmalıdır. </a:t>
            </a:r>
          </a:p>
        </p:txBody>
      </p:sp>
    </p:spTree>
    <p:extLst>
      <p:ext uri="{BB962C8B-B14F-4D97-AF65-F5344CB8AC3E}">
        <p14:creationId xmlns:p14="http://schemas.microsoft.com/office/powerpoint/2010/main" val="3724638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a:t>
            </a:r>
            <a:r>
              <a:rPr lang="tr-TR" b="1" dirty="0" err="1"/>
              <a:t>etc</a:t>
            </a:r>
            <a:r>
              <a:rPr lang="tr-TR" b="1" dirty="0"/>
              <a:t>/</a:t>
            </a:r>
            <a:r>
              <a:rPr lang="tr-TR" b="1" dirty="0" err="1"/>
              <a:t>sysconfig</a:t>
            </a:r>
            <a:r>
              <a:rPr lang="tr-TR" b="1" dirty="0"/>
              <a:t>/network-</a:t>
            </a:r>
            <a:r>
              <a:rPr lang="tr-TR" b="1" dirty="0" err="1"/>
              <a:t>scripts</a:t>
            </a:r>
            <a:r>
              <a:rPr lang="tr-TR" b="1" dirty="0"/>
              <a:t> Dizini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5</a:t>
            </a:fld>
            <a:endParaRPr lang="tr-TR"/>
          </a:p>
        </p:txBody>
      </p:sp>
      <p:sp>
        <p:nvSpPr>
          <p:cNvPr id="5" name="İçerik Yer Tutucusu 4"/>
          <p:cNvSpPr>
            <a:spLocks noGrp="1"/>
          </p:cNvSpPr>
          <p:nvPr>
            <p:ph idx="1"/>
          </p:nvPr>
        </p:nvSpPr>
        <p:spPr>
          <a:xfrm>
            <a:off x="1097280" y="1432873"/>
            <a:ext cx="10058400" cy="4838617"/>
          </a:xfrm>
        </p:spPr>
        <p:txBody>
          <a:bodyPr>
            <a:normAutofit/>
          </a:bodyPr>
          <a:lstStyle/>
          <a:p>
            <a:r>
              <a:rPr lang="tr-TR" sz="2400" dirty="0" smtClean="0">
                <a:solidFill>
                  <a:srgbClr val="002060"/>
                </a:solidFill>
                <a:latin typeface="Wingdings" panose="05000000000000000000" pitchFamily="2" charset="2"/>
              </a:rPr>
              <a:t> </a:t>
            </a:r>
            <a:r>
              <a:rPr lang="tr-TR" sz="2400" dirty="0">
                <a:solidFill>
                  <a:srgbClr val="002060"/>
                </a:solidFill>
              </a:rPr>
              <a:t>BOOTPROTO : Ara yüzün ağ ayarlarının yapılması için kullanılan protokolü belirtir. Eğer ağ ayarları statik olarak yapılandırılmış ise "</a:t>
            </a:r>
            <a:r>
              <a:rPr lang="tr-TR" sz="2400" dirty="0" err="1">
                <a:solidFill>
                  <a:srgbClr val="002060"/>
                </a:solidFill>
              </a:rPr>
              <a:t>static</a:t>
            </a:r>
            <a:r>
              <a:rPr lang="tr-TR" sz="2400" dirty="0">
                <a:solidFill>
                  <a:srgbClr val="002060"/>
                </a:solidFill>
              </a:rPr>
              <a:t>" , ağ ayarları bir DHCP sunucusu üzerinden alınacak ise "</a:t>
            </a:r>
            <a:r>
              <a:rPr lang="tr-TR" sz="2400" dirty="0" err="1">
                <a:solidFill>
                  <a:srgbClr val="002060"/>
                </a:solidFill>
              </a:rPr>
              <a:t>dhcp</a:t>
            </a:r>
            <a:r>
              <a:rPr lang="tr-TR" sz="2400" dirty="0">
                <a:solidFill>
                  <a:srgbClr val="002060"/>
                </a:solidFill>
              </a:rPr>
              <a:t>" , ağ ayarları bir </a:t>
            </a:r>
            <a:r>
              <a:rPr lang="tr-TR" sz="2400" dirty="0" err="1">
                <a:solidFill>
                  <a:srgbClr val="002060"/>
                </a:solidFill>
              </a:rPr>
              <a:t>bootp</a:t>
            </a:r>
            <a:r>
              <a:rPr lang="tr-TR" sz="2400" dirty="0">
                <a:solidFill>
                  <a:srgbClr val="002060"/>
                </a:solidFill>
              </a:rPr>
              <a:t> sunucusu üzerinden alınacak ise "</a:t>
            </a:r>
            <a:r>
              <a:rPr lang="tr-TR" sz="2400" dirty="0" err="1">
                <a:solidFill>
                  <a:srgbClr val="002060"/>
                </a:solidFill>
              </a:rPr>
              <a:t>bootp</a:t>
            </a:r>
            <a:r>
              <a:rPr lang="tr-TR" sz="2400" dirty="0">
                <a:solidFill>
                  <a:srgbClr val="002060"/>
                </a:solidFill>
              </a:rPr>
              <a:t>" değerini içermelidir. </a:t>
            </a:r>
          </a:p>
          <a:p>
            <a:r>
              <a:rPr lang="tr-TR" sz="2400" dirty="0">
                <a:solidFill>
                  <a:srgbClr val="002060"/>
                </a:solidFill>
                <a:latin typeface="Wingdings" panose="05000000000000000000" pitchFamily="2" charset="2"/>
              </a:rPr>
              <a:t> </a:t>
            </a:r>
            <a:r>
              <a:rPr lang="tr-TR" sz="2400" dirty="0">
                <a:solidFill>
                  <a:srgbClr val="002060"/>
                </a:solidFill>
              </a:rPr>
              <a:t>IPADDR :Ara yüzün sahip olduğu IP adresini belirtir. </a:t>
            </a:r>
          </a:p>
          <a:p>
            <a:r>
              <a:rPr lang="tr-TR" sz="2400" dirty="0">
                <a:solidFill>
                  <a:srgbClr val="002060"/>
                </a:solidFill>
                <a:latin typeface="Wingdings" panose="05000000000000000000" pitchFamily="2" charset="2"/>
              </a:rPr>
              <a:t> </a:t>
            </a:r>
            <a:r>
              <a:rPr lang="tr-TR" sz="2400" dirty="0">
                <a:solidFill>
                  <a:srgbClr val="002060"/>
                </a:solidFill>
              </a:rPr>
              <a:t>NETMASK :Ara yüzün sahip olduğu alt ağ maskesini belirtir. </a:t>
            </a:r>
          </a:p>
          <a:p>
            <a:r>
              <a:rPr lang="tr-TR" sz="2400" dirty="0">
                <a:solidFill>
                  <a:srgbClr val="002060"/>
                </a:solidFill>
                <a:latin typeface="Wingdings" panose="05000000000000000000" pitchFamily="2" charset="2"/>
              </a:rPr>
              <a:t> </a:t>
            </a:r>
            <a:r>
              <a:rPr lang="tr-TR" sz="2400" dirty="0">
                <a:solidFill>
                  <a:srgbClr val="002060"/>
                </a:solidFill>
              </a:rPr>
              <a:t>BROADCAST :Ara yüzün </a:t>
            </a:r>
            <a:r>
              <a:rPr lang="tr-TR" sz="2400" dirty="0" err="1">
                <a:solidFill>
                  <a:srgbClr val="002060"/>
                </a:solidFill>
              </a:rPr>
              <a:t>broadcast</a:t>
            </a:r>
            <a:r>
              <a:rPr lang="tr-TR" sz="2400" dirty="0">
                <a:solidFill>
                  <a:srgbClr val="002060"/>
                </a:solidFill>
              </a:rPr>
              <a:t> adresini belirtir. </a:t>
            </a:r>
          </a:p>
          <a:p>
            <a:endParaRPr lang="tr-TR" sz="2400" dirty="0">
              <a:solidFill>
                <a:srgbClr val="002060"/>
              </a:solidFill>
            </a:endParaRPr>
          </a:p>
        </p:txBody>
      </p:sp>
    </p:spTree>
    <p:extLst>
      <p:ext uri="{BB962C8B-B14F-4D97-AF65-F5344CB8AC3E}">
        <p14:creationId xmlns:p14="http://schemas.microsoft.com/office/powerpoint/2010/main" val="1517006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IP Adresi Çözücü Ayarları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6</a:t>
            </a:fld>
            <a:endParaRPr lang="tr-TR"/>
          </a:p>
        </p:txBody>
      </p:sp>
      <p:sp>
        <p:nvSpPr>
          <p:cNvPr id="5" name="İçerik Yer Tutucusu 4"/>
          <p:cNvSpPr>
            <a:spLocks noGrp="1"/>
          </p:cNvSpPr>
          <p:nvPr>
            <p:ph idx="1"/>
          </p:nvPr>
        </p:nvSpPr>
        <p:spPr/>
        <p:txBody>
          <a:bodyPr>
            <a:normAutofit/>
          </a:bodyPr>
          <a:lstStyle/>
          <a:p>
            <a:pPr>
              <a:spcBef>
                <a:spcPts val="0"/>
              </a:spcBef>
            </a:pPr>
            <a:r>
              <a:rPr lang="tr-TR" sz="2400" dirty="0">
                <a:solidFill>
                  <a:srgbClr val="002060"/>
                </a:solidFill>
              </a:rPr>
              <a:t>Linux işletim sisteminde makine ismi -IP adresi , IP adresi-makine ismi dönüşümleri </a:t>
            </a:r>
          </a:p>
          <a:p>
            <a:pPr>
              <a:spcBef>
                <a:spcPts val="0"/>
              </a:spcBef>
            </a:pPr>
            <a:r>
              <a:rPr lang="tr-TR" sz="2400" dirty="0">
                <a:solidFill>
                  <a:srgbClr val="002060"/>
                </a:solidFill>
              </a:rPr>
              <a:t>için birden fazla metot kullanılmaktadır. Bu metotlar aşağıdaki gibidir: </a:t>
            </a:r>
          </a:p>
          <a:p>
            <a:pPr>
              <a:spcBef>
                <a:spcPts val="0"/>
              </a:spcBef>
            </a:pPr>
            <a:r>
              <a:rPr lang="tr-TR" sz="2400" dirty="0">
                <a:solidFill>
                  <a:srgbClr val="002060"/>
                </a:solidFill>
                <a:latin typeface="Wingdings" panose="05000000000000000000" pitchFamily="2" charset="2"/>
              </a:rPr>
              <a:t> </a:t>
            </a:r>
            <a:r>
              <a:rPr lang="tr-TR" sz="2400" dirty="0">
                <a:solidFill>
                  <a:srgbClr val="002060"/>
                </a:solidFill>
              </a:rPr>
              <a:t>/</a:t>
            </a:r>
            <a:r>
              <a:rPr lang="tr-TR" sz="2400" dirty="0" err="1">
                <a:solidFill>
                  <a:srgbClr val="002060"/>
                </a:solidFill>
              </a:rPr>
              <a:t>etc</a:t>
            </a:r>
            <a:r>
              <a:rPr lang="tr-TR" sz="2400" dirty="0">
                <a:solidFill>
                  <a:srgbClr val="002060"/>
                </a:solidFill>
              </a:rPr>
              <a:t>/</a:t>
            </a:r>
            <a:r>
              <a:rPr lang="tr-TR" sz="2400" dirty="0" err="1">
                <a:solidFill>
                  <a:srgbClr val="002060"/>
                </a:solidFill>
              </a:rPr>
              <a:t>hosts</a:t>
            </a:r>
            <a:r>
              <a:rPr lang="tr-TR" sz="2400" dirty="0">
                <a:solidFill>
                  <a:srgbClr val="002060"/>
                </a:solidFill>
              </a:rPr>
              <a:t> dosyasının kullanımı </a:t>
            </a:r>
          </a:p>
          <a:p>
            <a:pPr>
              <a:spcBef>
                <a:spcPts val="0"/>
              </a:spcBef>
            </a:pPr>
            <a:r>
              <a:rPr lang="tr-TR" sz="2400" dirty="0">
                <a:solidFill>
                  <a:srgbClr val="002060"/>
                </a:solidFill>
                <a:latin typeface="Wingdings" panose="05000000000000000000" pitchFamily="2" charset="2"/>
              </a:rPr>
              <a:t> </a:t>
            </a:r>
            <a:r>
              <a:rPr lang="tr-TR" sz="2400" dirty="0">
                <a:solidFill>
                  <a:srgbClr val="002060"/>
                </a:solidFill>
              </a:rPr>
              <a:t>DNS sunucu kullanımı </a:t>
            </a:r>
          </a:p>
          <a:p>
            <a:pPr>
              <a:spcBef>
                <a:spcPts val="0"/>
              </a:spcBef>
            </a:pPr>
            <a:r>
              <a:rPr lang="tr-TR" sz="2400" dirty="0">
                <a:solidFill>
                  <a:srgbClr val="002060"/>
                </a:solidFill>
                <a:latin typeface="Wingdings" panose="05000000000000000000" pitchFamily="2" charset="2"/>
              </a:rPr>
              <a:t> </a:t>
            </a:r>
            <a:r>
              <a:rPr lang="tr-TR" sz="2400" dirty="0">
                <a:solidFill>
                  <a:srgbClr val="002060"/>
                </a:solidFill>
              </a:rPr>
              <a:t>NIS sunucu kullanımı </a:t>
            </a:r>
          </a:p>
          <a:p>
            <a:pPr>
              <a:spcBef>
                <a:spcPts val="0"/>
              </a:spcBef>
            </a:pPr>
            <a:r>
              <a:rPr lang="tr-TR" sz="2400" dirty="0" smtClean="0">
                <a:solidFill>
                  <a:srgbClr val="002060"/>
                </a:solidFill>
              </a:rPr>
              <a:t>Yukarıdaki </a:t>
            </a:r>
            <a:r>
              <a:rPr lang="tr-TR" sz="2400" dirty="0">
                <a:solidFill>
                  <a:srgbClr val="002060"/>
                </a:solidFill>
              </a:rPr>
              <a:t>metotlardan hangilerinin, hangi sırada kullanılması gerektiği /</a:t>
            </a:r>
            <a:r>
              <a:rPr lang="tr-TR" sz="2400" dirty="0" err="1">
                <a:solidFill>
                  <a:srgbClr val="002060"/>
                </a:solidFill>
              </a:rPr>
              <a:t>etc</a:t>
            </a:r>
            <a:r>
              <a:rPr lang="tr-TR" sz="2400" dirty="0">
                <a:solidFill>
                  <a:srgbClr val="002060"/>
                </a:solidFill>
              </a:rPr>
              <a:t>/</a:t>
            </a:r>
            <a:r>
              <a:rPr lang="tr-TR" sz="2400" dirty="0" err="1">
                <a:solidFill>
                  <a:srgbClr val="002060"/>
                </a:solidFill>
              </a:rPr>
              <a:t>nsswitch.conf</a:t>
            </a:r>
            <a:r>
              <a:rPr lang="tr-TR" sz="2400" dirty="0">
                <a:solidFill>
                  <a:srgbClr val="002060"/>
                </a:solidFill>
              </a:rPr>
              <a:t> dosyasında tanımlanmaktadır. Bu dosyada </a:t>
            </a:r>
            <a:r>
              <a:rPr lang="tr-TR" sz="2400" dirty="0" err="1">
                <a:solidFill>
                  <a:srgbClr val="002060"/>
                </a:solidFill>
              </a:rPr>
              <a:t>hosts</a:t>
            </a:r>
            <a:r>
              <a:rPr lang="tr-TR" sz="2400" dirty="0">
                <a:solidFill>
                  <a:srgbClr val="002060"/>
                </a:solidFill>
              </a:rPr>
              <a:t> ile başlayan satırda bulunan bilgiler kullanılacak metotları ve sırayı belirler. </a:t>
            </a:r>
          </a:p>
          <a:p>
            <a:pPr>
              <a:spcBef>
                <a:spcPts val="0"/>
              </a:spcBef>
            </a:pPr>
            <a:r>
              <a:rPr lang="tr-TR" sz="2400" dirty="0">
                <a:solidFill>
                  <a:srgbClr val="002060"/>
                </a:solidFill>
                <a:latin typeface="Wingdings" panose="05000000000000000000" pitchFamily="2" charset="2"/>
              </a:rPr>
              <a:t> </a:t>
            </a:r>
            <a:r>
              <a:rPr lang="tr-TR" sz="2400" b="1" dirty="0" err="1">
                <a:solidFill>
                  <a:srgbClr val="002060"/>
                </a:solidFill>
              </a:rPr>
              <a:t>hosts</a:t>
            </a:r>
            <a:r>
              <a:rPr lang="tr-TR" sz="2400" b="1" dirty="0">
                <a:solidFill>
                  <a:srgbClr val="002060"/>
                </a:solidFill>
              </a:rPr>
              <a:t>: </a:t>
            </a:r>
            <a:r>
              <a:rPr lang="tr-TR" sz="2400" b="1" dirty="0" err="1">
                <a:solidFill>
                  <a:srgbClr val="002060"/>
                </a:solidFill>
              </a:rPr>
              <a:t>files</a:t>
            </a:r>
            <a:r>
              <a:rPr lang="tr-TR" sz="2400" b="1" dirty="0">
                <a:solidFill>
                  <a:srgbClr val="002060"/>
                </a:solidFill>
              </a:rPr>
              <a:t> </a:t>
            </a:r>
            <a:r>
              <a:rPr lang="tr-TR" sz="2400" b="1" dirty="0" err="1">
                <a:solidFill>
                  <a:srgbClr val="002060"/>
                </a:solidFill>
              </a:rPr>
              <a:t>nis</a:t>
            </a:r>
            <a:r>
              <a:rPr lang="tr-TR" sz="2400" b="1" dirty="0">
                <a:solidFill>
                  <a:srgbClr val="002060"/>
                </a:solidFill>
              </a:rPr>
              <a:t> </a:t>
            </a:r>
            <a:r>
              <a:rPr lang="tr-TR" sz="2400" b="1" dirty="0" err="1">
                <a:solidFill>
                  <a:srgbClr val="002060"/>
                </a:solidFill>
              </a:rPr>
              <a:t>dns</a:t>
            </a:r>
            <a:r>
              <a:rPr lang="tr-TR" sz="2400" b="1" dirty="0">
                <a:solidFill>
                  <a:srgbClr val="002060"/>
                </a:solidFill>
              </a:rPr>
              <a:t> </a:t>
            </a:r>
          </a:p>
          <a:p>
            <a:r>
              <a:rPr lang="tr-TR" sz="2400" dirty="0" smtClean="0">
                <a:solidFill>
                  <a:srgbClr val="002060"/>
                </a:solidFill>
              </a:rPr>
              <a:t>Yukarıdaki satırda belirtilen 3 metodunda kullanılabileceği belirtilmiştir. İlk olarak /</a:t>
            </a:r>
            <a:r>
              <a:rPr lang="tr-TR" sz="2400" dirty="0" err="1" smtClean="0">
                <a:solidFill>
                  <a:srgbClr val="002060"/>
                </a:solidFill>
              </a:rPr>
              <a:t>etc</a:t>
            </a:r>
            <a:r>
              <a:rPr lang="tr-TR" sz="2400" dirty="0" smtClean="0">
                <a:solidFill>
                  <a:srgbClr val="002060"/>
                </a:solidFill>
              </a:rPr>
              <a:t>/</a:t>
            </a:r>
            <a:r>
              <a:rPr lang="tr-TR" sz="2400" dirty="0" err="1" smtClean="0">
                <a:solidFill>
                  <a:srgbClr val="002060"/>
                </a:solidFill>
              </a:rPr>
              <a:t>hosts</a:t>
            </a:r>
            <a:r>
              <a:rPr lang="tr-TR" sz="2400" dirty="0" smtClean="0">
                <a:solidFill>
                  <a:srgbClr val="002060"/>
                </a:solidFill>
              </a:rPr>
              <a:t> dosyası, eğer bulunamaz ise NIS sunucusu , yine bulunamaz ise DNS sunucusunun kullanılacağı belirtilmiştir. </a:t>
            </a:r>
          </a:p>
          <a:p>
            <a:pPr marL="0" indent="0">
              <a:buNone/>
            </a:pPr>
            <a:endParaRPr lang="tr-TR" sz="2800" dirty="0">
              <a:solidFill>
                <a:srgbClr val="002060"/>
              </a:solidFill>
            </a:endParaRPr>
          </a:p>
        </p:txBody>
      </p:sp>
    </p:spTree>
    <p:extLst>
      <p:ext uri="{BB962C8B-B14F-4D97-AF65-F5344CB8AC3E}">
        <p14:creationId xmlns:p14="http://schemas.microsoft.com/office/powerpoint/2010/main" val="14060948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IP Adresi Çözücü Ayarları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7</a:t>
            </a:fld>
            <a:endParaRPr lang="tr-TR"/>
          </a:p>
        </p:txBody>
      </p:sp>
      <p:sp>
        <p:nvSpPr>
          <p:cNvPr id="5" name="İçerik Yer Tutucusu 4"/>
          <p:cNvSpPr>
            <a:spLocks noGrp="1"/>
          </p:cNvSpPr>
          <p:nvPr>
            <p:ph idx="1"/>
          </p:nvPr>
        </p:nvSpPr>
        <p:spPr>
          <a:xfrm>
            <a:off x="1097280" y="923637"/>
            <a:ext cx="9517301" cy="5347854"/>
          </a:xfrm>
        </p:spPr>
        <p:txBody>
          <a:bodyPr>
            <a:normAutofit/>
          </a:bodyPr>
          <a:lstStyle/>
          <a:p>
            <a:r>
              <a:rPr lang="tr-TR" sz="2400" dirty="0" smtClean="0">
                <a:solidFill>
                  <a:srgbClr val="002060"/>
                </a:solidFill>
              </a:rPr>
              <a:t>/</a:t>
            </a:r>
            <a:r>
              <a:rPr lang="tr-TR" sz="2400" dirty="0" err="1">
                <a:solidFill>
                  <a:srgbClr val="002060"/>
                </a:solidFill>
              </a:rPr>
              <a:t>etc</a:t>
            </a:r>
            <a:r>
              <a:rPr lang="tr-TR" sz="2400" dirty="0">
                <a:solidFill>
                  <a:srgbClr val="002060"/>
                </a:solidFill>
              </a:rPr>
              <a:t>/</a:t>
            </a:r>
            <a:r>
              <a:rPr lang="tr-TR" sz="2400" dirty="0" err="1">
                <a:solidFill>
                  <a:srgbClr val="002060"/>
                </a:solidFill>
              </a:rPr>
              <a:t>hosts</a:t>
            </a:r>
            <a:r>
              <a:rPr lang="tr-TR" sz="2400" dirty="0">
                <a:solidFill>
                  <a:srgbClr val="002060"/>
                </a:solidFill>
              </a:rPr>
              <a:t> dosyası DNS servisi kullanılmadan önce geçerli olan metottur. Bu dosya içinde makineler ile ilgili olarak makine ismi , makinenin IP adresi ve makine için kısaltma bulunmaktadır. Her makine için ayrı bir kayıt olmak zorundadır. Ağ üzerindeki bilgisayarların artmasıyla birlikte bu dosyanın kullanılması imkansız hale gelmiş ve DNS servisi geliştirilmiştir. </a:t>
            </a:r>
          </a:p>
          <a:p>
            <a:r>
              <a:rPr lang="tr-TR" sz="2400" dirty="0">
                <a:solidFill>
                  <a:srgbClr val="002060"/>
                </a:solidFill>
                <a:latin typeface="Wingdings" panose="05000000000000000000" pitchFamily="2" charset="2"/>
              </a:rPr>
              <a:t> </a:t>
            </a:r>
            <a:r>
              <a:rPr lang="tr-TR" sz="2400" b="1" dirty="0">
                <a:solidFill>
                  <a:srgbClr val="002060"/>
                </a:solidFill>
              </a:rPr>
              <a:t>/</a:t>
            </a:r>
            <a:r>
              <a:rPr lang="tr-TR" sz="2400" b="1" dirty="0" err="1">
                <a:solidFill>
                  <a:srgbClr val="002060"/>
                </a:solidFill>
              </a:rPr>
              <a:t>etc</a:t>
            </a:r>
            <a:r>
              <a:rPr lang="tr-TR" sz="2400" b="1" dirty="0">
                <a:solidFill>
                  <a:srgbClr val="002060"/>
                </a:solidFill>
              </a:rPr>
              <a:t>/</a:t>
            </a:r>
            <a:r>
              <a:rPr lang="tr-TR" sz="2400" b="1" dirty="0" err="1">
                <a:solidFill>
                  <a:srgbClr val="002060"/>
                </a:solidFill>
              </a:rPr>
              <a:t>hosts</a:t>
            </a:r>
            <a:r>
              <a:rPr lang="tr-TR" sz="2400" b="1" dirty="0">
                <a:solidFill>
                  <a:srgbClr val="002060"/>
                </a:solidFill>
              </a:rPr>
              <a:t> </a:t>
            </a:r>
            <a:r>
              <a:rPr lang="tr-TR" sz="2400" dirty="0">
                <a:solidFill>
                  <a:srgbClr val="002060"/>
                </a:solidFill>
              </a:rPr>
              <a:t>dosyasındaki satırlar aşağıdaki formata sahiptir: </a:t>
            </a:r>
          </a:p>
          <a:p>
            <a:r>
              <a:rPr lang="tr-TR" sz="2400" dirty="0" err="1" smtClean="0">
                <a:solidFill>
                  <a:srgbClr val="002060"/>
                </a:solidFill>
              </a:rPr>
              <a:t>IP_Adresi</a:t>
            </a:r>
            <a:r>
              <a:rPr lang="tr-TR" sz="2400" dirty="0" smtClean="0">
                <a:solidFill>
                  <a:srgbClr val="002060"/>
                </a:solidFill>
              </a:rPr>
              <a:t> </a:t>
            </a:r>
            <a:r>
              <a:rPr lang="tr-TR" sz="2400" dirty="0" err="1">
                <a:solidFill>
                  <a:srgbClr val="002060"/>
                </a:solidFill>
              </a:rPr>
              <a:t>Makine_isimleri</a:t>
            </a:r>
            <a:r>
              <a:rPr lang="tr-TR" sz="2400" dirty="0">
                <a:solidFill>
                  <a:srgbClr val="002060"/>
                </a:solidFill>
              </a:rPr>
              <a:t> </a:t>
            </a:r>
          </a:p>
          <a:p>
            <a:r>
              <a:rPr lang="tr-TR" sz="2400" dirty="0">
                <a:solidFill>
                  <a:srgbClr val="002060"/>
                </a:solidFill>
              </a:rPr>
              <a:t>127.0.0.1 aontws4044.cc.itu.edu.tr aontws4044 </a:t>
            </a:r>
            <a:r>
              <a:rPr lang="tr-TR" sz="2400" dirty="0" err="1">
                <a:solidFill>
                  <a:srgbClr val="002060"/>
                </a:solidFill>
              </a:rPr>
              <a:t>localhost.localdomain</a:t>
            </a:r>
            <a:r>
              <a:rPr lang="tr-TR" sz="2400" dirty="0">
                <a:solidFill>
                  <a:srgbClr val="002060"/>
                </a:solidFill>
              </a:rPr>
              <a:t> </a:t>
            </a:r>
          </a:p>
        </p:txBody>
      </p:sp>
    </p:spTree>
    <p:extLst>
      <p:ext uri="{BB962C8B-B14F-4D97-AF65-F5344CB8AC3E}">
        <p14:creationId xmlns:p14="http://schemas.microsoft.com/office/powerpoint/2010/main" val="3062342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DNS Ayarlarının Yapılması ( /</a:t>
            </a:r>
            <a:r>
              <a:rPr lang="tr-TR" b="1" dirty="0" err="1"/>
              <a:t>etc</a:t>
            </a:r>
            <a:r>
              <a:rPr lang="tr-TR" b="1" dirty="0"/>
              <a:t>/</a:t>
            </a:r>
            <a:r>
              <a:rPr lang="tr-TR" b="1" dirty="0" err="1"/>
              <a:t>resolv.conf</a:t>
            </a:r>
            <a:r>
              <a:rPr lang="tr-TR" b="1" dirty="0"/>
              <a:t> Dosyası)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8</a:t>
            </a:fld>
            <a:endParaRPr lang="tr-TR"/>
          </a:p>
        </p:txBody>
      </p:sp>
      <p:sp>
        <p:nvSpPr>
          <p:cNvPr id="5" name="İçerik Yer Tutucusu 4"/>
          <p:cNvSpPr>
            <a:spLocks noGrp="1"/>
          </p:cNvSpPr>
          <p:nvPr>
            <p:ph idx="1"/>
          </p:nvPr>
        </p:nvSpPr>
        <p:spPr/>
        <p:txBody>
          <a:bodyPr>
            <a:normAutofit/>
          </a:bodyPr>
          <a:lstStyle/>
          <a:p>
            <a:r>
              <a:rPr lang="tr-TR" sz="2400" dirty="0">
                <a:solidFill>
                  <a:srgbClr val="002060"/>
                </a:solidFill>
              </a:rPr>
              <a:t>Linux işletim sisteminde diğer Unix türevi işletim sistemlerinde olduğu gibi DNS ayarları için kullanılan dosya /</a:t>
            </a:r>
            <a:r>
              <a:rPr lang="tr-TR" sz="2400" dirty="0" err="1">
                <a:solidFill>
                  <a:srgbClr val="002060"/>
                </a:solidFill>
              </a:rPr>
              <a:t>etc</a:t>
            </a:r>
            <a:r>
              <a:rPr lang="tr-TR" sz="2400" dirty="0">
                <a:solidFill>
                  <a:srgbClr val="002060"/>
                </a:solidFill>
              </a:rPr>
              <a:t>/</a:t>
            </a:r>
            <a:r>
              <a:rPr lang="tr-TR" sz="2400" dirty="0" err="1">
                <a:solidFill>
                  <a:srgbClr val="002060"/>
                </a:solidFill>
              </a:rPr>
              <a:t>resolv.conf</a:t>
            </a:r>
            <a:r>
              <a:rPr lang="tr-TR" sz="2400" dirty="0">
                <a:solidFill>
                  <a:srgbClr val="002060"/>
                </a:solidFill>
              </a:rPr>
              <a:t> dosyasıdır. En basit şekilde DNS ayarlarının yapılması için /</a:t>
            </a:r>
            <a:r>
              <a:rPr lang="tr-TR" sz="2400" dirty="0" err="1">
                <a:solidFill>
                  <a:srgbClr val="002060"/>
                </a:solidFill>
              </a:rPr>
              <a:t>etc</a:t>
            </a:r>
            <a:r>
              <a:rPr lang="tr-TR" sz="2400" dirty="0">
                <a:solidFill>
                  <a:srgbClr val="002060"/>
                </a:solidFill>
              </a:rPr>
              <a:t>/</a:t>
            </a:r>
            <a:r>
              <a:rPr lang="tr-TR" sz="2400" dirty="0" err="1">
                <a:solidFill>
                  <a:srgbClr val="002060"/>
                </a:solidFill>
              </a:rPr>
              <a:t>resolv.conf</a:t>
            </a:r>
            <a:r>
              <a:rPr lang="tr-TR" sz="2400" dirty="0">
                <a:solidFill>
                  <a:srgbClr val="002060"/>
                </a:solidFill>
              </a:rPr>
              <a:t> dosyası aşağıdaki şekilde düzenlenmelidir. </a:t>
            </a:r>
          </a:p>
          <a:p>
            <a:r>
              <a:rPr lang="tr-TR" sz="2400" dirty="0">
                <a:solidFill>
                  <a:srgbClr val="002060"/>
                </a:solidFill>
                <a:latin typeface="Wingdings" panose="05000000000000000000" pitchFamily="2" charset="2"/>
              </a:rPr>
              <a:t> </a:t>
            </a:r>
            <a:r>
              <a:rPr lang="tr-TR" sz="2400" dirty="0">
                <a:solidFill>
                  <a:srgbClr val="002060"/>
                </a:solidFill>
              </a:rPr>
              <a:t>domain </a:t>
            </a:r>
            <a:r>
              <a:rPr lang="tr-TR" sz="2400" dirty="0" err="1">
                <a:solidFill>
                  <a:srgbClr val="002060"/>
                </a:solidFill>
              </a:rPr>
              <a:t>alan_ismi</a:t>
            </a:r>
            <a:r>
              <a:rPr lang="tr-TR" sz="2400" dirty="0">
                <a:solidFill>
                  <a:srgbClr val="002060"/>
                </a:solidFill>
              </a:rPr>
              <a:t> </a:t>
            </a:r>
          </a:p>
          <a:p>
            <a:r>
              <a:rPr lang="tr-TR" sz="2400" dirty="0">
                <a:solidFill>
                  <a:srgbClr val="002060"/>
                </a:solidFill>
                <a:latin typeface="Wingdings" panose="05000000000000000000" pitchFamily="2" charset="2"/>
              </a:rPr>
              <a:t> </a:t>
            </a:r>
            <a:r>
              <a:rPr lang="tr-TR" sz="2400" dirty="0" err="1" smtClean="0">
                <a:solidFill>
                  <a:srgbClr val="002060"/>
                </a:solidFill>
              </a:rPr>
              <a:t>nameserver</a:t>
            </a:r>
            <a:r>
              <a:rPr lang="tr-TR" sz="2400" dirty="0" smtClean="0">
                <a:solidFill>
                  <a:srgbClr val="002060"/>
                </a:solidFill>
              </a:rPr>
              <a:t> </a:t>
            </a:r>
            <a:r>
              <a:rPr lang="tr-TR" sz="2400" dirty="0" err="1" smtClean="0">
                <a:solidFill>
                  <a:srgbClr val="002060"/>
                </a:solidFill>
              </a:rPr>
              <a:t>DNS_sunucusunun_IP_Adresi</a:t>
            </a:r>
            <a:r>
              <a:rPr lang="tr-TR" sz="2400" dirty="0" smtClean="0">
                <a:solidFill>
                  <a:srgbClr val="002060"/>
                </a:solidFill>
              </a:rPr>
              <a:t> </a:t>
            </a:r>
            <a:endParaRPr lang="tr-TR" sz="2400" dirty="0">
              <a:solidFill>
                <a:srgbClr val="002060"/>
              </a:solidFill>
            </a:endParaRPr>
          </a:p>
          <a:p>
            <a:r>
              <a:rPr lang="tr-TR" sz="2400" dirty="0">
                <a:solidFill>
                  <a:srgbClr val="002060"/>
                </a:solidFill>
                <a:latin typeface="Wingdings" panose="05000000000000000000" pitchFamily="2" charset="2"/>
              </a:rPr>
              <a:t> </a:t>
            </a:r>
            <a:r>
              <a:rPr lang="tr-TR" sz="2400" dirty="0" smtClean="0">
                <a:solidFill>
                  <a:srgbClr val="002060"/>
                </a:solidFill>
              </a:rPr>
              <a:t>domain cc.itu.edu.tr </a:t>
            </a:r>
            <a:endParaRPr lang="tr-TR" sz="2400" dirty="0">
              <a:solidFill>
                <a:srgbClr val="002060"/>
              </a:solidFill>
            </a:endParaRPr>
          </a:p>
          <a:p>
            <a:r>
              <a:rPr lang="tr-TR" sz="2400" dirty="0">
                <a:solidFill>
                  <a:srgbClr val="002060"/>
                </a:solidFill>
                <a:latin typeface="Wingdings" panose="05000000000000000000" pitchFamily="2" charset="2"/>
              </a:rPr>
              <a:t> </a:t>
            </a:r>
            <a:r>
              <a:rPr lang="tr-TR" sz="2400" dirty="0" err="1" smtClean="0">
                <a:solidFill>
                  <a:srgbClr val="002060"/>
                </a:solidFill>
              </a:rPr>
              <a:t>nameserver</a:t>
            </a:r>
            <a:r>
              <a:rPr lang="tr-TR" sz="2400" dirty="0" smtClean="0">
                <a:solidFill>
                  <a:srgbClr val="002060"/>
                </a:solidFill>
              </a:rPr>
              <a:t> 160.75.2.20 </a:t>
            </a:r>
            <a:endParaRPr lang="tr-TR" sz="2400" dirty="0">
              <a:solidFill>
                <a:srgbClr val="002060"/>
              </a:solidFill>
            </a:endParaRPr>
          </a:p>
        </p:txBody>
      </p:sp>
    </p:spTree>
    <p:extLst>
      <p:ext uri="{BB962C8B-B14F-4D97-AF65-F5344CB8AC3E}">
        <p14:creationId xmlns:p14="http://schemas.microsoft.com/office/powerpoint/2010/main" val="1539305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DNS Ayarlarının Yapılması ( /</a:t>
            </a:r>
            <a:r>
              <a:rPr lang="tr-TR" b="1" dirty="0" err="1"/>
              <a:t>etc</a:t>
            </a:r>
            <a:r>
              <a:rPr lang="tr-TR" b="1" dirty="0"/>
              <a:t>/</a:t>
            </a:r>
            <a:r>
              <a:rPr lang="tr-TR" b="1" dirty="0" err="1"/>
              <a:t>resolv.conf</a:t>
            </a:r>
            <a:r>
              <a:rPr lang="tr-TR" b="1" dirty="0"/>
              <a:t> Dosyası)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9</a:t>
            </a:fld>
            <a:endParaRPr lang="tr-TR"/>
          </a:p>
        </p:txBody>
      </p:sp>
      <p:sp>
        <p:nvSpPr>
          <p:cNvPr id="5" name="İçerik Yer Tutucusu 4"/>
          <p:cNvSpPr>
            <a:spLocks noGrp="1"/>
          </p:cNvSpPr>
          <p:nvPr>
            <p:ph idx="1"/>
          </p:nvPr>
        </p:nvSpPr>
        <p:spPr/>
        <p:txBody>
          <a:bodyPr>
            <a:normAutofit/>
          </a:bodyPr>
          <a:lstStyle/>
          <a:p>
            <a:r>
              <a:rPr lang="tr-TR" sz="2400" dirty="0" smtClean="0">
                <a:solidFill>
                  <a:srgbClr val="002060"/>
                </a:solidFill>
              </a:rPr>
              <a:t>İstenildiği </a:t>
            </a:r>
            <a:r>
              <a:rPr lang="tr-TR" sz="2400" dirty="0">
                <a:solidFill>
                  <a:srgbClr val="002060"/>
                </a:solidFill>
              </a:rPr>
              <a:t>takdirde birden fazla DNS sunucusu tanımı yapılabilir. Ayrıca sorgulama yapılacağı zaman aranacak alan adı listesi genişletilebilmektedir. Bunun için aşağıdaki yapı dosyaya eklenmelidir. </a:t>
            </a:r>
          </a:p>
          <a:p>
            <a:r>
              <a:rPr lang="tr-TR" sz="2400" dirty="0">
                <a:solidFill>
                  <a:srgbClr val="002060"/>
                </a:solidFill>
                <a:latin typeface="Wingdings" panose="05000000000000000000" pitchFamily="2" charset="2"/>
              </a:rPr>
              <a:t> </a:t>
            </a:r>
            <a:r>
              <a:rPr lang="tr-TR" sz="2400" dirty="0" err="1" smtClean="0">
                <a:solidFill>
                  <a:srgbClr val="002060"/>
                </a:solidFill>
              </a:rPr>
              <a:t>search</a:t>
            </a:r>
            <a:r>
              <a:rPr lang="tr-TR" sz="2400" dirty="0" smtClean="0">
                <a:solidFill>
                  <a:srgbClr val="002060"/>
                </a:solidFill>
              </a:rPr>
              <a:t> alan_1 </a:t>
            </a:r>
            <a:r>
              <a:rPr lang="tr-TR" sz="2400" dirty="0">
                <a:solidFill>
                  <a:srgbClr val="002060"/>
                </a:solidFill>
              </a:rPr>
              <a:t>alan_2 alan_3 ... </a:t>
            </a:r>
          </a:p>
          <a:p>
            <a:r>
              <a:rPr lang="tr-TR" sz="2400" dirty="0" smtClean="0">
                <a:solidFill>
                  <a:srgbClr val="002060"/>
                </a:solidFill>
              </a:rPr>
              <a:t>Bu </a:t>
            </a:r>
            <a:r>
              <a:rPr lang="tr-TR" sz="2400" dirty="0">
                <a:solidFill>
                  <a:srgbClr val="002060"/>
                </a:solidFill>
              </a:rPr>
              <a:t>durumda tam alan adı verilmeden yapılan aramalarda, verilen sunucu ismine sırayla alan_1, alan_2 alan adları eklenerek arama yapılacaktır. Örnek vermek gerekirse, </a:t>
            </a:r>
            <a:r>
              <a:rPr lang="tr-TR" sz="2400" dirty="0" err="1">
                <a:solidFill>
                  <a:srgbClr val="002060"/>
                </a:solidFill>
              </a:rPr>
              <a:t>resolv.conf</a:t>
            </a:r>
            <a:r>
              <a:rPr lang="tr-TR" sz="2400" dirty="0">
                <a:solidFill>
                  <a:srgbClr val="002060"/>
                </a:solidFill>
              </a:rPr>
              <a:t> dosyasında “</a:t>
            </a:r>
            <a:r>
              <a:rPr lang="tr-TR" sz="2400" dirty="0" err="1">
                <a:solidFill>
                  <a:srgbClr val="002060"/>
                </a:solidFill>
              </a:rPr>
              <a:t>search</a:t>
            </a:r>
            <a:r>
              <a:rPr lang="tr-TR" sz="2400" dirty="0">
                <a:solidFill>
                  <a:srgbClr val="002060"/>
                </a:solidFill>
              </a:rPr>
              <a:t> itu.edu.tr” şeklinde bir satır bulunduğunda ve isim_1 isimli sunucu için arama yapıldığında </a:t>
            </a:r>
            <a:r>
              <a:rPr lang="tr-TR" sz="2400" dirty="0" smtClean="0">
                <a:solidFill>
                  <a:srgbClr val="002060"/>
                </a:solidFill>
              </a:rPr>
              <a:t>isim_1.itu.edu.tr </a:t>
            </a:r>
            <a:r>
              <a:rPr lang="tr-TR" sz="2400" dirty="0">
                <a:solidFill>
                  <a:srgbClr val="002060"/>
                </a:solidFill>
              </a:rPr>
              <a:t>tam alan ismi için de arama yapılacaktır. </a:t>
            </a:r>
          </a:p>
        </p:txBody>
      </p:sp>
    </p:spTree>
    <p:extLst>
      <p:ext uri="{BB962C8B-B14F-4D97-AF65-F5344CB8AC3E}">
        <p14:creationId xmlns:p14="http://schemas.microsoft.com/office/powerpoint/2010/main" val="16601153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EA982FA4-5945-4967-9238-2CC9BFD33964}" vid="{09C63E20-D516-4FC8-9458-F0B50C03589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nmyo</Template>
  <TotalTime>414</TotalTime>
  <Words>809</Words>
  <Application>Microsoft Office PowerPoint</Application>
  <PresentationFormat>Geniş ekran</PresentationFormat>
  <Paragraphs>76</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Calibri</vt:lpstr>
      <vt:lpstr>Times New Roman</vt:lpstr>
      <vt:lpstr>Wingdings</vt:lpstr>
      <vt:lpstr>nmyo</vt:lpstr>
      <vt:lpstr>TEMEL AĞ PROGRAMLARI VE AĞ AYARLARI </vt:lpstr>
      <vt:lpstr>Ağ Konfigürasyon Dosyaları ve Scriptleri </vt:lpstr>
      <vt:lpstr>/etc/sysconfig/network Dosyası </vt:lpstr>
      <vt:lpstr>/etc/sysconfig/network-scripts Dizini </vt:lpstr>
      <vt:lpstr>/etc/sysconfig/network-scripts Dizini </vt:lpstr>
      <vt:lpstr>IP Adresi Çözücü Ayarları </vt:lpstr>
      <vt:lpstr>IP Adresi Çözücü Ayarları </vt:lpstr>
      <vt:lpstr>DNS Ayarlarının Yapılması ( /etc/resolv.conf Dosyası) </vt:lpstr>
      <vt:lpstr>DNS Ayarlarının Yapılması ( /etc/resolv.conf Dosyası) </vt:lpstr>
      <vt:lpstr>Kaynak</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Açık Kaynak Kodlu İşletim Sistemi Yapısı</dc:title>
  <dc:creator>Salih</dc:creator>
  <cp:lastModifiedBy>Salih</cp:lastModifiedBy>
  <cp:revision>52</cp:revision>
  <dcterms:created xsi:type="dcterms:W3CDTF">2020-01-16T18:35:55Z</dcterms:created>
  <dcterms:modified xsi:type="dcterms:W3CDTF">2020-01-19T14:12:30Z</dcterms:modified>
</cp:coreProperties>
</file>