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3" r:id="rId9"/>
    <p:sldId id="304" r:id="rId10"/>
    <p:sldId id="305" r:id="rId11"/>
    <p:sldId id="306" r:id="rId12"/>
    <p:sldId id="33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smtClean="0"/>
              <a:t> 9</a:t>
            </a:r>
            <a:endParaRPr lang="tr-TR" sz="4000" dirty="0" smtClean="0"/>
          </a:p>
          <a:p>
            <a:r>
              <a:rPr lang="en-US" sz="4000" dirty="0"/>
              <a:t>Solid-State Properties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9238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6632"/>
            <a:ext cx="10799618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These </a:t>
            </a:r>
            <a:r>
              <a:rPr lang="en-US" sz="2400" dirty="0"/>
              <a:t>may be classified as </a:t>
            </a:r>
            <a:r>
              <a:rPr lang="en-US" sz="2400" dirty="0" err="1" smtClean="0">
                <a:solidFill>
                  <a:srgbClr val="FF0000"/>
                </a:solidFill>
              </a:rPr>
              <a:t>stati</a:t>
            </a:r>
            <a:r>
              <a:rPr lang="tr-TR" sz="2400" dirty="0" smtClean="0">
                <a:solidFill>
                  <a:srgbClr val="FF0000"/>
                </a:solidFill>
              </a:rPr>
              <a:t>c </a:t>
            </a:r>
            <a:r>
              <a:rPr lang="tr-TR" sz="2400" dirty="0" err="1" smtClean="0">
                <a:solidFill>
                  <a:srgbClr val="FF0000"/>
                </a:solidFill>
              </a:rPr>
              <a:t>tests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which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tensile </a:t>
            </a:r>
            <a:r>
              <a:rPr lang="tr-TR" sz="2400" dirty="0" smtClean="0">
                <a:solidFill>
                  <a:srgbClr val="FF0000"/>
                </a:solidFill>
              </a:rPr>
              <a:t>test </a:t>
            </a:r>
            <a:r>
              <a:rPr lang="en-US" sz="2400" dirty="0" smtClean="0">
                <a:solidFill>
                  <a:srgbClr val="FF0000"/>
                </a:solidFill>
              </a:rPr>
              <a:t>and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shear</a:t>
            </a:r>
            <a:r>
              <a:rPr lang="tr-TR" sz="2400" dirty="0" smtClean="0">
                <a:solidFill>
                  <a:srgbClr val="FF0000"/>
                </a:solidFill>
              </a:rPr>
              <a:t> test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transient </a:t>
            </a:r>
            <a:r>
              <a:rPr lang="tr-TR" sz="2400" dirty="0" err="1" smtClean="0">
                <a:solidFill>
                  <a:srgbClr val="FF0000"/>
                </a:solidFill>
              </a:rPr>
              <a:t>tests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which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creep </a:t>
            </a:r>
            <a:r>
              <a:rPr lang="tr-TR" sz="2400" dirty="0" smtClean="0">
                <a:solidFill>
                  <a:srgbClr val="FF0000"/>
                </a:solidFill>
              </a:rPr>
              <a:t>test </a:t>
            </a:r>
            <a:r>
              <a:rPr lang="en-US" sz="2400" dirty="0" smtClean="0">
                <a:solidFill>
                  <a:srgbClr val="FF0000"/>
                </a:solidFill>
              </a:rPr>
              <a:t>and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stress relaxation</a:t>
            </a:r>
            <a:r>
              <a:rPr lang="tr-TR" sz="2400" dirty="0" smtClean="0">
                <a:solidFill>
                  <a:srgbClr val="FF0000"/>
                </a:solidFill>
              </a:rPr>
              <a:t> test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impact </a:t>
            </a:r>
            <a:r>
              <a:rPr lang="tr-TR" sz="2400" dirty="0" smtClean="0">
                <a:solidFill>
                  <a:srgbClr val="FF0000"/>
                </a:solidFill>
              </a:rPr>
              <a:t>test, </a:t>
            </a:r>
            <a:r>
              <a:rPr lang="tr-TR" sz="2400" dirty="0" err="1" smtClean="0">
                <a:solidFill>
                  <a:srgbClr val="FF0000"/>
                </a:solidFill>
              </a:rPr>
              <a:t>which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Izod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test </a:t>
            </a:r>
            <a:r>
              <a:rPr lang="en-US" sz="2400" dirty="0" smtClean="0">
                <a:solidFill>
                  <a:srgbClr val="FF0000"/>
                </a:solidFill>
              </a:rPr>
              <a:t>and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Charpy</a:t>
            </a:r>
            <a:r>
              <a:rPr lang="tr-TR" sz="2400" dirty="0" smtClean="0">
                <a:solidFill>
                  <a:srgbClr val="FF0000"/>
                </a:solidFill>
              </a:rPr>
              <a:t> test</a:t>
            </a:r>
            <a:r>
              <a:rPr lang="en-US" sz="2400" dirty="0" smtClean="0">
                <a:solidFill>
                  <a:srgbClr val="FF0000"/>
                </a:solidFill>
              </a:rPr>
              <a:t>),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cyclic </a:t>
            </a:r>
            <a:r>
              <a:rPr lang="tr-TR" sz="2400" dirty="0" err="1" smtClean="0">
                <a:solidFill>
                  <a:srgbClr val="FF0000"/>
                </a:solidFill>
              </a:rPr>
              <a:t>tests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such</a:t>
            </a:r>
            <a:r>
              <a:rPr lang="tr-TR" sz="2400" dirty="0" smtClean="0">
                <a:solidFill>
                  <a:srgbClr val="FF0000"/>
                </a:solidFill>
              </a:rPr>
              <a:t> 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fatigue test. 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s</a:t>
            </a:r>
            <a:r>
              <a:rPr lang="en-US" sz="2400" dirty="0" err="1" smtClean="0">
                <a:solidFill>
                  <a:srgbClr val="FF0000"/>
                </a:solidFill>
              </a:rPr>
              <a:t>tatic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tests are </a:t>
            </a:r>
            <a:r>
              <a:rPr lang="en-US" sz="2400" dirty="0" smtClean="0">
                <a:solidFill>
                  <a:srgbClr val="FF0000"/>
                </a:solidFill>
              </a:rPr>
              <a:t>u</a:t>
            </a:r>
            <a:r>
              <a:rPr lang="tr-TR" sz="2400" dirty="0" err="1" smtClean="0">
                <a:solidFill>
                  <a:srgbClr val="FF0000"/>
                </a:solidFill>
              </a:rPr>
              <a:t>tilized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to </a:t>
            </a:r>
            <a:r>
              <a:rPr lang="tr-TR" sz="2400" dirty="0" err="1" smtClean="0">
                <a:solidFill>
                  <a:srgbClr val="FF0000"/>
                </a:solidFill>
              </a:rPr>
              <a:t>determine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the force response when a </a:t>
            </a:r>
            <a:r>
              <a:rPr lang="tr-TR" sz="2400" dirty="0" err="1" smtClean="0">
                <a:solidFill>
                  <a:srgbClr val="FF0000"/>
                </a:solidFill>
              </a:rPr>
              <a:t>polymeric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sample </a:t>
            </a:r>
            <a:r>
              <a:rPr lang="en-US" sz="2400" dirty="0">
                <a:solidFill>
                  <a:srgbClr val="FF0000"/>
                </a:solidFill>
              </a:rPr>
              <a:t>is strained, compressed, or sheared at a constant </a:t>
            </a:r>
            <a:r>
              <a:rPr lang="en-US" sz="2400" dirty="0" smtClean="0">
                <a:solidFill>
                  <a:srgbClr val="FF0000"/>
                </a:solidFill>
              </a:rPr>
              <a:t>rate</a:t>
            </a:r>
            <a:r>
              <a:rPr lang="tr-TR" sz="2400" dirty="0" smtClean="0">
                <a:solidFill>
                  <a:srgbClr val="FF0000"/>
                </a:solidFill>
              </a:rPr>
              <a:t> of </a:t>
            </a:r>
            <a:r>
              <a:rPr lang="tr-TR" sz="2400" dirty="0" err="1" smtClean="0">
                <a:solidFill>
                  <a:srgbClr val="FF0000"/>
                </a:solidFill>
              </a:rPr>
              <a:t>stress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tests</a:t>
            </a:r>
            <a:r>
              <a:rPr lang="en-US" sz="2400" dirty="0" smtClean="0"/>
              <a:t> </a:t>
            </a:r>
            <a:r>
              <a:rPr lang="en-US" sz="2400" dirty="0"/>
              <a:t>provide a means to characterize the mechanical properties of a polymer in terms of modulus, strength, and elongation to failure. </a:t>
            </a:r>
            <a:endParaRPr lang="tr-TR" sz="2400" dirty="0" smtClean="0"/>
          </a:p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t</a:t>
            </a:r>
            <a:r>
              <a:rPr lang="en-US" sz="2400" dirty="0" err="1" smtClean="0">
                <a:solidFill>
                  <a:srgbClr val="FF0000"/>
                </a:solidFill>
              </a:rPr>
              <a:t>ransient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tests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used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to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determine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the time response of the force (or stress) on a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tr-TR" sz="2400" dirty="0" err="1" smtClean="0">
                <a:solidFill>
                  <a:srgbClr val="FF0000"/>
                </a:solidFill>
              </a:rPr>
              <a:t>lastic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sample when it is rapidly stretched to a given length </a:t>
            </a:r>
            <a:r>
              <a:rPr lang="tr-TR" sz="2400" dirty="0" err="1" smtClean="0">
                <a:solidFill>
                  <a:srgbClr val="FF0000"/>
                </a:solidFill>
              </a:rPr>
              <a:t>with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stress relaxation</a:t>
            </a:r>
            <a:r>
              <a:rPr lang="tr-TR" sz="2400" dirty="0" smtClean="0">
                <a:solidFill>
                  <a:srgbClr val="FF0000"/>
                </a:solidFill>
              </a:rPr>
              <a:t> test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or the time response of strain when a load </a:t>
            </a:r>
            <a:r>
              <a:rPr lang="tr-TR" sz="2400" dirty="0" err="1" smtClean="0">
                <a:solidFill>
                  <a:srgbClr val="FF0000"/>
                </a:solidFill>
              </a:rPr>
              <a:t>or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stress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is rapidly applied </a:t>
            </a:r>
            <a:r>
              <a:rPr lang="tr-TR" sz="2400" dirty="0" err="1" smtClean="0">
                <a:solidFill>
                  <a:srgbClr val="FF0000"/>
                </a:solidFill>
              </a:rPr>
              <a:t>with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creep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test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i</a:t>
            </a:r>
            <a:r>
              <a:rPr lang="en-US" sz="2400" dirty="0" err="1" smtClean="0">
                <a:solidFill>
                  <a:srgbClr val="FF0000"/>
                </a:solidFill>
              </a:rPr>
              <a:t>mpact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tests measure the energy required for a </a:t>
            </a:r>
            <a:r>
              <a:rPr lang="tr-TR" sz="2400" dirty="0" err="1" smtClean="0">
                <a:solidFill>
                  <a:srgbClr val="FF0000"/>
                </a:solidFill>
              </a:rPr>
              <a:t>plastic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sample </a:t>
            </a:r>
            <a:r>
              <a:rPr lang="en-US" sz="2400" dirty="0">
                <a:solidFill>
                  <a:srgbClr val="FF0000"/>
                </a:solidFill>
              </a:rPr>
              <a:t>to fail under different loading </a:t>
            </a:r>
            <a:r>
              <a:rPr lang="tr-TR" sz="2400" dirty="0" err="1" smtClean="0">
                <a:solidFill>
                  <a:srgbClr val="FF0000"/>
                </a:solidFill>
              </a:rPr>
              <a:t>conditions</a:t>
            </a:r>
            <a:r>
              <a:rPr lang="tr-TR" sz="2400" dirty="0">
                <a:solidFill>
                  <a:srgbClr val="FF0000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771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0009" cy="4351338"/>
          </a:xfrm>
        </p:spPr>
        <p:txBody>
          <a:bodyPr>
            <a:noAutofit/>
          </a:bodyPr>
          <a:lstStyle/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fatigue </a:t>
            </a:r>
            <a:r>
              <a:rPr lang="en-US" sz="2400" dirty="0">
                <a:solidFill>
                  <a:srgbClr val="FF0000"/>
                </a:solidFill>
              </a:rPr>
              <a:t>tests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utilized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to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determine </a:t>
            </a:r>
            <a:r>
              <a:rPr lang="en-US" sz="2400" dirty="0">
                <a:solidFill>
                  <a:srgbClr val="FF0000"/>
                </a:solidFill>
              </a:rPr>
              <a:t>the number of cycles of applied stress required for </a:t>
            </a:r>
            <a:r>
              <a:rPr lang="en-US" sz="2400" dirty="0" smtClean="0">
                <a:solidFill>
                  <a:srgbClr val="FF0000"/>
                </a:solidFill>
              </a:rPr>
              <a:t>failure</a:t>
            </a:r>
            <a:r>
              <a:rPr lang="tr-TR" sz="2400" dirty="0" smtClean="0">
                <a:solidFill>
                  <a:srgbClr val="FF0000"/>
                </a:solidFill>
              </a:rPr>
              <a:t> of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specified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sample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tatic</a:t>
            </a:r>
            <a:r>
              <a:rPr lang="en-US" sz="2400" dirty="0" smtClean="0"/>
              <a:t> </a:t>
            </a:r>
            <a:r>
              <a:rPr lang="en-US" sz="2400" dirty="0"/>
              <a:t>tests refer to those for which </a:t>
            </a:r>
            <a:r>
              <a:rPr lang="en-US" sz="2400" dirty="0">
                <a:solidFill>
                  <a:srgbClr val="0070C0"/>
                </a:solidFill>
              </a:rPr>
              <a:t>the deformation rate is steady in time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content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static</a:t>
            </a:r>
            <a:r>
              <a:rPr lang="tr-TR" sz="2400" dirty="0" smtClean="0"/>
              <a:t> test,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</a:t>
            </a:r>
            <a:r>
              <a:rPr lang="tr-TR" sz="2400" dirty="0" smtClean="0"/>
              <a:t> </a:t>
            </a:r>
            <a:r>
              <a:rPr lang="tr-TR" sz="2400" dirty="0" err="1" smtClean="0"/>
              <a:t>mode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compressive</a:t>
            </a:r>
            <a:r>
              <a:rPr lang="tr-TR" sz="2400" dirty="0" smtClean="0"/>
              <a:t> </a:t>
            </a:r>
            <a:r>
              <a:rPr lang="tr-TR" sz="2400" dirty="0" err="1" smtClean="0"/>
              <a:t>mode</a:t>
            </a:r>
            <a:r>
              <a:rPr lang="en-US" sz="2400" dirty="0" smtClean="0"/>
              <a:t>, </a:t>
            </a:r>
            <a:r>
              <a:rPr lang="en-US" sz="2400" dirty="0"/>
              <a:t>or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shear mode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static</a:t>
            </a:r>
            <a:r>
              <a:rPr lang="tr-TR" sz="2400" dirty="0" smtClean="0"/>
              <a:t> test</a:t>
            </a:r>
            <a:r>
              <a:rPr lang="en-US" sz="2400" dirty="0" smtClean="0"/>
              <a:t> </a:t>
            </a:r>
            <a:r>
              <a:rPr lang="en-US" sz="2400" dirty="0"/>
              <a:t>may be </a:t>
            </a:r>
            <a:r>
              <a:rPr lang="en-US" sz="2400" dirty="0" smtClean="0"/>
              <a:t>employed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modes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static</a:t>
            </a:r>
            <a:r>
              <a:rPr lang="tr-TR" sz="2400" dirty="0" smtClean="0"/>
              <a:t> </a:t>
            </a:r>
            <a:r>
              <a:rPr lang="tr-TR" sz="2400" dirty="0" err="1" smtClean="0"/>
              <a:t>tets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tensile </a:t>
            </a:r>
            <a:r>
              <a:rPr lang="en-US" sz="2400" dirty="0">
                <a:solidFill>
                  <a:srgbClr val="0070C0"/>
                </a:solidFill>
              </a:rPr>
              <a:t>testing </a:t>
            </a:r>
            <a:r>
              <a:rPr lang="tr-TR" sz="2400" dirty="0" err="1" smtClean="0">
                <a:solidFill>
                  <a:srgbClr val="0070C0"/>
                </a:solidFill>
              </a:rPr>
              <a:t>mode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the most common. </a:t>
            </a:r>
            <a:endParaRPr lang="tr-TR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/>
              <a:t>In </a:t>
            </a:r>
            <a:r>
              <a:rPr lang="en-US" sz="2400" dirty="0"/>
              <a:t>a typical tensile test, a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/>
              <a:t>sample, in the form of a </a:t>
            </a:r>
            <a:r>
              <a:rPr lang="en-US" sz="2400" dirty="0" err="1"/>
              <a:t>dogbone</a:t>
            </a:r>
            <a:r>
              <a:rPr lang="en-US" sz="2400" dirty="0"/>
              <a:t> </a:t>
            </a:r>
            <a:r>
              <a:rPr lang="en-US" sz="2400" dirty="0" smtClean="0"/>
              <a:t>is </a:t>
            </a:r>
            <a:r>
              <a:rPr lang="tr-TR" sz="2400" dirty="0" err="1" smtClean="0"/>
              <a:t>placed</a:t>
            </a:r>
            <a:r>
              <a:rPr lang="en-US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clamps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 is </a:t>
            </a:r>
            <a:r>
              <a:rPr lang="en-US" sz="2400" dirty="0" smtClean="0"/>
              <a:t>pulled </a:t>
            </a:r>
            <a:r>
              <a:rPr lang="en-US" sz="2400" dirty="0"/>
              <a:t>at a constant rate of </a:t>
            </a:r>
            <a:r>
              <a:rPr lang="en-US" sz="2400" dirty="0" smtClean="0"/>
              <a:t>elongation.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thinner portion of the tensile specimen </a:t>
            </a:r>
            <a:r>
              <a:rPr lang="en-US" sz="2400" dirty="0"/>
              <a:t>in the form of a </a:t>
            </a:r>
            <a:r>
              <a:rPr lang="en-US" sz="2400" dirty="0" err="1" smtClean="0"/>
              <a:t>dogbone</a:t>
            </a:r>
            <a:r>
              <a:rPr lang="tr-TR" sz="2400" dirty="0" smtClean="0"/>
              <a:t> </a:t>
            </a:r>
            <a:r>
              <a:rPr lang="en-US" sz="2400" dirty="0" smtClean="0"/>
              <a:t>encourages </a:t>
            </a:r>
            <a:r>
              <a:rPr lang="en-US" sz="2400" dirty="0"/>
              <a:t>the sample to fail at the center of the bar, </a:t>
            </a:r>
            <a:r>
              <a:rPr lang="tr-TR" sz="2400" dirty="0" smtClean="0"/>
              <a:t>in </a:t>
            </a:r>
            <a:r>
              <a:rPr lang="en-US" sz="2400" dirty="0" err="1" smtClean="0"/>
              <a:t>wh</a:t>
            </a:r>
            <a:r>
              <a:rPr lang="tr-TR" sz="2400" dirty="0" err="1" smtClean="0"/>
              <a:t>ich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applied</a:t>
            </a:r>
            <a:r>
              <a:rPr lang="tr-TR" sz="2400" dirty="0" smtClean="0"/>
              <a:t> </a:t>
            </a:r>
            <a:r>
              <a:rPr lang="en-US" sz="2400" dirty="0" smtClean="0"/>
              <a:t>stress </a:t>
            </a:r>
            <a:r>
              <a:rPr lang="en-US" sz="2400" dirty="0"/>
              <a:t>is the </a:t>
            </a:r>
            <a:r>
              <a:rPr lang="en-US" sz="2400" dirty="0" smtClean="0"/>
              <a:t>highest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thicker</a:t>
            </a:r>
            <a:r>
              <a:rPr lang="tr-TR" sz="2400" dirty="0" smtClean="0"/>
              <a:t> </a:t>
            </a:r>
            <a:r>
              <a:rPr lang="tr-TR" sz="2400" dirty="0" err="1" smtClean="0"/>
              <a:t>portion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296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55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400" dirty="0">
                <a:solidFill>
                  <a:srgbClr val="FF0000"/>
                </a:solidFill>
              </a:rPr>
              <a:t>Effect of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and</a:t>
            </a:r>
            <a:r>
              <a:rPr lang="en-US" sz="2400" dirty="0" smtClean="0">
                <a:solidFill>
                  <a:srgbClr val="FF0000"/>
                </a:solidFill>
              </a:rPr>
              <a:t> Composition </a:t>
            </a:r>
            <a:r>
              <a:rPr lang="en-US" sz="2400" dirty="0">
                <a:solidFill>
                  <a:srgbClr val="FF0000"/>
                </a:solidFill>
              </a:rPr>
              <a:t>on Tg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Molecular-Weight </a:t>
            </a:r>
            <a:r>
              <a:rPr lang="en-US" sz="2400" dirty="0" smtClean="0">
                <a:solidFill>
                  <a:srgbClr val="FF0000"/>
                </a:solidFill>
              </a:rPr>
              <a:t>Dependence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The glass-transition temperature </a:t>
            </a:r>
            <a:r>
              <a:rPr lang="tr-TR" sz="2400" dirty="0" smtClean="0"/>
              <a:t>‘</a:t>
            </a:r>
            <a:r>
              <a:rPr lang="tr-TR" sz="2400" dirty="0" err="1" smtClean="0"/>
              <a:t>Tg</a:t>
            </a:r>
            <a:r>
              <a:rPr lang="tr-TR" sz="2400" dirty="0" smtClean="0"/>
              <a:t>’ </a:t>
            </a:r>
            <a:r>
              <a:rPr lang="tr-TR" sz="2400" dirty="0" err="1" smtClean="0"/>
              <a:t>tremends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 </a:t>
            </a:r>
            <a:r>
              <a:rPr lang="en-US" sz="2400" dirty="0"/>
              <a:t>with molecular weight at low molecular weight </a:t>
            </a:r>
            <a:r>
              <a:rPr lang="tr-TR" sz="2400" dirty="0" err="1" smtClean="0"/>
              <a:t>values</a:t>
            </a:r>
            <a:r>
              <a:rPr lang="tr-TR" sz="2400" dirty="0" smtClean="0"/>
              <a:t> </a:t>
            </a:r>
            <a:r>
              <a:rPr lang="en-US" sz="2400" dirty="0"/>
              <a:t>but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glass-transition </a:t>
            </a:r>
            <a:r>
              <a:rPr lang="en-US" sz="2400" dirty="0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reaches </a:t>
            </a:r>
            <a:r>
              <a:rPr lang="en-US" sz="2400" dirty="0"/>
              <a:t>a point at moderate molecular weight where further increase in molecular weight </a:t>
            </a:r>
            <a:r>
              <a:rPr lang="tr-TR" sz="2400" dirty="0" err="1" smtClean="0"/>
              <a:t>value</a:t>
            </a:r>
            <a:r>
              <a:rPr lang="tr-TR" sz="2400" dirty="0" smtClean="0"/>
              <a:t> </a:t>
            </a:r>
            <a:r>
              <a:rPr lang="tr-TR" sz="2400" dirty="0" err="1" smtClean="0"/>
              <a:t>does</a:t>
            </a:r>
            <a:r>
              <a:rPr lang="tr-TR" sz="2400" dirty="0" smtClean="0"/>
              <a:t> not </a:t>
            </a:r>
            <a:r>
              <a:rPr lang="tr-TR" sz="2400" dirty="0" err="1" smtClean="0"/>
              <a:t>affect</a:t>
            </a:r>
            <a:r>
              <a:rPr lang="en-US" sz="2400" dirty="0"/>
              <a:t>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glass-transition </a:t>
            </a:r>
            <a:r>
              <a:rPr lang="en-US" sz="2400" dirty="0" smtClean="0"/>
              <a:t>temperature</a:t>
            </a:r>
            <a:r>
              <a:rPr lang="tr-TR" sz="2400" dirty="0" smtClean="0"/>
              <a:t> ‘</a:t>
            </a:r>
            <a:r>
              <a:rPr lang="en-US" sz="2400" dirty="0" smtClean="0"/>
              <a:t>Tg</a:t>
            </a:r>
            <a:r>
              <a:rPr lang="tr-TR" sz="2400" dirty="0" smtClean="0"/>
              <a:t>’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is an example of a limiting-property </a:t>
            </a:r>
            <a:r>
              <a:rPr lang="en-US" sz="2400" dirty="0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observed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/>
              <a:t>glass-transition</a:t>
            </a:r>
            <a:r>
              <a:rPr lang="tr-TR" sz="2400" dirty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crystalline-melting temperature, Tm, follows a similar dependence on molecular </a:t>
            </a:r>
            <a:r>
              <a:rPr lang="en-US" sz="2400" dirty="0" smtClean="0"/>
              <a:t>weight</a:t>
            </a:r>
            <a:r>
              <a:rPr lang="tr-TR" sz="2400" dirty="0" smtClean="0"/>
              <a:t> as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dependence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melting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rationalized on the basis of the free-volume theory of the glass transition.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87647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400" dirty="0">
                <a:solidFill>
                  <a:srgbClr val="FF0000"/>
                </a:solidFill>
              </a:rPr>
              <a:t>Effect of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and</a:t>
            </a:r>
            <a:r>
              <a:rPr lang="en-US" sz="2400" dirty="0" smtClean="0">
                <a:solidFill>
                  <a:srgbClr val="FF0000"/>
                </a:solidFill>
              </a:rPr>
              <a:t> Composition </a:t>
            </a:r>
            <a:r>
              <a:rPr lang="en-US" sz="2400" dirty="0">
                <a:solidFill>
                  <a:srgbClr val="FF0000"/>
                </a:solidFill>
              </a:rPr>
              <a:t>on Tg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tr-TR" sz="2400" dirty="0"/>
              <a:t>L</a:t>
            </a:r>
            <a:r>
              <a:rPr lang="en-US" sz="2400" dirty="0" err="1" smtClean="0"/>
              <a:t>arger</a:t>
            </a:r>
            <a:r>
              <a:rPr lang="en-US" sz="2400" dirty="0" smtClean="0"/>
              <a:t> </a:t>
            </a:r>
            <a:r>
              <a:rPr lang="en-US" sz="2400" dirty="0"/>
              <a:t>free volume is associated with the ends of long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 </a:t>
            </a:r>
            <a:r>
              <a:rPr lang="en-US" sz="2400" dirty="0"/>
              <a:t>chains than with other chain segments, </a:t>
            </a:r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free </a:t>
            </a:r>
            <a:r>
              <a:rPr lang="en-US" sz="2400" dirty="0"/>
              <a:t>volume </a:t>
            </a:r>
            <a:r>
              <a:rPr lang="tr-TR" sz="2400" dirty="0" err="1" smtClean="0"/>
              <a:t>goes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 </a:t>
            </a:r>
            <a:r>
              <a:rPr lang="en-US" sz="2400" dirty="0"/>
              <a:t>with an increasing number of chain </a:t>
            </a:r>
            <a:r>
              <a:rPr lang="en-US" sz="2400" dirty="0" smtClean="0"/>
              <a:t>ends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a </a:t>
            </a:r>
            <a:r>
              <a:rPr lang="tr-TR" sz="2400" dirty="0" err="1" smtClean="0"/>
              <a:t>decrease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molecular </a:t>
            </a:r>
            <a:r>
              <a:rPr lang="en-US" sz="2400" dirty="0" smtClean="0"/>
              <a:t>weight.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3594" y="2873519"/>
            <a:ext cx="5972175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5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400" dirty="0">
                <a:solidFill>
                  <a:srgbClr val="FF0000"/>
                </a:solidFill>
              </a:rPr>
              <a:t>Effect of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and</a:t>
            </a:r>
            <a:r>
              <a:rPr lang="en-US" sz="2400" dirty="0" smtClean="0">
                <a:solidFill>
                  <a:srgbClr val="FF0000"/>
                </a:solidFill>
              </a:rPr>
              <a:t> Composition </a:t>
            </a:r>
            <a:r>
              <a:rPr lang="en-US" sz="2400" dirty="0">
                <a:solidFill>
                  <a:srgbClr val="FF0000"/>
                </a:solidFill>
              </a:rPr>
              <a:t>on Tg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911128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form of dependence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‘</a:t>
            </a:r>
            <a:r>
              <a:rPr lang="en-US" sz="2400" dirty="0" smtClean="0"/>
              <a:t>Tg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molecular </a:t>
            </a:r>
            <a:r>
              <a:rPr lang="en-US" sz="2400" dirty="0"/>
              <a:t>weight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approximated by the Fox–Flory </a:t>
            </a:r>
            <a:r>
              <a:rPr lang="tr-TR" sz="2400" dirty="0" err="1" smtClean="0"/>
              <a:t>correlation</a:t>
            </a:r>
            <a:r>
              <a:rPr lang="tr-TR" sz="2400" dirty="0" smtClean="0"/>
              <a:t> as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en-US" sz="2400" dirty="0"/>
          </a:p>
          <a:p>
            <a:endParaRPr lang="en-US" sz="2400" dirty="0"/>
          </a:p>
          <a:p>
            <a:endParaRPr lang="tr-TR" sz="2400" dirty="0" smtClean="0"/>
          </a:p>
          <a:p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en-US" sz="2400" dirty="0" err="1" smtClean="0"/>
              <a:t>wh</a:t>
            </a:r>
            <a:r>
              <a:rPr lang="tr-TR" sz="2400" dirty="0" err="1" smtClean="0"/>
              <a:t>ich</a:t>
            </a:r>
            <a:r>
              <a:rPr lang="en-US" sz="2400" dirty="0" smtClean="0"/>
              <a:t> </a:t>
            </a:r>
            <a:r>
              <a:rPr lang="tr-TR" sz="2400" dirty="0" smtClean="0"/>
              <a:t>T</a:t>
            </a:r>
            <a:r>
              <a:rPr lang="tr-TR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ꚙ</a:t>
            </a:r>
            <a:r>
              <a:rPr lang="en-US" sz="2400" dirty="0" smtClean="0"/>
              <a:t> </a:t>
            </a:r>
            <a:r>
              <a:rPr lang="en-US" sz="2400" dirty="0"/>
              <a:t>is the limiting value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 </a:t>
            </a:r>
            <a:r>
              <a:rPr lang="en-US" sz="2400" dirty="0"/>
              <a:t>at high molecular weight </a:t>
            </a:r>
            <a:r>
              <a:rPr lang="tr-TR" sz="2400" dirty="0" smtClean="0"/>
              <a:t>of </a:t>
            </a:r>
            <a:r>
              <a:rPr lang="tr-TR" sz="2400" dirty="0" err="1" smtClean="0"/>
              <a:t>infinite</a:t>
            </a:r>
            <a:r>
              <a:rPr lang="tr-TR" sz="2400" dirty="0" smtClean="0"/>
              <a:t>,</a:t>
            </a:r>
            <a:r>
              <a:rPr lang="en-US" sz="2400" dirty="0" smtClean="0"/>
              <a:t> and K </a:t>
            </a:r>
            <a:r>
              <a:rPr lang="en-US" sz="2400" dirty="0"/>
              <a:t>is a constant for a given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. 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379" y="3345366"/>
            <a:ext cx="1579851" cy="69359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328" y="1867983"/>
            <a:ext cx="537210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4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400" dirty="0">
                <a:solidFill>
                  <a:srgbClr val="FF0000"/>
                </a:solidFill>
              </a:rPr>
              <a:t>Effect of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and</a:t>
            </a:r>
            <a:r>
              <a:rPr lang="en-US" sz="2400" dirty="0" smtClean="0">
                <a:solidFill>
                  <a:srgbClr val="FF0000"/>
                </a:solidFill>
              </a:rPr>
              <a:t> Composition</a:t>
            </a:r>
            <a:r>
              <a:rPr lang="tr-TR" sz="2400" dirty="0" smtClean="0">
                <a:solidFill>
                  <a:srgbClr val="FF0000"/>
                </a:solidFill>
              </a:rPr>
              <a:t> o</a:t>
            </a:r>
            <a:r>
              <a:rPr lang="en-US" sz="2400" dirty="0" smtClean="0">
                <a:solidFill>
                  <a:srgbClr val="FF0000"/>
                </a:solidFill>
              </a:rPr>
              <a:t>n </a:t>
            </a:r>
            <a:r>
              <a:rPr lang="en-US" sz="2400" dirty="0">
                <a:solidFill>
                  <a:srgbClr val="FF0000"/>
                </a:solidFill>
              </a:rPr>
              <a:t>Tg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Composition </a:t>
            </a:r>
            <a:r>
              <a:rPr lang="en-US" sz="2400" dirty="0" smtClean="0">
                <a:solidFill>
                  <a:srgbClr val="FF0000"/>
                </a:solidFill>
              </a:rPr>
              <a:t>Dependence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When a second component,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can be </a:t>
            </a:r>
            <a:r>
              <a:rPr lang="en-US" sz="2400" dirty="0" smtClean="0"/>
              <a:t>either </a:t>
            </a:r>
            <a:r>
              <a:rPr lang="en-US" sz="2400" dirty="0"/>
              <a:t>a low-molecular-weight additive or a second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</a:t>
            </a:r>
            <a:r>
              <a:rPr lang="tr-TR" sz="2400" dirty="0" err="1" smtClean="0"/>
              <a:t>phase</a:t>
            </a:r>
            <a:r>
              <a:rPr lang="en-US" sz="2400" dirty="0" smtClean="0"/>
              <a:t>, </a:t>
            </a:r>
            <a:r>
              <a:rPr lang="en-US" sz="2400" dirty="0"/>
              <a:t>is </a:t>
            </a:r>
            <a:r>
              <a:rPr lang="tr-TR" sz="2400" dirty="0" err="1" smtClean="0"/>
              <a:t>combined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blended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first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phase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form a homogeneous mixture, the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‘</a:t>
            </a:r>
            <a:r>
              <a:rPr lang="en-US" sz="2400" dirty="0" smtClean="0"/>
              <a:t>Tg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of the mixture will depend upon the amount of each </a:t>
            </a:r>
            <a:r>
              <a:rPr lang="en-US" sz="2400" dirty="0" smtClean="0"/>
              <a:t>component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blend</a:t>
            </a:r>
            <a:r>
              <a:rPr lang="en-US" sz="2400" dirty="0" smtClean="0"/>
              <a:t> </a:t>
            </a:r>
            <a:r>
              <a:rPr lang="en-US" sz="2400" dirty="0"/>
              <a:t>and upon </a:t>
            </a:r>
            <a:r>
              <a:rPr lang="en-US" sz="2400" dirty="0"/>
              <a:t>the glass transition temperature </a:t>
            </a:r>
            <a:r>
              <a:rPr lang="en-US" sz="2400" dirty="0"/>
              <a:t>of the second component.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form of </a:t>
            </a:r>
            <a:r>
              <a:rPr lang="en-US" sz="2400" dirty="0"/>
              <a:t>the glass transition temperature–composition </a:t>
            </a:r>
            <a:r>
              <a:rPr lang="en-US" sz="2400" dirty="0"/>
              <a:t>dependence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</a:t>
            </a:r>
            <a:r>
              <a:rPr lang="tr-TR" sz="2400" dirty="0" err="1" smtClean="0"/>
              <a:t>correlated</a:t>
            </a:r>
            <a:r>
              <a:rPr lang="en-US" sz="2400" dirty="0" smtClean="0"/>
              <a:t> </a:t>
            </a:r>
            <a:r>
              <a:rPr lang="en-US" sz="2400" dirty="0"/>
              <a:t>by several theoretical or </a:t>
            </a:r>
            <a:r>
              <a:rPr lang="en-US" sz="2400" dirty="0" err="1"/>
              <a:t>semiempirical</a:t>
            </a:r>
            <a:r>
              <a:rPr lang="en-US" sz="2400" dirty="0"/>
              <a:t> models.</a:t>
            </a:r>
          </a:p>
          <a:p>
            <a:r>
              <a:rPr lang="en-US" sz="2400" dirty="0"/>
              <a:t>An approximate </a:t>
            </a:r>
            <a:r>
              <a:rPr lang="tr-TR" sz="2400" dirty="0" err="1" smtClean="0"/>
              <a:t>correlation</a:t>
            </a:r>
            <a:r>
              <a:rPr lang="en-US" sz="2400" dirty="0" smtClean="0"/>
              <a:t> </a:t>
            </a:r>
            <a:r>
              <a:rPr lang="en-US" sz="2400" dirty="0"/>
              <a:t>between </a:t>
            </a:r>
            <a:r>
              <a:rPr lang="en-US" sz="2400" dirty="0"/>
              <a:t>the glass transition </a:t>
            </a:r>
            <a:r>
              <a:rPr lang="en-US" sz="2400" dirty="0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a miscible mixture and composition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given by the simple rule of </a:t>
            </a:r>
            <a:r>
              <a:rPr lang="en-US" sz="2400" dirty="0" smtClean="0"/>
              <a:t>mixtures</a:t>
            </a:r>
            <a:r>
              <a:rPr lang="tr-TR" sz="2400" dirty="0" smtClean="0"/>
              <a:t> as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endParaRPr lang="en-US" sz="2400" dirty="0"/>
          </a:p>
          <a:p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en-US" sz="2400" dirty="0" err="1" smtClean="0"/>
              <a:t>wh</a:t>
            </a:r>
            <a:r>
              <a:rPr lang="tr-TR" sz="2400" dirty="0" err="1" smtClean="0"/>
              <a:t>ich</a:t>
            </a:r>
            <a:r>
              <a:rPr lang="en-US" sz="2400" dirty="0" smtClean="0"/>
              <a:t> W</a:t>
            </a:r>
            <a:r>
              <a:rPr lang="tr-TR" sz="2400" baseline="-25000" dirty="0"/>
              <a:t>i</a:t>
            </a:r>
            <a:r>
              <a:rPr lang="en-US" sz="2400" dirty="0" smtClean="0"/>
              <a:t> </a:t>
            </a:r>
            <a:r>
              <a:rPr lang="en-US" sz="2400" dirty="0"/>
              <a:t>is the weight fraction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composition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err="1"/>
              <a:t>Tg,i</a:t>
            </a:r>
            <a:r>
              <a:rPr lang="en-US" sz="2400" dirty="0"/>
              <a:t> </a:t>
            </a:r>
            <a:r>
              <a:rPr lang="en-US" sz="2400" dirty="0" smtClean="0"/>
              <a:t>(K) </a:t>
            </a:r>
            <a:r>
              <a:rPr lang="en-US" sz="2400" dirty="0"/>
              <a:t>is the glass-transition temperature of the </a:t>
            </a:r>
            <a:r>
              <a:rPr lang="en-US" sz="2400" dirty="0" err="1"/>
              <a:t>i</a:t>
            </a:r>
            <a:r>
              <a:rPr lang="en-US" sz="2400" baseline="30000" dirty="0" err="1"/>
              <a:t>th</a:t>
            </a:r>
            <a:r>
              <a:rPr lang="en-US" sz="2400" dirty="0"/>
              <a:t> </a:t>
            </a:r>
            <a:r>
              <a:rPr lang="en-US" sz="2400" dirty="0" smtClean="0"/>
              <a:t>component. </a:t>
            </a:r>
            <a:endParaRPr lang="en-US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232" y="5166881"/>
            <a:ext cx="2065882" cy="39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34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Mechanisms of </a:t>
            </a:r>
            <a:r>
              <a:rPr lang="tr-TR" sz="2700" dirty="0" err="1">
                <a:solidFill>
                  <a:srgbClr val="FF0000"/>
                </a:solidFill>
              </a:rPr>
              <a:t>Deformation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en-US" sz="2400" dirty="0"/>
              <a:t>At low strain </a:t>
            </a:r>
            <a:r>
              <a:rPr lang="tr-TR" sz="2400" dirty="0" err="1" smtClean="0"/>
              <a:t>rates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less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tr-TR" sz="2400" dirty="0" smtClean="0"/>
              <a:t> </a:t>
            </a:r>
            <a:r>
              <a:rPr lang="en-US" sz="2400" dirty="0" smtClean="0"/>
              <a:t>1%, </a:t>
            </a:r>
            <a:r>
              <a:rPr lang="en-US" sz="2400" dirty="0"/>
              <a:t>the deformation of most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 </a:t>
            </a:r>
            <a:r>
              <a:rPr lang="en-US" sz="2400" dirty="0"/>
              <a:t>is elastic,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mean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that the deformation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homogeneous and full recovery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occur over a finite time. </a:t>
            </a:r>
            <a:endParaRPr lang="tr-TR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At </a:t>
            </a:r>
            <a:r>
              <a:rPr lang="en-US" sz="2400" dirty="0">
                <a:solidFill>
                  <a:srgbClr val="FF0000"/>
                </a:solidFill>
              </a:rPr>
              <a:t>higher </a:t>
            </a:r>
            <a:r>
              <a:rPr lang="en-US" sz="2400" dirty="0" smtClean="0">
                <a:solidFill>
                  <a:srgbClr val="FF0000"/>
                </a:solidFill>
              </a:rPr>
              <a:t>strain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rates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the deformation of glassy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tr-TR" sz="2400" dirty="0" err="1" smtClean="0">
                <a:solidFill>
                  <a:srgbClr val="FF0000"/>
                </a:solidFill>
              </a:rPr>
              <a:t>lastics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takes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place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by either crazing, </a:t>
            </a:r>
            <a:r>
              <a:rPr lang="tr-TR" sz="2400" dirty="0" err="1" smtClean="0">
                <a:solidFill>
                  <a:srgbClr val="FF0000"/>
                </a:solidFill>
              </a:rPr>
              <a:t>which</a:t>
            </a:r>
            <a:r>
              <a:rPr lang="tr-TR" sz="2400" dirty="0" smtClean="0">
                <a:solidFill>
                  <a:srgbClr val="FF0000"/>
                </a:solidFill>
              </a:rPr>
              <a:t> is </a:t>
            </a:r>
            <a:r>
              <a:rPr lang="en-US" sz="2400" dirty="0" smtClean="0">
                <a:solidFill>
                  <a:srgbClr val="FF0000"/>
                </a:solidFill>
              </a:rPr>
              <a:t>characteristic </a:t>
            </a:r>
            <a:r>
              <a:rPr lang="en-US" sz="2400" dirty="0">
                <a:solidFill>
                  <a:srgbClr val="FF0000"/>
                </a:solidFill>
              </a:rPr>
              <a:t>of brittle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tr-TR" sz="2400" dirty="0" err="1" smtClean="0">
                <a:solidFill>
                  <a:srgbClr val="FF0000"/>
                </a:solidFill>
              </a:rPr>
              <a:t>lastics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or by a process called shear banding, </a:t>
            </a:r>
            <a:r>
              <a:rPr lang="en-US" sz="2400" dirty="0" smtClean="0">
                <a:solidFill>
                  <a:srgbClr val="FF0000"/>
                </a:solidFill>
              </a:rPr>
              <a:t>dominant </a:t>
            </a:r>
            <a:r>
              <a:rPr lang="en-US" sz="2400" dirty="0">
                <a:solidFill>
                  <a:srgbClr val="FF0000"/>
                </a:solidFill>
              </a:rPr>
              <a:t>mechanism for ductile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tr-TR" sz="2400" dirty="0" err="1" smtClean="0">
                <a:solidFill>
                  <a:srgbClr val="FF0000"/>
                </a:solidFill>
              </a:rPr>
              <a:t>lastics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 smtClean="0"/>
              <a:t>Such </a:t>
            </a:r>
            <a:r>
              <a:rPr lang="en-US" sz="2400" dirty="0" smtClean="0"/>
              <a:t>deformations</a:t>
            </a:r>
            <a:r>
              <a:rPr lang="tr-TR" sz="2400" dirty="0" smtClean="0"/>
              <a:t>, </a:t>
            </a:r>
            <a:r>
              <a:rPr lang="tr-TR" sz="2400" dirty="0" err="1" smtClean="0"/>
              <a:t>crazing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shear</a:t>
            </a:r>
            <a:r>
              <a:rPr lang="tr-TR" sz="2400" dirty="0" smtClean="0"/>
              <a:t> </a:t>
            </a:r>
            <a:r>
              <a:rPr lang="tr-TR" sz="2400" dirty="0" err="1" smtClean="0"/>
              <a:t>banding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smtClean="0"/>
              <a:t>are not reversible unless the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 smtClean="0"/>
              <a:t>is heated above its glass-transition temperature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>
                <a:solidFill>
                  <a:srgbClr val="FF0000"/>
                </a:solidFill>
              </a:rPr>
              <a:t>Crazing</a:t>
            </a:r>
            <a:r>
              <a:rPr lang="en-US" sz="2400" dirty="0"/>
              <a:t>: The term </a:t>
            </a:r>
            <a:r>
              <a:rPr lang="tr-TR" sz="2400" dirty="0" smtClean="0"/>
              <a:t>‘</a:t>
            </a:r>
            <a:r>
              <a:rPr lang="en-US" sz="2400" dirty="0" smtClean="0"/>
              <a:t>crazing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means </a:t>
            </a:r>
            <a:r>
              <a:rPr lang="tr-TR" sz="2400" dirty="0" smtClean="0"/>
              <a:t>‘</a:t>
            </a:r>
            <a:r>
              <a:rPr lang="en-US" sz="2400" dirty="0" smtClean="0"/>
              <a:t>breaking</a:t>
            </a:r>
            <a:r>
              <a:rPr lang="tr-TR" sz="2400" dirty="0" smtClean="0"/>
              <a:t>’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term</a:t>
            </a:r>
            <a:r>
              <a:rPr lang="en-US" sz="2400" dirty="0" smtClean="0"/>
              <a:t> </a:t>
            </a:r>
            <a:r>
              <a:rPr lang="en-US" sz="2400" dirty="0"/>
              <a:t>was originally </a:t>
            </a:r>
            <a:r>
              <a:rPr lang="tr-TR" sz="2400" dirty="0" err="1" smtClean="0"/>
              <a:t>utilized</a:t>
            </a:r>
            <a:r>
              <a:rPr lang="en-US" sz="2400" dirty="0" smtClean="0"/>
              <a:t> </a:t>
            </a:r>
            <a:r>
              <a:rPr lang="en-US" sz="2400" dirty="0"/>
              <a:t>to describe a network of fine </a:t>
            </a:r>
            <a:r>
              <a:rPr lang="en-US" sz="2400" dirty="0" smtClean="0"/>
              <a:t>cracks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appear </a:t>
            </a:r>
            <a:r>
              <a:rPr lang="en-US" sz="2400" dirty="0"/>
              <a:t>on the surface of ceramics and glasses.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15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Mechanisms of </a:t>
            </a:r>
            <a:r>
              <a:rPr lang="tr-TR" sz="2700" dirty="0" err="1">
                <a:solidFill>
                  <a:srgbClr val="FF0000"/>
                </a:solidFill>
              </a:rPr>
              <a:t>Deformation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If</a:t>
            </a:r>
            <a:r>
              <a:rPr lang="en-US" sz="2400" dirty="0" smtClean="0"/>
              <a:t>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polystyrene are deformed </a:t>
            </a:r>
            <a:r>
              <a:rPr lang="tr-TR" sz="2400" dirty="0" err="1" smtClean="0"/>
              <a:t>up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a certain level, the critical strain (</a:t>
            </a:r>
            <a:r>
              <a:rPr lang="en-US" sz="2400" dirty="0" err="1" smtClean="0"/>
              <a:t>εc</a:t>
            </a:r>
            <a:r>
              <a:rPr lang="en-US" sz="2400" dirty="0" smtClean="0"/>
              <a:t>) </a:t>
            </a:r>
            <a:r>
              <a:rPr lang="tr-TR" sz="2400" dirty="0" err="1" smtClean="0"/>
              <a:t>will</a:t>
            </a:r>
            <a:r>
              <a:rPr lang="tr-TR" sz="2400" dirty="0" smtClean="0"/>
              <a:t> </a:t>
            </a:r>
            <a:r>
              <a:rPr lang="en-US" sz="2400" dirty="0" smtClean="0"/>
              <a:t>develop </a:t>
            </a:r>
            <a:r>
              <a:rPr lang="en-US" sz="2400" dirty="0"/>
              <a:t>in a direction perpendicular to the principal direction of deformation.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resulting</a:t>
            </a:r>
            <a:r>
              <a:rPr lang="en-US" sz="2400" dirty="0" smtClean="0"/>
              <a:t> </a:t>
            </a:r>
            <a:r>
              <a:rPr lang="en-US" sz="2400" dirty="0"/>
              <a:t>crazes reflect light and result in visual cloudiness or whitening of 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sample.</a:t>
            </a:r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craze is a unique morphological </a:t>
            </a:r>
            <a:r>
              <a:rPr lang="tr-TR" sz="2400" dirty="0" err="1" smtClean="0"/>
              <a:t>propert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smtClean="0"/>
              <a:t>it </a:t>
            </a:r>
            <a:r>
              <a:rPr lang="en-US" sz="2400" dirty="0" smtClean="0"/>
              <a:t>is </a:t>
            </a:r>
            <a:r>
              <a:rPr lang="en-US" sz="2400" dirty="0"/>
              <a:t>morphologically different from a true </a:t>
            </a:r>
            <a:r>
              <a:rPr lang="en-US" sz="2400" dirty="0" smtClean="0"/>
              <a:t>crack</a:t>
            </a:r>
            <a:r>
              <a:rPr lang="tr-TR" sz="2400" dirty="0" smtClean="0"/>
              <a:t>, </a:t>
            </a:r>
            <a:r>
              <a:rPr lang="tr-TR" sz="2400" dirty="0" err="1" smtClean="0"/>
              <a:t>observed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ceramics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glasses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craze, which can </a:t>
            </a:r>
            <a:r>
              <a:rPr lang="tr-TR" sz="2400" dirty="0" err="1" smtClean="0"/>
              <a:t>range</a:t>
            </a:r>
            <a:r>
              <a:rPr lang="en-US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en-US" sz="2400" dirty="0" smtClean="0"/>
              <a:t>nanometers </a:t>
            </a:r>
            <a:r>
              <a:rPr lang="en-US" sz="2400" dirty="0"/>
              <a:t>to a few micrometers in thickness, </a:t>
            </a:r>
            <a:r>
              <a:rPr lang="tr-TR" sz="2400" dirty="0" smtClean="0"/>
              <a:t>is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polymer </a:t>
            </a:r>
            <a:r>
              <a:rPr lang="en-US" sz="2400" dirty="0" err="1" smtClean="0"/>
              <a:t>microfibrils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ranging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0.</a:t>
            </a:r>
            <a:r>
              <a:rPr lang="en-US" sz="2400" dirty="0" smtClean="0"/>
              <a:t>6 </a:t>
            </a:r>
            <a:r>
              <a:rPr lang="tr-TR" sz="2400" dirty="0" err="1" smtClean="0"/>
              <a:t>nm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30 nm in </a:t>
            </a:r>
            <a:r>
              <a:rPr lang="en-US" sz="2400" dirty="0" smtClean="0"/>
              <a:t>diameter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stretched in the direction of tensile deformation. 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err="1" smtClean="0"/>
              <a:t>microfibrils</a:t>
            </a:r>
            <a:r>
              <a:rPr lang="en-US" sz="2400" dirty="0" smtClean="0"/>
              <a:t> </a:t>
            </a:r>
            <a:r>
              <a:rPr lang="en-US" sz="2400" dirty="0"/>
              <a:t>are surrounded by void space, which can </a:t>
            </a:r>
            <a:r>
              <a:rPr lang="tr-TR" sz="2400" dirty="0" smtClean="0"/>
              <a:t>form</a:t>
            </a:r>
            <a:r>
              <a:rPr lang="en-US" sz="2400" dirty="0" smtClean="0"/>
              <a:t> </a:t>
            </a:r>
            <a:r>
              <a:rPr lang="en-US" sz="2400" dirty="0"/>
              <a:t>as much as 90% of the total volume of the craze.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759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Mechanisms of </a:t>
            </a:r>
            <a:r>
              <a:rPr lang="tr-TR" sz="2700" dirty="0" err="1">
                <a:solidFill>
                  <a:srgbClr val="FF0000"/>
                </a:solidFill>
              </a:rPr>
              <a:t>Deformation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61964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time </a:t>
            </a:r>
            <a:r>
              <a:rPr lang="tr-TR" sz="2400" dirty="0" err="1" smtClean="0"/>
              <a:t>needed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the initiation of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craze depends </a:t>
            </a:r>
            <a:r>
              <a:rPr lang="en-US" sz="2400" dirty="0" smtClean="0"/>
              <a:t>on </a:t>
            </a:r>
            <a:r>
              <a:rPr lang="en-US" sz="2400" dirty="0"/>
              <a:t>many factors,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err="1" smtClean="0"/>
              <a:t>includ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the magnitude of the applied stress, </a:t>
            </a:r>
            <a:r>
              <a:rPr lang="en-US" sz="2400" dirty="0" smtClean="0"/>
              <a:t>temperature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medium</a:t>
            </a:r>
            <a:r>
              <a:rPr lang="en-US" sz="2400" dirty="0" smtClean="0"/>
              <a:t>, </a:t>
            </a:r>
            <a:r>
              <a:rPr lang="en-US" sz="2400" dirty="0"/>
              <a:t>and the presence of low-molecular-weight liquids, </a:t>
            </a:r>
            <a:r>
              <a:rPr lang="en-US" sz="2400" dirty="0" smtClean="0"/>
              <a:t>act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to promote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craze </a:t>
            </a:r>
            <a:r>
              <a:rPr lang="tr-TR" sz="2400" dirty="0" err="1" smtClean="0"/>
              <a:t>growth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tr-TR" sz="2400" dirty="0" err="1" smtClean="0"/>
              <a:t>exact</a:t>
            </a:r>
            <a:r>
              <a:rPr lang="tr-TR" sz="2400" dirty="0" smtClean="0"/>
              <a:t> </a:t>
            </a:r>
            <a:r>
              <a:rPr lang="en-US" sz="2400" dirty="0" smtClean="0"/>
              <a:t>reason </a:t>
            </a:r>
            <a:r>
              <a:rPr lang="en-US" sz="2400" dirty="0"/>
              <a:t>for craze initiation 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still </a:t>
            </a:r>
            <a:r>
              <a:rPr lang="en-US" sz="2400" dirty="0" smtClean="0"/>
              <a:t>un</a:t>
            </a:r>
            <a:r>
              <a:rPr lang="tr-TR" sz="2400" dirty="0" err="1" smtClean="0"/>
              <a:t>known</a:t>
            </a:r>
            <a:r>
              <a:rPr lang="en-US" sz="2400" dirty="0" smtClean="0"/>
              <a:t> </a:t>
            </a:r>
            <a:r>
              <a:rPr lang="en-US" sz="2400" dirty="0"/>
              <a:t>and several different theories have been </a:t>
            </a:r>
            <a:r>
              <a:rPr lang="en-US" sz="2400" dirty="0" smtClean="0"/>
              <a:t>proposed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But, i</a:t>
            </a:r>
            <a:r>
              <a:rPr lang="en-US" sz="2400" dirty="0" smtClean="0"/>
              <a:t>t </a:t>
            </a:r>
            <a:r>
              <a:rPr lang="en-US" sz="2400" dirty="0"/>
              <a:t>is </a:t>
            </a:r>
            <a:r>
              <a:rPr lang="tr-TR" sz="2400" dirty="0" err="1" smtClean="0"/>
              <a:t>well-known</a:t>
            </a:r>
            <a:r>
              <a:rPr lang="tr-TR" sz="2400" dirty="0" smtClean="0"/>
              <a:t> </a:t>
            </a:r>
            <a:r>
              <a:rPr lang="en-US" sz="2400" dirty="0" smtClean="0"/>
              <a:t>that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crazes </a:t>
            </a:r>
            <a:r>
              <a:rPr lang="en-US" sz="2400" dirty="0">
                <a:solidFill>
                  <a:srgbClr val="FF0000"/>
                </a:solidFill>
              </a:rPr>
              <a:t>constitute the defects from which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brittle </a:t>
            </a:r>
            <a:r>
              <a:rPr lang="en-US" sz="2400" dirty="0">
                <a:solidFill>
                  <a:srgbClr val="FF0000"/>
                </a:solidFill>
              </a:rPr>
              <a:t>cracks initiate. 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Mechanical </a:t>
            </a:r>
            <a:r>
              <a:rPr lang="en-US" sz="2400" dirty="0"/>
              <a:t>fracture of a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en-US" sz="2400" dirty="0" smtClean="0"/>
              <a:t>sample </a:t>
            </a:r>
            <a:r>
              <a:rPr lang="en-US" sz="2400" dirty="0"/>
              <a:t>that has begun crazing is </a:t>
            </a:r>
            <a:r>
              <a:rPr lang="tr-TR" sz="2400" dirty="0" err="1" smtClean="0"/>
              <a:t>started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the breakdown of the </a:t>
            </a:r>
            <a:r>
              <a:rPr lang="en-US" sz="2400" dirty="0" err="1"/>
              <a:t>fibrillar</a:t>
            </a:r>
            <a:r>
              <a:rPr lang="en-US" sz="2400" dirty="0"/>
              <a:t> microstructure to form additional </a:t>
            </a:r>
            <a:r>
              <a:rPr lang="en-US" sz="2400" dirty="0" smtClean="0"/>
              <a:t>void</a:t>
            </a:r>
            <a:r>
              <a:rPr lang="tr-TR" sz="2400" dirty="0" smtClean="0"/>
              <a:t>s,</a:t>
            </a:r>
            <a:r>
              <a:rPr lang="en-US" sz="2400" dirty="0" smtClean="0"/>
              <a:t>  grow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slowly until some critical size has been reached. </a:t>
            </a:r>
            <a:endParaRPr lang="tr-TR" sz="2400" dirty="0" smtClean="0"/>
          </a:p>
          <a:p>
            <a:r>
              <a:rPr lang="en-US" sz="2400" dirty="0" smtClean="0"/>
              <a:t>Beyond </a:t>
            </a:r>
            <a:r>
              <a:rPr lang="en-US" sz="2400" dirty="0"/>
              <a:t>this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en-US" sz="2400" dirty="0" smtClean="0"/>
              <a:t>point</a:t>
            </a:r>
            <a:r>
              <a:rPr lang="en-US" sz="2400" dirty="0"/>
              <a:t>, 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smtClean="0"/>
              <a:t>craze </a:t>
            </a:r>
            <a:r>
              <a:rPr lang="en-US" sz="2400" dirty="0"/>
              <a:t>will rapidly propagate as a </a:t>
            </a:r>
            <a:r>
              <a:rPr lang="en-US" sz="2400" dirty="0" smtClean="0"/>
              <a:t>crack</a:t>
            </a:r>
            <a:r>
              <a:rPr lang="tr-TR" sz="2400" dirty="0" smtClean="0"/>
              <a:t> </a:t>
            </a:r>
            <a:r>
              <a:rPr lang="tr-TR" sz="2400" dirty="0" err="1" smtClean="0"/>
              <a:t>until</a:t>
            </a:r>
            <a:r>
              <a:rPr lang="tr-TR" sz="2400" dirty="0" smtClean="0"/>
              <a:t> it </a:t>
            </a:r>
            <a:r>
              <a:rPr lang="tr-TR" sz="2400" dirty="0" err="1" smtClean="0"/>
              <a:t>breaks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20438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Mechanisms of </a:t>
            </a:r>
            <a:r>
              <a:rPr lang="tr-TR" sz="2700" dirty="0" err="1">
                <a:solidFill>
                  <a:srgbClr val="FF0000"/>
                </a:solidFill>
              </a:rPr>
              <a:t>Deformation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1182" cy="435133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Shear </a:t>
            </a:r>
            <a:r>
              <a:rPr lang="en-US" sz="2400" dirty="0" smtClean="0">
                <a:solidFill>
                  <a:srgbClr val="FF0000"/>
                </a:solidFill>
              </a:rPr>
              <a:t>Banding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While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polystyrene </a:t>
            </a:r>
            <a:r>
              <a:rPr lang="en-US" sz="2400" dirty="0"/>
              <a:t>will readily craze when strained in tension,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crazes </a:t>
            </a:r>
            <a:r>
              <a:rPr lang="en-US" sz="2400" dirty="0"/>
              <a:t>may not </a:t>
            </a:r>
            <a:r>
              <a:rPr lang="tr-TR" sz="2400" dirty="0" err="1" smtClean="0"/>
              <a:t>grow</a:t>
            </a:r>
            <a:r>
              <a:rPr lang="en-US" sz="2400" dirty="0" smtClean="0"/>
              <a:t> </a:t>
            </a:r>
            <a:r>
              <a:rPr lang="en-US" sz="2400" dirty="0"/>
              <a:t>in other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polycarbonate under identical conditions. </a:t>
            </a:r>
            <a:endParaRPr lang="tr-TR" sz="2400" dirty="0" smtClean="0"/>
          </a:p>
          <a:p>
            <a:r>
              <a:rPr lang="tr-TR" sz="2400" dirty="0"/>
              <a:t>T</a:t>
            </a:r>
            <a:r>
              <a:rPr lang="en-US" sz="2400" dirty="0" smtClean="0"/>
              <a:t>h</a:t>
            </a:r>
            <a:r>
              <a:rPr lang="tr-TR" sz="2400" dirty="0" smtClean="0"/>
              <a:t>is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polymers will form regions of localized shear </a:t>
            </a:r>
            <a:r>
              <a:rPr lang="en-US" sz="2400" dirty="0" smtClean="0"/>
              <a:t>deformation</a:t>
            </a:r>
            <a:r>
              <a:rPr lang="tr-TR" sz="2400" dirty="0" smtClean="0"/>
              <a:t> </a:t>
            </a:r>
            <a:r>
              <a:rPr lang="tr-TR" sz="2400" dirty="0" err="1" smtClean="0"/>
              <a:t>instead</a:t>
            </a:r>
            <a:r>
              <a:rPr lang="tr-TR" sz="2400" dirty="0" smtClean="0"/>
              <a:t> of </a:t>
            </a:r>
            <a:r>
              <a:rPr lang="tr-TR" sz="2400" dirty="0" err="1" smtClean="0"/>
              <a:t>craze</a:t>
            </a:r>
            <a:r>
              <a:rPr lang="tr-TR" sz="2400" dirty="0" smtClean="0"/>
              <a:t> </a:t>
            </a:r>
            <a:r>
              <a:rPr lang="tr-TR" sz="2400" dirty="0" err="1" smtClean="0"/>
              <a:t>formation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err="1" smtClean="0"/>
              <a:t>Th</a:t>
            </a:r>
            <a:r>
              <a:rPr lang="tr-TR" sz="2400" dirty="0" smtClean="0"/>
              <a:t>e</a:t>
            </a:r>
            <a:r>
              <a:rPr lang="en-US" sz="2400" dirty="0" smtClean="0"/>
              <a:t> regions</a:t>
            </a:r>
            <a:r>
              <a:rPr lang="tr-TR" sz="2400" dirty="0" smtClean="0"/>
              <a:t> </a:t>
            </a:r>
            <a:r>
              <a:rPr lang="tr-TR" sz="2400" dirty="0" err="1" smtClean="0"/>
              <a:t>occuring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shear</a:t>
            </a:r>
            <a:r>
              <a:rPr lang="tr-TR" sz="2400" dirty="0" smtClean="0"/>
              <a:t> </a:t>
            </a:r>
            <a:r>
              <a:rPr lang="tr-TR" sz="2400" dirty="0" err="1" smtClean="0"/>
              <a:t>deformation</a:t>
            </a:r>
            <a:r>
              <a:rPr lang="en-US" sz="2400" dirty="0" smtClean="0"/>
              <a:t> </a:t>
            </a:r>
            <a:r>
              <a:rPr lang="en-US" sz="2400" dirty="0"/>
              <a:t>are called shear bands, </a:t>
            </a:r>
            <a:r>
              <a:rPr lang="tr-TR" sz="2400" dirty="0" smtClean="0"/>
              <a:t>d</a:t>
            </a:r>
            <a:r>
              <a:rPr lang="en-US" sz="2400" dirty="0" err="1" smtClean="0"/>
              <a:t>evelop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at angles of 45° to the stretch direction. </a:t>
            </a:r>
            <a:endParaRPr lang="tr-TR" sz="2400" dirty="0" smtClean="0"/>
          </a:p>
          <a:p>
            <a:r>
              <a:rPr lang="tr-TR" sz="2400" dirty="0"/>
              <a:t>G</a:t>
            </a:r>
            <a:r>
              <a:rPr lang="en-US" sz="2400" dirty="0" err="1" smtClean="0"/>
              <a:t>eneral</a:t>
            </a:r>
            <a:r>
              <a:rPr lang="tr-TR" sz="2400" dirty="0" err="1" smtClean="0"/>
              <a:t>ly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shear-band </a:t>
            </a:r>
            <a:r>
              <a:rPr lang="en-US" sz="2400" dirty="0"/>
              <a:t>formation is a dominant </a:t>
            </a:r>
            <a:r>
              <a:rPr lang="tr-TR" sz="2400" dirty="0" err="1" smtClean="0"/>
              <a:t>process</a:t>
            </a:r>
            <a:r>
              <a:rPr lang="en-US" sz="2400" dirty="0" smtClean="0"/>
              <a:t> </a:t>
            </a:r>
            <a:r>
              <a:rPr lang="en-US" sz="2400" dirty="0"/>
              <a:t>of deformation during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 </a:t>
            </a:r>
            <a:r>
              <a:rPr lang="en-US" sz="2400" dirty="0"/>
              <a:t>yielding of ductile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Variety of </a:t>
            </a:r>
            <a:r>
              <a:rPr lang="tr-TR" sz="2400" dirty="0" err="1" smtClean="0"/>
              <a:t>techniques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tr-TR" sz="2400" dirty="0" err="1" smtClean="0"/>
              <a:t>utilized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study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mechanical </a:t>
            </a:r>
            <a:r>
              <a:rPr lang="en-US" sz="2400" dirty="0"/>
              <a:t>performance under a variety of loading conditions.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493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</TotalTime>
  <Words>1303</Words>
  <Application>Microsoft Office PowerPoint</Application>
  <PresentationFormat>Geniş ekran</PresentationFormat>
  <Paragraphs>61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Polymer Technology</vt:lpstr>
      <vt:lpstr>Solid-State Properties Effect of Molecular Weight and Composition on Tg</vt:lpstr>
      <vt:lpstr>Solid-State Properties Effect of Molecular Weight and Composition on Tg</vt:lpstr>
      <vt:lpstr>Solid-State Properties Effect of Molecular Weight and Composition on Tg</vt:lpstr>
      <vt:lpstr>Solid-State Properties Effect of Molecular Weight and Composition on Tg</vt:lpstr>
      <vt:lpstr>Solid-State Properties Mechanical Properties Mechanisms of Deformation</vt:lpstr>
      <vt:lpstr>Solid-State Properties Mechanical Properties Mechanisms of Deformation</vt:lpstr>
      <vt:lpstr>Solid-State Properties Mechanical Properties Mechanisms of Deformation</vt:lpstr>
      <vt:lpstr>Solid-State Properties Mechanical Properties Mechanisms of Deformation</vt:lpstr>
      <vt:lpstr>Solid-State Properties Mechanical Properties Methods of Testing</vt:lpstr>
      <vt:lpstr>Solid-State Properties Mechanical Properties Methods of Testing Static Testing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pc205</cp:lastModifiedBy>
  <cp:revision>571</cp:revision>
  <dcterms:created xsi:type="dcterms:W3CDTF">2018-09-03T08:05:30Z</dcterms:created>
  <dcterms:modified xsi:type="dcterms:W3CDTF">2019-04-30T12:11:53Z</dcterms:modified>
</cp:coreProperties>
</file>