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75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04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3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87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32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65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72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07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20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96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59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07C67-AB57-4DA8-A72C-1B9CEC3F786E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1629-4CA8-4E08-8A4C-29F45C078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30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9901"/>
          </a:xfrm>
        </p:spPr>
        <p:txBody>
          <a:bodyPr/>
          <a:lstStyle/>
          <a:p>
            <a:r>
              <a:rPr lang="tr-TR" dirty="0"/>
              <a:t>Namık Kemal’in Oyunları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9888" y="2112264"/>
            <a:ext cx="9278112" cy="3145536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tr-TR" dirty="0" smtClean="0"/>
              <a:t>VATAN YAHUT SİLİSTRE</a:t>
            </a:r>
          </a:p>
          <a:p>
            <a:pPr marL="342900" indent="-342900" algn="l">
              <a:buFontTx/>
              <a:buChar char="-"/>
            </a:pPr>
            <a:r>
              <a:rPr lang="tr-TR" dirty="0" smtClean="0"/>
              <a:t>GÜLNİHAL (RAZI DİL)</a:t>
            </a:r>
          </a:p>
          <a:p>
            <a:pPr marL="342900" indent="-342900" algn="l">
              <a:buFontTx/>
              <a:buChar char="-"/>
            </a:pPr>
            <a:r>
              <a:rPr lang="tr-TR" dirty="0" smtClean="0"/>
              <a:t>AKİF BEY</a:t>
            </a:r>
          </a:p>
          <a:p>
            <a:pPr marL="342900" indent="-342900" algn="l">
              <a:buFontTx/>
              <a:buChar char="-"/>
            </a:pPr>
            <a:r>
              <a:rPr lang="tr-TR" dirty="0" smtClean="0"/>
              <a:t>ZAVALLI ÇOCUK</a:t>
            </a:r>
          </a:p>
          <a:p>
            <a:pPr marL="342900" indent="-342900" algn="l">
              <a:buFontTx/>
              <a:buChar char="-"/>
            </a:pPr>
            <a:r>
              <a:rPr lang="tr-TR" dirty="0" smtClean="0"/>
              <a:t>KARA BELA</a:t>
            </a:r>
          </a:p>
          <a:p>
            <a:pPr marL="342900" indent="-342900" algn="l">
              <a:buFontTx/>
              <a:buChar char="-"/>
            </a:pPr>
            <a:r>
              <a:rPr lang="tr-TR" dirty="0" smtClean="0"/>
              <a:t>CELALEDDİN HARZEMŞAH</a:t>
            </a:r>
          </a:p>
          <a:p>
            <a:pPr marL="342900" indent="-342900" algn="l">
              <a:buFontTx/>
              <a:buChar char="-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423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idx="1"/>
          </p:nvPr>
        </p:nvSpPr>
        <p:spPr>
          <a:xfrm>
            <a:off x="822325" y="1023938"/>
            <a:ext cx="10531475" cy="515302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Namık </a:t>
            </a:r>
            <a:r>
              <a:rPr lang="tr-TR" dirty="0" smtClean="0"/>
              <a:t>Kemal’in </a:t>
            </a:r>
            <a:r>
              <a:rPr lang="tr-TR" dirty="0"/>
              <a:t>Celal Mukaddimesi Önsözü ve Tiyatro hakkında </a:t>
            </a:r>
            <a:r>
              <a:rPr lang="tr-TR" dirty="0" smtClean="0"/>
              <a:t>Görüşleri</a:t>
            </a:r>
          </a:p>
          <a:p>
            <a:r>
              <a:rPr lang="tr-TR" dirty="0"/>
              <a:t>Namık Kemal geleneksel tiyatro mirasına şöyle yaklaşır:</a:t>
            </a:r>
          </a:p>
          <a:p>
            <a:pPr marL="0" indent="0">
              <a:buNone/>
            </a:pPr>
            <a:r>
              <a:rPr lang="tr-TR" dirty="0"/>
              <a:t>“Tiyatro orta oyunu değildir. Çünkü orta oyunu yalnızca güldürür. Tiyatro kah ağlatır, kah güldürür, kah ağlatıp güldürmeden eğlendirir. Orta oyunu en budalaca </a:t>
            </a:r>
            <a:r>
              <a:rPr lang="tr-TR" dirty="0" err="1"/>
              <a:t>evzar</a:t>
            </a:r>
            <a:r>
              <a:rPr lang="tr-TR" dirty="0"/>
              <a:t>/durumlar, en </a:t>
            </a:r>
            <a:r>
              <a:rPr lang="tr-TR" dirty="0" err="1"/>
              <a:t>bi-edebane</a:t>
            </a:r>
            <a:r>
              <a:rPr lang="tr-TR" dirty="0"/>
              <a:t> sözleri, en çetrefil, en galiz/kaba lafızları gösterir. Tiyatro vicdanın en saklı perdelerini açar, kalbin en haklı hissiyatını tahlil eder…. Eğlenceler içinde ise tiyatrodan </a:t>
            </a:r>
            <a:r>
              <a:rPr lang="tr-TR" dirty="0" err="1"/>
              <a:t>faideli</a:t>
            </a:r>
            <a:r>
              <a:rPr lang="tr-TR" dirty="0"/>
              <a:t>, ibretli, terbiyeli, tesirli hiçbir eğlence yoktur. çünkü tiyatro bir tarihtir ki okumak bilmeyenlere alemin en ziyade </a:t>
            </a:r>
            <a:r>
              <a:rPr lang="tr-TR" dirty="0" err="1"/>
              <a:t>mucib</a:t>
            </a:r>
            <a:r>
              <a:rPr lang="tr-TR" dirty="0"/>
              <a:t>-i ibret olan/ibrete neden olan vukuatını öğretir, hizmet gösterir, ibret gösterir. Tiyatro müessirdir/etkilidir, taştan yapılmış yüreklere tesir eder, rikkat/acıma duygusu verir.” (Parla, 2016: 62)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604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Vatan yahut Silistre Oyununun İncelenmesi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Vatan yahut Silistre Oyununun İncelenmesi</a:t>
            </a:r>
          </a:p>
          <a:p>
            <a:r>
              <a:rPr lang="tr-TR" dirty="0" smtClean="0"/>
              <a:t>Oyunun açılış sahnesi ve önemi</a:t>
            </a:r>
          </a:p>
          <a:p>
            <a:r>
              <a:rPr lang="tr-TR" dirty="0" smtClean="0"/>
              <a:t>Oyun Kişileri: İslam Bey</a:t>
            </a:r>
          </a:p>
          <a:p>
            <a:r>
              <a:rPr lang="tr-TR" dirty="0" smtClean="0"/>
              <a:t> Oyun Kişileri: Zekiye ve Kadınların Kamusal yaşamdaki yeri</a:t>
            </a:r>
          </a:p>
          <a:p>
            <a:r>
              <a:rPr lang="tr-TR" dirty="0" smtClean="0"/>
              <a:t>“Eksik Olma Kemal”: Namık Kemal Temsillerinde Örtük İktidar.</a:t>
            </a:r>
          </a:p>
          <a:p>
            <a:r>
              <a:rPr lang="tr-TR" dirty="0" smtClean="0"/>
              <a:t>Vatan </a:t>
            </a:r>
            <a:r>
              <a:rPr lang="tr-TR" dirty="0" smtClean="0"/>
              <a:t>Olayı</a:t>
            </a:r>
          </a:p>
          <a:p>
            <a:pPr marL="0" indent="0">
              <a:buNone/>
            </a:pPr>
            <a:r>
              <a:rPr lang="tr-TR" b="1" dirty="0" smtClean="0"/>
              <a:t>Dersin </a:t>
            </a:r>
            <a:r>
              <a:rPr lang="tr-TR" b="1" dirty="0"/>
              <a:t>Zorunlu Kaynağı</a:t>
            </a:r>
            <a:r>
              <a:rPr lang="tr-TR" dirty="0"/>
              <a:t>: Beliz </a:t>
            </a:r>
            <a:r>
              <a:rPr lang="tr-TR" dirty="0" err="1"/>
              <a:t>Güçbilmez</a:t>
            </a:r>
            <a:r>
              <a:rPr lang="tr-TR" dirty="0"/>
              <a:t>, Zaman/Zemin/Zuhur kitabı ilgili bölümler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40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4088" y="576072"/>
            <a:ext cx="10649712" cy="5600891"/>
          </a:xfrm>
        </p:spPr>
        <p:txBody>
          <a:bodyPr/>
          <a:lstStyle/>
          <a:p>
            <a:r>
              <a:rPr lang="tr-TR" dirty="0"/>
              <a:t>-Melodram ve Tarihi</a:t>
            </a:r>
          </a:p>
          <a:p>
            <a:r>
              <a:rPr lang="tr-TR" dirty="0"/>
              <a:t>-Melodram ve Birey Fikri</a:t>
            </a:r>
          </a:p>
          <a:p>
            <a:r>
              <a:rPr lang="tr-TR" dirty="0"/>
              <a:t>-Melodram ve Fransız Devrimi</a:t>
            </a:r>
          </a:p>
          <a:p>
            <a:r>
              <a:rPr lang="tr-TR" dirty="0"/>
              <a:t>-Melodramın </a:t>
            </a:r>
            <a:r>
              <a:rPr lang="tr-TR" dirty="0" err="1"/>
              <a:t>Dramaturjik</a:t>
            </a:r>
            <a:r>
              <a:rPr lang="tr-TR" dirty="0"/>
              <a:t> Yapısı</a:t>
            </a:r>
          </a:p>
          <a:p>
            <a:r>
              <a:rPr lang="tr-TR" dirty="0"/>
              <a:t>-Melodram ve Beden</a:t>
            </a:r>
          </a:p>
          <a:p>
            <a:r>
              <a:rPr lang="tr-TR" dirty="0"/>
              <a:t>-Melodram ve Romantizm</a:t>
            </a:r>
          </a:p>
          <a:p>
            <a:r>
              <a:rPr lang="tr-TR" dirty="0"/>
              <a:t>-Melodram ve Rousseau</a:t>
            </a:r>
          </a:p>
          <a:p>
            <a:r>
              <a:rPr lang="tr-TR" dirty="0"/>
              <a:t>-Melodram ve Kitlenin Eğitimi</a:t>
            </a:r>
          </a:p>
          <a:p>
            <a:r>
              <a:rPr lang="tr-TR" dirty="0"/>
              <a:t>-Melodramın Olay Dizisi Yapısı ve Dolantı</a:t>
            </a:r>
          </a:p>
          <a:p>
            <a:r>
              <a:rPr lang="tr-TR" dirty="0"/>
              <a:t>-Melodram ve Görsellik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82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9224" y="676656"/>
            <a:ext cx="10704576" cy="550030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-Melodram ve Seyirci Arasındaki İlişkiler</a:t>
            </a:r>
          </a:p>
          <a:p>
            <a:r>
              <a:rPr lang="tr-TR" dirty="0"/>
              <a:t>-Melodram ve Kişileştirme</a:t>
            </a:r>
          </a:p>
          <a:p>
            <a:r>
              <a:rPr lang="tr-TR" dirty="0"/>
              <a:t>-Melodram ve Çatışma</a:t>
            </a:r>
          </a:p>
          <a:p>
            <a:r>
              <a:rPr lang="tr-TR" dirty="0"/>
              <a:t>-Melodram ve Simge</a:t>
            </a:r>
          </a:p>
          <a:p>
            <a:r>
              <a:rPr lang="tr-TR" dirty="0"/>
              <a:t>-Melodram ve Nedensellik İlkesinin Reddi</a:t>
            </a:r>
          </a:p>
          <a:p>
            <a:r>
              <a:rPr lang="tr-TR" dirty="0"/>
              <a:t>-Melodram ve Müzik</a:t>
            </a:r>
          </a:p>
          <a:p>
            <a:r>
              <a:rPr lang="tr-TR" dirty="0"/>
              <a:t>-Melodram düşük seviyeli trajedi mi?</a:t>
            </a:r>
          </a:p>
          <a:p>
            <a:r>
              <a:rPr lang="tr-TR" dirty="0"/>
              <a:t>-Melodram yazarı</a:t>
            </a:r>
          </a:p>
          <a:p>
            <a:r>
              <a:rPr lang="tr-TR" dirty="0"/>
              <a:t>-Melodram ve </a:t>
            </a:r>
            <a:r>
              <a:rPr lang="tr-TR" dirty="0" err="1"/>
              <a:t>Mutlakçı</a:t>
            </a:r>
            <a:r>
              <a:rPr lang="tr-TR" dirty="0"/>
              <a:t> Tavır</a:t>
            </a:r>
          </a:p>
          <a:p>
            <a:r>
              <a:rPr lang="tr-TR" dirty="0"/>
              <a:t>-Melodram ve Ahlak</a:t>
            </a:r>
          </a:p>
          <a:p>
            <a:r>
              <a:rPr lang="tr-TR" dirty="0"/>
              <a:t>-Melodram Mekanları</a:t>
            </a:r>
          </a:p>
          <a:p>
            <a:r>
              <a:rPr lang="tr-TR" dirty="0"/>
              <a:t>-Melodram Kahramanları</a:t>
            </a:r>
          </a:p>
          <a:p>
            <a:r>
              <a:rPr lang="tr-TR" dirty="0"/>
              <a:t>-Melodramın Jestleri</a:t>
            </a:r>
          </a:p>
        </p:txBody>
      </p:sp>
    </p:spTree>
    <p:extLst>
      <p:ext uri="{BB962C8B-B14F-4D97-AF65-F5344CB8AC3E}">
        <p14:creationId xmlns:p14="http://schemas.microsoft.com/office/powerpoint/2010/main" val="1236425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Osmanlı’da Melodram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Melodram </a:t>
            </a:r>
            <a:r>
              <a:rPr lang="tr-TR" dirty="0"/>
              <a:t>mı, Romantik Dram mı?</a:t>
            </a:r>
          </a:p>
          <a:p>
            <a:r>
              <a:rPr lang="tr-TR" dirty="0" smtClean="0"/>
              <a:t>Tanzimat </a:t>
            </a:r>
            <a:r>
              <a:rPr lang="tr-TR" dirty="0"/>
              <a:t>Yazarlarının Melodramla İlişkileri</a:t>
            </a:r>
          </a:p>
          <a:p>
            <a:r>
              <a:rPr lang="tr-TR" dirty="0" err="1" smtClean="0"/>
              <a:t>Mari</a:t>
            </a:r>
            <a:r>
              <a:rPr lang="tr-TR" dirty="0" smtClean="0"/>
              <a:t> </a:t>
            </a:r>
            <a:r>
              <a:rPr lang="tr-TR" dirty="0" err="1"/>
              <a:t>Nıvart</a:t>
            </a:r>
            <a:r>
              <a:rPr lang="tr-TR" dirty="0"/>
              <a:t> ve Osmanlı sahnesinde Melodram Oyunculuğu</a:t>
            </a:r>
          </a:p>
          <a:p>
            <a:r>
              <a:rPr lang="tr-TR" dirty="0" smtClean="0"/>
              <a:t>Dönemin </a:t>
            </a:r>
            <a:r>
              <a:rPr lang="tr-TR" dirty="0"/>
              <a:t>Melodram Örnekleri</a:t>
            </a:r>
          </a:p>
          <a:p>
            <a:r>
              <a:rPr lang="tr-TR" dirty="0" smtClean="0"/>
              <a:t>Melodram </a:t>
            </a:r>
            <a:r>
              <a:rPr lang="tr-TR" dirty="0"/>
              <a:t>Yazarı Olarak Namık </a:t>
            </a:r>
            <a:r>
              <a:rPr lang="tr-TR" dirty="0" smtClean="0"/>
              <a:t>Kemal</a:t>
            </a:r>
          </a:p>
          <a:p>
            <a:r>
              <a:rPr lang="tr-TR" dirty="0"/>
              <a:t>Histeri ve Melodram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7050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Gülnihal yahut </a:t>
            </a:r>
            <a:r>
              <a:rPr lang="tr-TR" dirty="0" err="1"/>
              <a:t>Raz</a:t>
            </a:r>
            <a:r>
              <a:rPr lang="tr-TR" dirty="0"/>
              <a:t>-ı Dil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-Gülnihal’in </a:t>
            </a:r>
            <a:r>
              <a:rPr lang="tr-TR" dirty="0" err="1"/>
              <a:t>Melodramatik</a:t>
            </a:r>
            <a:r>
              <a:rPr lang="tr-TR" dirty="0"/>
              <a:t> Yapısı</a:t>
            </a:r>
          </a:p>
          <a:p>
            <a:r>
              <a:rPr lang="tr-TR" dirty="0"/>
              <a:t>-Gülnihal’in Olay Dizisi</a:t>
            </a:r>
          </a:p>
          <a:p>
            <a:r>
              <a:rPr lang="tr-TR" dirty="0"/>
              <a:t>-Gülnihal’in Çatışma Yapısı</a:t>
            </a:r>
          </a:p>
          <a:p>
            <a:r>
              <a:rPr lang="tr-TR" dirty="0"/>
              <a:t>-Gülnihal’in Mekân Özellikleri</a:t>
            </a:r>
          </a:p>
          <a:p>
            <a:r>
              <a:rPr lang="tr-TR" dirty="0"/>
              <a:t>-Gülnihal’in Kişileştirme Yapısı</a:t>
            </a:r>
          </a:p>
          <a:p>
            <a:r>
              <a:rPr lang="tr-TR" dirty="0"/>
              <a:t>-Gülnihal’de Dil ve Konuşma Düzeni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3838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ZAMAN ZEMİN ZUHUR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“Batı tarzı Türk tiyatrosunun içinde büyüyeceği rahim huzursuzdur.”</a:t>
            </a:r>
          </a:p>
          <a:p>
            <a:r>
              <a:rPr lang="tr-TR" dirty="0" smtClean="0"/>
              <a:t>“</a:t>
            </a:r>
            <a:r>
              <a:rPr lang="tr-TR" dirty="0"/>
              <a:t>Dönemin kayda değer yazarı Namık Kemal’in melodramları histeriktir.”</a:t>
            </a:r>
          </a:p>
          <a:p>
            <a:r>
              <a:rPr lang="tr-TR" dirty="0" smtClean="0"/>
              <a:t> </a:t>
            </a:r>
            <a:r>
              <a:rPr lang="tr-TR" dirty="0"/>
              <a:t>Melodram ve Kadınlar</a:t>
            </a:r>
          </a:p>
          <a:p>
            <a:r>
              <a:rPr lang="tr-TR" dirty="0" smtClean="0"/>
              <a:t>Batıyla </a:t>
            </a:r>
            <a:r>
              <a:rPr lang="tr-TR" dirty="0"/>
              <a:t>karşılaşmanın bir semptomu olarak Melodram</a:t>
            </a:r>
          </a:p>
          <a:p>
            <a:r>
              <a:rPr lang="tr-TR" dirty="0" smtClean="0"/>
              <a:t>Namık </a:t>
            </a:r>
            <a:r>
              <a:rPr lang="tr-TR" dirty="0"/>
              <a:t>Kemal’in Melodramla Batıyı Simgesel Fethi(!)</a:t>
            </a:r>
          </a:p>
          <a:p>
            <a:r>
              <a:rPr lang="tr-TR" dirty="0" smtClean="0"/>
              <a:t>Melodram </a:t>
            </a:r>
            <a:r>
              <a:rPr lang="tr-TR" dirty="0"/>
              <a:t>ve Erkeklik</a:t>
            </a:r>
          </a:p>
          <a:p>
            <a:r>
              <a:rPr lang="tr-TR" dirty="0"/>
              <a:t>T</a:t>
            </a:r>
            <a:r>
              <a:rPr lang="tr-TR" dirty="0" smtClean="0"/>
              <a:t>anzimat </a:t>
            </a:r>
            <a:r>
              <a:rPr lang="tr-TR" dirty="0"/>
              <a:t>döneminde melodramın ideolojik işlevi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83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416</Words>
  <Application>Microsoft Office PowerPoint</Application>
  <PresentationFormat>Geniş ekran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Namık Kemal’in Oyunları</vt:lpstr>
      <vt:lpstr>PowerPoint Sunusu</vt:lpstr>
      <vt:lpstr>Vatan yahut Silistre Oyununun İncelenmesi</vt:lpstr>
      <vt:lpstr>PowerPoint Sunusu</vt:lpstr>
      <vt:lpstr>PowerPoint Sunusu</vt:lpstr>
      <vt:lpstr>Osmanlı’da Melodram</vt:lpstr>
      <vt:lpstr>Gülnihal yahut Raz-ı Dil</vt:lpstr>
      <vt:lpstr>ZAMAN ZEMİN ZUHUR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Namık Kemal’in Oyunları</dc:title>
  <dc:creator>duygu toksoy</dc:creator>
  <cp:lastModifiedBy>duygu toksoy</cp:lastModifiedBy>
  <cp:revision>3</cp:revision>
  <dcterms:created xsi:type="dcterms:W3CDTF">2021-07-27T00:58:25Z</dcterms:created>
  <dcterms:modified xsi:type="dcterms:W3CDTF">2021-07-27T01:13:55Z</dcterms:modified>
</cp:coreProperties>
</file>