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62" r:id="rId1"/>
  </p:sldMasterIdLst>
  <p:sldIdLst>
    <p:sldId id="861" r:id="rId2"/>
    <p:sldId id="862" r:id="rId3"/>
    <p:sldId id="870" r:id="rId4"/>
    <p:sldId id="871" r:id="rId5"/>
    <p:sldId id="872" r:id="rId6"/>
    <p:sldId id="366" r:id="rId7"/>
    <p:sldId id="367" r:id="rId8"/>
    <p:sldId id="378" r:id="rId9"/>
    <p:sldId id="379" r:id="rId10"/>
    <p:sldId id="867" r:id="rId11"/>
    <p:sldId id="869" r:id="rId12"/>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376" autoAdjust="0"/>
    <p:restoredTop sz="94660"/>
  </p:normalViewPr>
  <p:slideViewPr>
    <p:cSldViewPr snapToGrid="0">
      <p:cViewPr varScale="1">
        <p:scale>
          <a:sx n="69" d="100"/>
          <a:sy n="69" d="100"/>
        </p:scale>
        <p:origin x="356" y="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grpSp>
        <p:nvGrpSpPr>
          <p:cNvPr id="19" name="Group 18"/>
          <p:cNvGrpSpPr/>
          <p:nvPr/>
        </p:nvGrpSpPr>
        <p:grpSpPr>
          <a:xfrm>
            <a:off x="546100" y="-4763"/>
            <a:ext cx="5014912" cy="6862763"/>
            <a:chOff x="2928938" y="-4763"/>
            <a:chExt cx="5014912" cy="6862763"/>
          </a:xfrm>
        </p:grpSpPr>
        <p:sp>
          <p:nvSpPr>
            <p:cNvPr id="22" name="Freeform 6"/>
            <p:cNvSpPr/>
            <p:nvPr/>
          </p:nvSpPr>
          <p:spPr bwMode="auto">
            <a:xfrm>
              <a:off x="3367088" y="-4763"/>
              <a:ext cx="1063625" cy="2782888"/>
            </a:xfrm>
            <a:custGeom>
              <a:avLst/>
              <a:gdLst/>
              <a:ahLst/>
              <a:cxnLst/>
              <a:rect l="0" t="0" r="r" b="b"/>
              <a:pathLst>
                <a:path w="670" h="1753">
                  <a:moveTo>
                    <a:pt x="0" y="1696"/>
                  </a:moveTo>
                  <a:lnTo>
                    <a:pt x="225" y="1753"/>
                  </a:lnTo>
                  <a:lnTo>
                    <a:pt x="670" y="0"/>
                  </a:lnTo>
                  <a:lnTo>
                    <a:pt x="430" y="0"/>
                  </a:lnTo>
                  <a:lnTo>
                    <a:pt x="0" y="1696"/>
                  </a:lnTo>
                  <a:close/>
                </a:path>
              </a:pathLst>
            </a:custGeom>
            <a:solidFill>
              <a:schemeClr val="accent1"/>
            </a:solidFill>
            <a:ln>
              <a:noFill/>
            </a:ln>
          </p:spPr>
        </p:sp>
        <p:sp>
          <p:nvSpPr>
            <p:cNvPr id="23" name="Freeform 7"/>
            <p:cNvSpPr/>
            <p:nvPr/>
          </p:nvSpPr>
          <p:spPr bwMode="auto">
            <a:xfrm>
              <a:off x="2928938" y="-4763"/>
              <a:ext cx="1035050" cy="2673350"/>
            </a:xfrm>
            <a:custGeom>
              <a:avLst/>
              <a:gdLst/>
              <a:ahLst/>
              <a:cxnLst/>
              <a:rect l="0" t="0" r="r" b="b"/>
              <a:pathLst>
                <a:path w="652" h="1684">
                  <a:moveTo>
                    <a:pt x="225" y="1684"/>
                  </a:moveTo>
                  <a:lnTo>
                    <a:pt x="652" y="0"/>
                  </a:lnTo>
                  <a:lnTo>
                    <a:pt x="411" y="0"/>
                  </a:lnTo>
                  <a:lnTo>
                    <a:pt x="0" y="1627"/>
                  </a:lnTo>
                  <a:lnTo>
                    <a:pt x="219" y="1681"/>
                  </a:lnTo>
                  <a:lnTo>
                    <a:pt x="225" y="1684"/>
                  </a:lnTo>
                  <a:close/>
                </a:path>
              </a:pathLst>
            </a:custGeom>
            <a:solidFill>
              <a:schemeClr val="tx1">
                <a:lumMod val="65000"/>
                <a:lumOff val="35000"/>
              </a:schemeClr>
            </a:solidFill>
            <a:ln>
              <a:noFill/>
            </a:ln>
          </p:spPr>
        </p:sp>
        <p:sp>
          <p:nvSpPr>
            <p:cNvPr id="24" name="Freeform 9"/>
            <p:cNvSpPr/>
            <p:nvPr/>
          </p:nvSpPr>
          <p:spPr bwMode="auto">
            <a:xfrm>
              <a:off x="2928938" y="2582862"/>
              <a:ext cx="2693987" cy="4275138"/>
            </a:xfrm>
            <a:custGeom>
              <a:avLst/>
              <a:gdLst/>
              <a:ahLst/>
              <a:cxnLst/>
              <a:rect l="0" t="0" r="r" b="b"/>
              <a:pathLst>
                <a:path w="1697" h="2693">
                  <a:moveTo>
                    <a:pt x="0" y="0"/>
                  </a:moveTo>
                  <a:lnTo>
                    <a:pt x="1622" y="2693"/>
                  </a:lnTo>
                  <a:lnTo>
                    <a:pt x="1697" y="2693"/>
                  </a:lnTo>
                  <a:lnTo>
                    <a:pt x="0" y="0"/>
                  </a:lnTo>
                  <a:close/>
                </a:path>
              </a:pathLst>
            </a:custGeom>
            <a:solidFill>
              <a:schemeClr val="tx1">
                <a:lumMod val="85000"/>
                <a:lumOff val="15000"/>
              </a:schemeClr>
            </a:solidFill>
            <a:ln>
              <a:noFill/>
            </a:ln>
          </p:spPr>
        </p:sp>
        <p:sp>
          <p:nvSpPr>
            <p:cNvPr id="25" name="Freeform 10"/>
            <p:cNvSpPr/>
            <p:nvPr/>
          </p:nvSpPr>
          <p:spPr bwMode="auto">
            <a:xfrm>
              <a:off x="3371850" y="2692400"/>
              <a:ext cx="3332162" cy="4165600"/>
            </a:xfrm>
            <a:custGeom>
              <a:avLst/>
              <a:gdLst/>
              <a:ahLst/>
              <a:cxnLst/>
              <a:rect l="0" t="0" r="r" b="b"/>
              <a:pathLst>
                <a:path w="2099" h="2624">
                  <a:moveTo>
                    <a:pt x="2099" y="2624"/>
                  </a:moveTo>
                  <a:lnTo>
                    <a:pt x="0" y="0"/>
                  </a:lnTo>
                  <a:lnTo>
                    <a:pt x="2021" y="2624"/>
                  </a:lnTo>
                  <a:lnTo>
                    <a:pt x="2099" y="2624"/>
                  </a:lnTo>
                  <a:close/>
                </a:path>
              </a:pathLst>
            </a:custGeom>
            <a:solidFill>
              <a:schemeClr val="accent1">
                <a:lumMod val="50000"/>
              </a:schemeClr>
            </a:solidFill>
            <a:ln>
              <a:noFill/>
            </a:ln>
          </p:spPr>
        </p:sp>
        <p:sp>
          <p:nvSpPr>
            <p:cNvPr id="26" name="Freeform 11"/>
            <p:cNvSpPr/>
            <p:nvPr/>
          </p:nvSpPr>
          <p:spPr bwMode="auto">
            <a:xfrm>
              <a:off x="3367088" y="2687637"/>
              <a:ext cx="4576762" cy="4170363"/>
            </a:xfrm>
            <a:custGeom>
              <a:avLst/>
              <a:gdLst/>
              <a:ahLst/>
              <a:cxnLst/>
              <a:rect l="0" t="0" r="r" b="b"/>
              <a:pathLst>
                <a:path w="2883" h="2627">
                  <a:moveTo>
                    <a:pt x="0" y="0"/>
                  </a:moveTo>
                  <a:lnTo>
                    <a:pt x="3" y="3"/>
                  </a:lnTo>
                  <a:lnTo>
                    <a:pt x="2102" y="2627"/>
                  </a:lnTo>
                  <a:lnTo>
                    <a:pt x="2883" y="2627"/>
                  </a:lnTo>
                  <a:lnTo>
                    <a:pt x="225" y="57"/>
                  </a:lnTo>
                  <a:lnTo>
                    <a:pt x="0" y="0"/>
                  </a:lnTo>
                  <a:close/>
                </a:path>
              </a:pathLst>
            </a:custGeom>
            <a:solidFill>
              <a:schemeClr val="accent1">
                <a:lumMod val="75000"/>
              </a:schemeClr>
            </a:solidFill>
            <a:ln>
              <a:noFill/>
            </a:ln>
          </p:spPr>
        </p:sp>
        <p:sp>
          <p:nvSpPr>
            <p:cNvPr id="27" name="Freeform 12"/>
            <p:cNvSpPr/>
            <p:nvPr/>
          </p:nvSpPr>
          <p:spPr bwMode="auto">
            <a:xfrm>
              <a:off x="2928938" y="2578100"/>
              <a:ext cx="3584575" cy="4279900"/>
            </a:xfrm>
            <a:custGeom>
              <a:avLst/>
              <a:gdLst/>
              <a:ahLst/>
              <a:cxnLst/>
              <a:rect l="0" t="0" r="r" b="b"/>
              <a:pathLst>
                <a:path w="2258" h="2696">
                  <a:moveTo>
                    <a:pt x="2258" y="2696"/>
                  </a:moveTo>
                  <a:lnTo>
                    <a:pt x="264" y="111"/>
                  </a:lnTo>
                  <a:lnTo>
                    <a:pt x="228" y="60"/>
                  </a:lnTo>
                  <a:lnTo>
                    <a:pt x="225" y="57"/>
                  </a:lnTo>
                  <a:lnTo>
                    <a:pt x="0" y="0"/>
                  </a:lnTo>
                  <a:lnTo>
                    <a:pt x="0" y="3"/>
                  </a:lnTo>
                  <a:lnTo>
                    <a:pt x="1697" y="2696"/>
                  </a:lnTo>
                  <a:lnTo>
                    <a:pt x="2258" y="2696"/>
                  </a:lnTo>
                  <a:close/>
                </a:path>
              </a:pathLst>
            </a:custGeom>
            <a:solidFill>
              <a:schemeClr val="tx1">
                <a:lumMod val="75000"/>
                <a:lumOff val="25000"/>
              </a:schemeClr>
            </a:solidFill>
            <a:ln>
              <a:noFill/>
            </a:ln>
          </p:spPr>
        </p:sp>
      </p:grpSp>
      <p:sp>
        <p:nvSpPr>
          <p:cNvPr id="2" name="Title 1"/>
          <p:cNvSpPr>
            <a:spLocks noGrp="1"/>
          </p:cNvSpPr>
          <p:nvPr>
            <p:ph type="ctrTitle"/>
          </p:nvPr>
        </p:nvSpPr>
        <p:spPr>
          <a:xfrm>
            <a:off x="2928401" y="1380068"/>
            <a:ext cx="8574622" cy="2616199"/>
          </a:xfrm>
        </p:spPr>
        <p:txBody>
          <a:bodyPr anchor="b">
            <a:normAutofit/>
          </a:bodyPr>
          <a:lstStyle>
            <a:lvl1pPr algn="r">
              <a:defRPr sz="6000">
                <a:effectLst/>
              </a:defRPr>
            </a:lvl1pPr>
          </a:lstStyle>
          <a:p>
            <a:r>
              <a:rPr lang="tr-TR" smtClean="0"/>
              <a:t>Asıl başlık stili için tıklatın</a:t>
            </a:r>
            <a:endParaRPr lang="en-US" dirty="0"/>
          </a:p>
        </p:txBody>
      </p:sp>
      <p:sp>
        <p:nvSpPr>
          <p:cNvPr id="3" name="Subtitle 2"/>
          <p:cNvSpPr>
            <a:spLocks noGrp="1"/>
          </p:cNvSpPr>
          <p:nvPr>
            <p:ph type="subTitle" idx="1"/>
          </p:nvPr>
        </p:nvSpPr>
        <p:spPr>
          <a:xfrm>
            <a:off x="4515377" y="3996267"/>
            <a:ext cx="6987645" cy="1388534"/>
          </a:xfrm>
        </p:spPr>
        <p:txBody>
          <a:bodyPr anchor="t">
            <a:normAutofit/>
          </a:bodyPr>
          <a:lstStyle>
            <a:lvl1pPr marL="0" indent="0" algn="r">
              <a:buNone/>
              <a:defRPr sz="21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p:txBody>
          <a:bodyPr/>
          <a:lstStyle/>
          <a:p>
            <a:fld id="{D08E421F-223D-4E65-AEBB-F535412E1C22}" type="datetimeFigureOut">
              <a:rPr lang="tr-TR" smtClean="0"/>
              <a:t>13.03.2021</a:t>
            </a:fld>
            <a:endParaRPr lang="tr-TR"/>
          </a:p>
        </p:txBody>
      </p:sp>
      <p:sp>
        <p:nvSpPr>
          <p:cNvPr id="5" name="Footer Placeholder 4"/>
          <p:cNvSpPr>
            <a:spLocks noGrp="1"/>
          </p:cNvSpPr>
          <p:nvPr>
            <p:ph type="ftr" sz="quarter" idx="11"/>
          </p:nvPr>
        </p:nvSpPr>
        <p:spPr>
          <a:xfrm>
            <a:off x="5332412" y="5883275"/>
            <a:ext cx="4324044" cy="365125"/>
          </a:xfrm>
        </p:spPr>
        <p:txBody>
          <a:bodyPr/>
          <a:lstStyle/>
          <a:p>
            <a:endParaRPr lang="tr-TR"/>
          </a:p>
        </p:txBody>
      </p:sp>
      <p:sp>
        <p:nvSpPr>
          <p:cNvPr id="6" name="Slide Number Placeholder 5"/>
          <p:cNvSpPr>
            <a:spLocks noGrp="1"/>
          </p:cNvSpPr>
          <p:nvPr>
            <p:ph type="sldNum" sz="quarter" idx="12"/>
          </p:nvPr>
        </p:nvSpPr>
        <p:spPr/>
        <p:txBody>
          <a:bodyPr/>
          <a:lstStyle/>
          <a:p>
            <a:fld id="{B147EF0B-4EB9-4B56-9BA6-53DA8B2F2288}" type="slidenum">
              <a:rPr lang="tr-TR" smtClean="0"/>
              <a:t>‹#›</a:t>
            </a:fld>
            <a:endParaRPr lang="tr-TR"/>
          </a:p>
        </p:txBody>
      </p:sp>
    </p:spTree>
    <p:extLst>
      <p:ext uri="{BB962C8B-B14F-4D97-AF65-F5344CB8AC3E}">
        <p14:creationId xmlns:p14="http://schemas.microsoft.com/office/powerpoint/2010/main" val="382025916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Yazılı Panoramik Resim">
    <p:spTree>
      <p:nvGrpSpPr>
        <p:cNvPr id="1" name=""/>
        <p:cNvGrpSpPr/>
        <p:nvPr/>
      </p:nvGrpSpPr>
      <p:grpSpPr>
        <a:xfrm>
          <a:off x="0" y="0"/>
          <a:ext cx="0" cy="0"/>
          <a:chOff x="0" y="0"/>
          <a:chExt cx="0" cy="0"/>
        </a:xfrm>
      </p:grpSpPr>
      <p:sp>
        <p:nvSpPr>
          <p:cNvPr id="2" name="Title 1"/>
          <p:cNvSpPr>
            <a:spLocks noGrp="1"/>
          </p:cNvSpPr>
          <p:nvPr>
            <p:ph type="title"/>
          </p:nvPr>
        </p:nvSpPr>
        <p:spPr>
          <a:xfrm>
            <a:off x="1484311" y="4732865"/>
            <a:ext cx="10018711" cy="566738"/>
          </a:xfrm>
        </p:spPr>
        <p:txBody>
          <a:bodyPr anchor="b">
            <a:normAutofit/>
          </a:bodyPr>
          <a:lstStyle>
            <a:lvl1pPr algn="ctr">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2386012" y="932112"/>
            <a:ext cx="8225944" cy="3164976"/>
          </a:xfrm>
          <a:prstGeom prst="roundRect">
            <a:avLst>
              <a:gd name="adj" fmla="val 43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1484311" y="5299603"/>
            <a:ext cx="10018711" cy="493712"/>
          </a:xfrm>
        </p:spPr>
        <p:txBody>
          <a:bodyPr>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D08E421F-223D-4E65-AEBB-F535412E1C22}" type="datetimeFigureOut">
              <a:rPr lang="tr-TR" smtClean="0"/>
              <a:t>13.03.2021</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B147EF0B-4EB9-4B56-9BA6-53DA8B2F2288}" type="slidenum">
              <a:rPr lang="tr-TR" smtClean="0"/>
              <a:t>‹#›</a:t>
            </a:fld>
            <a:endParaRPr lang="tr-TR"/>
          </a:p>
        </p:txBody>
      </p:sp>
    </p:spTree>
    <p:extLst>
      <p:ext uri="{BB962C8B-B14F-4D97-AF65-F5344CB8AC3E}">
        <p14:creationId xmlns:p14="http://schemas.microsoft.com/office/powerpoint/2010/main" val="4666825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1484312" y="685800"/>
            <a:ext cx="10018711" cy="3048000"/>
          </a:xfrm>
        </p:spPr>
        <p:txBody>
          <a:bodyPr anchor="ctr">
            <a:normAutofit/>
          </a:bodyPr>
          <a:lstStyle>
            <a:lvl1pPr algn="ctr">
              <a:defRPr sz="32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1484312" y="4343400"/>
            <a:ext cx="10018713"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D08E421F-223D-4E65-AEBB-F535412E1C22}" type="datetimeFigureOut">
              <a:rPr lang="tr-TR" smtClean="0"/>
              <a:t>13.03.2021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147EF0B-4EB9-4B56-9BA6-53DA8B2F2288}" type="slidenum">
              <a:rPr lang="tr-TR" smtClean="0"/>
              <a:t>‹#›</a:t>
            </a:fld>
            <a:endParaRPr lang="tr-TR"/>
          </a:p>
        </p:txBody>
      </p:sp>
    </p:spTree>
    <p:extLst>
      <p:ext uri="{BB962C8B-B14F-4D97-AF65-F5344CB8AC3E}">
        <p14:creationId xmlns:p14="http://schemas.microsoft.com/office/powerpoint/2010/main" val="277373098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tr-TR" smtClean="0"/>
              <a:t>Asıl başlık stili için tıklatın</a:t>
            </a:r>
            <a:endParaRPr lang="en-US" dirty="0"/>
          </a:p>
        </p:txBody>
      </p:sp>
      <p:sp>
        <p:nvSpPr>
          <p:cNvPr id="10" name="Text Placeholder 9"/>
          <p:cNvSpPr>
            <a:spLocks noGrp="1"/>
          </p:cNvSpPr>
          <p:nvPr>
            <p:ph type="body" sz="quarter" idx="13"/>
          </p:nvPr>
        </p:nvSpPr>
        <p:spPr>
          <a:xfrm>
            <a:off x="2436811" y="3428999"/>
            <a:ext cx="8532815" cy="381000"/>
          </a:xfrm>
        </p:spPr>
        <p:txBody>
          <a:bodyPr anchor="ctr">
            <a:normAutofit/>
          </a:bodyPr>
          <a:lstStyle>
            <a:lvl1pPr marL="0" indent="0">
              <a:buFontTx/>
              <a:buNone/>
              <a:defRPr sz="18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3" name="Text Placeholder 2"/>
          <p:cNvSpPr>
            <a:spLocks noGrp="1"/>
          </p:cNvSpPr>
          <p:nvPr>
            <p:ph type="body" idx="1"/>
          </p:nvPr>
        </p:nvSpPr>
        <p:spPr>
          <a:xfrm>
            <a:off x="1484311" y="4343400"/>
            <a:ext cx="10018711"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D08E421F-223D-4E65-AEBB-F535412E1C22}" type="datetimeFigureOut">
              <a:rPr lang="tr-TR" smtClean="0"/>
              <a:t>13.03.2021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147EF0B-4EB9-4B56-9BA6-53DA8B2F2288}" type="slidenum">
              <a:rPr lang="tr-TR" smtClean="0"/>
              <a:t>‹#›</a:t>
            </a:fld>
            <a:endParaRPr lang="tr-TR"/>
          </a:p>
        </p:txBody>
      </p:sp>
    </p:spTree>
    <p:extLst>
      <p:ext uri="{BB962C8B-B14F-4D97-AF65-F5344CB8AC3E}">
        <p14:creationId xmlns:p14="http://schemas.microsoft.com/office/powerpoint/2010/main" val="164459688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1484313" y="3308581"/>
            <a:ext cx="10018709" cy="1468800"/>
          </a:xfrm>
        </p:spPr>
        <p:txBody>
          <a:bodyPr anchor="b">
            <a:normAutofit/>
          </a:bodyPr>
          <a:lstStyle>
            <a:lvl1pPr algn="r">
              <a:defRPr sz="32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1484312" y="4777381"/>
            <a:ext cx="10018710"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D08E421F-223D-4E65-AEBB-F535412E1C22}" type="datetimeFigureOut">
              <a:rPr lang="tr-TR" smtClean="0"/>
              <a:t>13.03.2021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147EF0B-4EB9-4B56-9BA6-53DA8B2F2288}" type="slidenum">
              <a:rPr lang="tr-TR" smtClean="0"/>
              <a:t>‹#›</a:t>
            </a:fld>
            <a:endParaRPr lang="tr-TR"/>
          </a:p>
        </p:txBody>
      </p:sp>
    </p:spTree>
    <p:extLst>
      <p:ext uri="{BB962C8B-B14F-4D97-AF65-F5344CB8AC3E}">
        <p14:creationId xmlns:p14="http://schemas.microsoft.com/office/powerpoint/2010/main" val="373049381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tr-TR" smtClean="0"/>
              <a:t>Asıl başlık stili için tıklatın</a:t>
            </a:r>
            <a:endParaRPr lang="en-US" dirty="0"/>
          </a:p>
        </p:txBody>
      </p:sp>
      <p:sp>
        <p:nvSpPr>
          <p:cNvPr id="10" name="Text Placeholder 9"/>
          <p:cNvSpPr>
            <a:spLocks noGrp="1"/>
          </p:cNvSpPr>
          <p:nvPr>
            <p:ph type="body" sz="quarter" idx="13"/>
          </p:nvPr>
        </p:nvSpPr>
        <p:spPr>
          <a:xfrm>
            <a:off x="1484313" y="3886200"/>
            <a:ext cx="10018710" cy="889000"/>
          </a:xfrm>
        </p:spPr>
        <p:txBody>
          <a:bodyPr vert="horz" lIns="91440" tIns="45720" rIns="91440" bIns="45720" rtlCol="0" anchor="b">
            <a:normAutofit/>
          </a:bodyPr>
          <a:lstStyle>
            <a:lvl1pPr algn="r">
              <a:buNone/>
              <a:defRPr lang="en-US" sz="2400" b="0" cap="none" dirty="0">
                <a:ln w="3175" cmpd="sng">
                  <a:noFill/>
                </a:ln>
                <a:solidFill>
                  <a:schemeClr val="tx1"/>
                </a:solidFill>
                <a:effectLst/>
              </a:defRPr>
            </a:lvl1pPr>
          </a:lstStyle>
          <a:p>
            <a:pPr marL="0" lvl="0">
              <a:spcBef>
                <a:spcPct val="0"/>
              </a:spcBef>
              <a:buNone/>
            </a:pPr>
            <a:r>
              <a:rPr lang="tr-TR" smtClean="0"/>
              <a:t>Asıl metin stillerini düzenlemek için tıklatın</a:t>
            </a:r>
          </a:p>
        </p:txBody>
      </p:sp>
      <p:sp>
        <p:nvSpPr>
          <p:cNvPr id="3" name="Text Placeholder 2"/>
          <p:cNvSpPr>
            <a:spLocks noGrp="1"/>
          </p:cNvSpPr>
          <p:nvPr>
            <p:ph type="body" idx="1"/>
          </p:nvPr>
        </p:nvSpPr>
        <p:spPr>
          <a:xfrm>
            <a:off x="1484312" y="4775200"/>
            <a:ext cx="10018710" cy="1016000"/>
          </a:xfrm>
        </p:spPr>
        <p:txBody>
          <a:bodyPr anchor="t">
            <a:norm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D08E421F-223D-4E65-AEBB-F535412E1C22}" type="datetimeFigureOut">
              <a:rPr lang="tr-TR" smtClean="0"/>
              <a:t>13.03.2021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147EF0B-4EB9-4B56-9BA6-53DA8B2F2288}" type="slidenum">
              <a:rPr lang="tr-TR" smtClean="0"/>
              <a:t>‹#›</a:t>
            </a:fld>
            <a:endParaRPr lang="tr-TR"/>
          </a:p>
        </p:txBody>
      </p:sp>
    </p:spTree>
    <p:extLst>
      <p:ext uri="{BB962C8B-B14F-4D97-AF65-F5344CB8AC3E}">
        <p14:creationId xmlns:p14="http://schemas.microsoft.com/office/powerpoint/2010/main" val="116529614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1484313" y="685800"/>
            <a:ext cx="10018712" cy="2727325"/>
          </a:xfrm>
        </p:spPr>
        <p:txBody>
          <a:bodyPr vert="horz" lIns="91440" tIns="45720" rIns="91440" bIns="45720" rtlCol="0" anchor="ctr">
            <a:normAutofit/>
          </a:bodyPr>
          <a:lstStyle>
            <a:lvl1pPr>
              <a:defRPr lang="en-US" b="0" dirty="0"/>
            </a:lvl1pPr>
          </a:lstStyle>
          <a:p>
            <a:pPr marL="0" lvl="0"/>
            <a:r>
              <a:rPr lang="tr-TR" smtClean="0"/>
              <a:t>Asıl başlık stili için tıklatın</a:t>
            </a:r>
            <a:endParaRPr lang="en-US" dirty="0"/>
          </a:p>
        </p:txBody>
      </p:sp>
      <p:sp>
        <p:nvSpPr>
          <p:cNvPr id="10" name="Text Placeholder 9"/>
          <p:cNvSpPr>
            <a:spLocks noGrp="1"/>
          </p:cNvSpPr>
          <p:nvPr>
            <p:ph type="body" sz="quarter" idx="13"/>
          </p:nvPr>
        </p:nvSpPr>
        <p:spPr>
          <a:xfrm>
            <a:off x="1484312" y="3505200"/>
            <a:ext cx="10018713" cy="838200"/>
          </a:xfrm>
        </p:spPr>
        <p:txBody>
          <a:bodyPr vert="horz" lIns="91440" tIns="45720" rIns="91440" bIns="45720" rtlCol="0" anchor="b">
            <a:normAutofit/>
          </a:bodyPr>
          <a:lstStyle>
            <a:lvl1pPr>
              <a:buNone/>
              <a:defRPr lang="en-US" sz="2800" b="0" cap="none" dirty="0">
                <a:ln w="3175" cmpd="sng">
                  <a:noFill/>
                </a:ln>
                <a:solidFill>
                  <a:schemeClr val="tx1"/>
                </a:solidFill>
                <a:effectLst/>
              </a:defRPr>
            </a:lvl1pPr>
          </a:lstStyle>
          <a:p>
            <a:pPr marL="0" lvl="0">
              <a:spcBef>
                <a:spcPct val="0"/>
              </a:spcBef>
              <a:buNone/>
            </a:pPr>
            <a:r>
              <a:rPr lang="tr-TR" smtClean="0"/>
              <a:t>Asıl metin stillerini düzenlemek için tıklatın</a:t>
            </a:r>
          </a:p>
        </p:txBody>
      </p:sp>
      <p:sp>
        <p:nvSpPr>
          <p:cNvPr id="3" name="Text Placeholder 2"/>
          <p:cNvSpPr>
            <a:spLocks noGrp="1"/>
          </p:cNvSpPr>
          <p:nvPr>
            <p:ph type="body" idx="1"/>
          </p:nvPr>
        </p:nvSpPr>
        <p:spPr>
          <a:xfrm>
            <a:off x="1484311" y="4343400"/>
            <a:ext cx="10018713" cy="14478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D08E421F-223D-4E65-AEBB-F535412E1C22}" type="datetimeFigureOut">
              <a:rPr lang="tr-TR" smtClean="0"/>
              <a:t>13.03.2021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147EF0B-4EB9-4B56-9BA6-53DA8B2F2288}" type="slidenum">
              <a:rPr lang="tr-TR" smtClean="0"/>
              <a:t>‹#›</a:t>
            </a:fld>
            <a:endParaRPr lang="tr-TR"/>
          </a:p>
        </p:txBody>
      </p:sp>
    </p:spTree>
    <p:extLst>
      <p:ext uri="{BB962C8B-B14F-4D97-AF65-F5344CB8AC3E}">
        <p14:creationId xmlns:p14="http://schemas.microsoft.com/office/powerpoint/2010/main" val="206505205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ctr">
              <a:defRPr/>
            </a:lvl1p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ncho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D08E421F-223D-4E65-AEBB-F535412E1C22}" type="datetimeFigureOut">
              <a:rPr lang="tr-TR" smtClean="0"/>
              <a:t>13.03.2021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147EF0B-4EB9-4B56-9BA6-53DA8B2F2288}" type="slidenum">
              <a:rPr lang="tr-TR" smtClean="0"/>
              <a:t>‹#›</a:t>
            </a:fld>
            <a:endParaRPr lang="tr-TR"/>
          </a:p>
        </p:txBody>
      </p:sp>
    </p:spTree>
    <p:extLst>
      <p:ext uri="{BB962C8B-B14F-4D97-AF65-F5344CB8AC3E}">
        <p14:creationId xmlns:p14="http://schemas.microsoft.com/office/powerpoint/2010/main" val="280674888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732655" y="685800"/>
            <a:ext cx="1770369" cy="5105400"/>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1484312" y="685800"/>
            <a:ext cx="8019742" cy="5105400"/>
          </a:xfrm>
        </p:spPr>
        <p:txBody>
          <a:bodyPr vert="eaVert" ancho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D08E421F-223D-4E65-AEBB-F535412E1C22}" type="datetimeFigureOut">
              <a:rPr lang="tr-TR" smtClean="0"/>
              <a:t>13.03.2021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147EF0B-4EB9-4B56-9BA6-53DA8B2F2288}" type="slidenum">
              <a:rPr lang="tr-TR" smtClean="0"/>
              <a:t>‹#›</a:t>
            </a:fld>
            <a:endParaRPr lang="tr-TR"/>
          </a:p>
        </p:txBody>
      </p:sp>
    </p:spTree>
    <p:extLst>
      <p:ext uri="{BB962C8B-B14F-4D97-AF65-F5344CB8AC3E}">
        <p14:creationId xmlns:p14="http://schemas.microsoft.com/office/powerpoint/2010/main" val="35165378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p:txBody>
          <a:bodyPr anchor="ct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D08E421F-223D-4E65-AEBB-F535412E1C22}" type="datetimeFigureOut">
              <a:rPr lang="tr-TR" smtClean="0"/>
              <a:t>13.03.2021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a:xfrm>
            <a:off x="10951856" y="5867131"/>
            <a:ext cx="551167" cy="365125"/>
          </a:xfrm>
        </p:spPr>
        <p:txBody>
          <a:bodyPr/>
          <a:lstStyle/>
          <a:p>
            <a:fld id="{B147EF0B-4EB9-4B56-9BA6-53DA8B2F2288}" type="slidenum">
              <a:rPr lang="tr-TR" smtClean="0"/>
              <a:t>‹#›</a:t>
            </a:fld>
            <a:endParaRPr lang="tr-TR"/>
          </a:p>
        </p:txBody>
      </p:sp>
    </p:spTree>
    <p:extLst>
      <p:ext uri="{BB962C8B-B14F-4D97-AF65-F5344CB8AC3E}">
        <p14:creationId xmlns:p14="http://schemas.microsoft.com/office/powerpoint/2010/main" val="316882297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2572279" y="2666999"/>
            <a:ext cx="8930747" cy="2110382"/>
          </a:xfrm>
        </p:spPr>
        <p:txBody>
          <a:bodyPr anchor="b"/>
          <a:lstStyle>
            <a:lvl1pPr algn="r">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72278" y="4777381"/>
            <a:ext cx="8930748"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D08E421F-223D-4E65-AEBB-F535412E1C22}" type="datetimeFigureOut">
              <a:rPr lang="tr-TR" smtClean="0"/>
              <a:t>13.03.2021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147EF0B-4EB9-4B56-9BA6-53DA8B2F2288}" type="slidenum">
              <a:rPr lang="tr-TR" smtClean="0"/>
              <a:t>‹#›</a:t>
            </a:fld>
            <a:endParaRPr lang="tr-TR"/>
          </a:p>
        </p:txBody>
      </p:sp>
    </p:spTree>
    <p:extLst>
      <p:ext uri="{BB962C8B-B14F-4D97-AF65-F5344CB8AC3E}">
        <p14:creationId xmlns:p14="http://schemas.microsoft.com/office/powerpoint/2010/main" val="24362880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a:xfrm>
            <a:off x="1484311" y="685800"/>
            <a:ext cx="10018713" cy="1752599"/>
          </a:xfrm>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1484312" y="2666999"/>
            <a:ext cx="4895055" cy="3124201"/>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6607967" y="2667000"/>
            <a:ext cx="4895056" cy="3124200"/>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D08E421F-223D-4E65-AEBB-F535412E1C22}" type="datetimeFigureOut">
              <a:rPr lang="tr-TR" smtClean="0"/>
              <a:t>13.03.2021</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B147EF0B-4EB9-4B56-9BA6-53DA8B2F2288}" type="slidenum">
              <a:rPr lang="tr-TR" smtClean="0"/>
              <a:t>‹#›</a:t>
            </a:fld>
            <a:endParaRPr lang="tr-TR"/>
          </a:p>
        </p:txBody>
      </p:sp>
    </p:spTree>
    <p:extLst>
      <p:ext uri="{BB962C8B-B14F-4D97-AF65-F5344CB8AC3E}">
        <p14:creationId xmlns:p14="http://schemas.microsoft.com/office/powerpoint/2010/main" val="28650827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1772179" y="2658533"/>
            <a:ext cx="4607188"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1484311" y="3335337"/>
            <a:ext cx="4895056" cy="2455862"/>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6880487" y="2667000"/>
            <a:ext cx="4622537"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6607967" y="3335337"/>
            <a:ext cx="4895056" cy="2455862"/>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D08E421F-223D-4E65-AEBB-F535412E1C22}" type="datetimeFigureOut">
              <a:rPr lang="tr-TR" smtClean="0"/>
              <a:t>13.03.2021</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B147EF0B-4EB9-4B56-9BA6-53DA8B2F2288}" type="slidenum">
              <a:rPr lang="tr-TR" smtClean="0"/>
              <a:t>‹#›</a:t>
            </a:fld>
            <a:endParaRPr lang="tr-TR"/>
          </a:p>
        </p:txBody>
      </p:sp>
    </p:spTree>
    <p:extLst>
      <p:ext uri="{BB962C8B-B14F-4D97-AF65-F5344CB8AC3E}">
        <p14:creationId xmlns:p14="http://schemas.microsoft.com/office/powerpoint/2010/main" val="55343848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D08E421F-223D-4E65-AEBB-F535412E1C22}" type="datetimeFigureOut">
              <a:rPr lang="tr-TR" smtClean="0"/>
              <a:t>13.03.2021</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B147EF0B-4EB9-4B56-9BA6-53DA8B2F2288}" type="slidenum">
              <a:rPr lang="tr-TR" smtClean="0"/>
              <a:t>‹#›</a:t>
            </a:fld>
            <a:endParaRPr lang="tr-TR"/>
          </a:p>
        </p:txBody>
      </p:sp>
    </p:spTree>
    <p:extLst>
      <p:ext uri="{BB962C8B-B14F-4D97-AF65-F5344CB8AC3E}">
        <p14:creationId xmlns:p14="http://schemas.microsoft.com/office/powerpoint/2010/main" val="5874324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08E421F-223D-4E65-AEBB-F535412E1C22}" type="datetimeFigureOut">
              <a:rPr lang="tr-TR" smtClean="0"/>
              <a:t>13.03.2021</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B147EF0B-4EB9-4B56-9BA6-53DA8B2F2288}" type="slidenum">
              <a:rPr lang="tr-TR" smtClean="0"/>
              <a:t>‹#›</a:t>
            </a:fld>
            <a:endParaRPr lang="tr-TR"/>
          </a:p>
        </p:txBody>
      </p:sp>
    </p:spTree>
    <p:extLst>
      <p:ext uri="{BB962C8B-B14F-4D97-AF65-F5344CB8AC3E}">
        <p14:creationId xmlns:p14="http://schemas.microsoft.com/office/powerpoint/2010/main" val="55413571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1484312" y="1600200"/>
            <a:ext cx="3549121" cy="1371600"/>
          </a:xfrm>
        </p:spPr>
        <p:txBody>
          <a:bodyPr anchor="b">
            <a:normAutofit/>
          </a:bodyPr>
          <a:lstStyle>
            <a:lvl1pPr algn="ctr">
              <a:defRPr sz="2400" b="0"/>
            </a:lvl1pPr>
          </a:lstStyle>
          <a:p>
            <a:r>
              <a:rPr lang="tr-TR" smtClean="0"/>
              <a:t>Asıl başlık stili için tıklatın</a:t>
            </a:r>
            <a:endParaRPr lang="en-US" dirty="0"/>
          </a:p>
        </p:txBody>
      </p:sp>
      <p:sp>
        <p:nvSpPr>
          <p:cNvPr id="3" name="Content Placeholder 2"/>
          <p:cNvSpPr>
            <a:spLocks noGrp="1"/>
          </p:cNvSpPr>
          <p:nvPr>
            <p:ph idx="1"/>
          </p:nvPr>
        </p:nvSpPr>
        <p:spPr>
          <a:xfrm>
            <a:off x="5262033" y="685799"/>
            <a:ext cx="6240990" cy="5105401"/>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1484312" y="2971800"/>
            <a:ext cx="3549121" cy="18288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D08E421F-223D-4E65-AEBB-F535412E1C22}" type="datetimeFigureOut">
              <a:rPr lang="tr-TR" smtClean="0"/>
              <a:t>13.03.2021</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B147EF0B-4EB9-4B56-9BA6-53DA8B2F2288}" type="slidenum">
              <a:rPr lang="tr-TR" smtClean="0"/>
              <a:t>‹#›</a:t>
            </a:fld>
            <a:endParaRPr lang="tr-TR"/>
          </a:p>
        </p:txBody>
      </p:sp>
    </p:spTree>
    <p:extLst>
      <p:ext uri="{BB962C8B-B14F-4D97-AF65-F5344CB8AC3E}">
        <p14:creationId xmlns:p14="http://schemas.microsoft.com/office/powerpoint/2010/main" val="367060731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1482724" y="1752599"/>
            <a:ext cx="5426158" cy="1371600"/>
          </a:xfrm>
        </p:spPr>
        <p:txBody>
          <a:bodyPr anchor="b">
            <a:normAutofit/>
          </a:bodyPr>
          <a:lstStyle>
            <a:lvl1pPr algn="ctr">
              <a:defRPr sz="2800" b="0"/>
            </a:lvl1pPr>
          </a:lstStyle>
          <a:p>
            <a:r>
              <a:rPr lang="tr-TR" smtClean="0"/>
              <a:t>Asıl başlık stili için tıklatın</a:t>
            </a:r>
            <a:endParaRPr lang="en-US" dirty="0"/>
          </a:p>
        </p:txBody>
      </p:sp>
      <p:sp>
        <p:nvSpPr>
          <p:cNvPr id="14" name="Picture Placeholder 2"/>
          <p:cNvSpPr>
            <a:spLocks noGrp="1" noChangeAspect="1"/>
          </p:cNvSpPr>
          <p:nvPr>
            <p:ph type="pic" idx="1"/>
          </p:nvPr>
        </p:nvSpPr>
        <p:spPr>
          <a:xfrm>
            <a:off x="7594682" y="914400"/>
            <a:ext cx="3280974" cy="4572000"/>
          </a:xfrm>
          <a:prstGeom prst="roundRect">
            <a:avLst>
              <a:gd name="adj" fmla="val 42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1482724" y="3124199"/>
            <a:ext cx="5426158" cy="1828800"/>
          </a:xfrm>
        </p:spPr>
        <p:txBody>
          <a:bodyPr>
            <a:normAutofit/>
          </a:bodyPr>
          <a:lstStyle>
            <a:lvl1pPr marL="0" indent="0" algn="ctr">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D08E421F-223D-4E65-AEBB-F535412E1C22}" type="datetimeFigureOut">
              <a:rPr lang="tr-TR" smtClean="0"/>
              <a:t>13.03.2021</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B147EF0B-4EB9-4B56-9BA6-53DA8B2F2288}" type="slidenum">
              <a:rPr lang="tr-TR" smtClean="0"/>
              <a:t>‹#›</a:t>
            </a:fld>
            <a:endParaRPr lang="tr-TR"/>
          </a:p>
        </p:txBody>
      </p:sp>
    </p:spTree>
    <p:extLst>
      <p:ext uri="{BB962C8B-B14F-4D97-AF65-F5344CB8AC3E}">
        <p14:creationId xmlns:p14="http://schemas.microsoft.com/office/powerpoint/2010/main" val="35478814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7" name="Group 6"/>
          <p:cNvGrpSpPr/>
          <p:nvPr/>
        </p:nvGrpSpPr>
        <p:grpSpPr>
          <a:xfrm>
            <a:off x="150812" y="0"/>
            <a:ext cx="2436813" cy="6858001"/>
            <a:chOff x="1320800" y="0"/>
            <a:chExt cx="2436813" cy="6858001"/>
          </a:xfrm>
        </p:grpSpPr>
        <p:sp>
          <p:nvSpPr>
            <p:cNvPr id="8" name="Freeform 6"/>
            <p:cNvSpPr/>
            <p:nvPr/>
          </p:nvSpPr>
          <p:spPr bwMode="auto">
            <a:xfrm>
              <a:off x="1627188" y="0"/>
              <a:ext cx="1122363" cy="5329238"/>
            </a:xfrm>
            <a:custGeom>
              <a:avLst/>
              <a:gdLst/>
              <a:ahLst/>
              <a:cxnLst/>
              <a:rect l="0" t="0" r="r" b="b"/>
              <a:pathLst>
                <a:path w="707" h="3357">
                  <a:moveTo>
                    <a:pt x="0" y="3330"/>
                  </a:moveTo>
                  <a:lnTo>
                    <a:pt x="156" y="3357"/>
                  </a:lnTo>
                  <a:lnTo>
                    <a:pt x="707" y="0"/>
                  </a:lnTo>
                  <a:lnTo>
                    <a:pt x="547" y="0"/>
                  </a:lnTo>
                  <a:lnTo>
                    <a:pt x="0" y="3330"/>
                  </a:lnTo>
                  <a:close/>
                </a:path>
              </a:pathLst>
            </a:custGeom>
            <a:solidFill>
              <a:schemeClr val="accent1"/>
            </a:solidFill>
            <a:ln>
              <a:noFill/>
            </a:ln>
          </p:spPr>
        </p:sp>
        <p:sp>
          <p:nvSpPr>
            <p:cNvPr id="9" name="Freeform 7"/>
            <p:cNvSpPr/>
            <p:nvPr/>
          </p:nvSpPr>
          <p:spPr bwMode="auto">
            <a:xfrm>
              <a:off x="1320800" y="0"/>
              <a:ext cx="1117600" cy="5276850"/>
            </a:xfrm>
            <a:custGeom>
              <a:avLst/>
              <a:gdLst/>
              <a:ahLst/>
              <a:cxnLst/>
              <a:rect l="0" t="0" r="r" b="b"/>
              <a:pathLst>
                <a:path w="704" h="3324">
                  <a:moveTo>
                    <a:pt x="704" y="0"/>
                  </a:moveTo>
                  <a:lnTo>
                    <a:pt x="545" y="0"/>
                  </a:lnTo>
                  <a:lnTo>
                    <a:pt x="0" y="3300"/>
                  </a:lnTo>
                  <a:lnTo>
                    <a:pt x="157" y="3324"/>
                  </a:lnTo>
                  <a:lnTo>
                    <a:pt x="704" y="0"/>
                  </a:lnTo>
                  <a:close/>
                </a:path>
              </a:pathLst>
            </a:custGeom>
            <a:solidFill>
              <a:schemeClr val="tx1">
                <a:lumMod val="65000"/>
                <a:lumOff val="35000"/>
              </a:schemeClr>
            </a:solidFill>
            <a:ln>
              <a:noFill/>
            </a:ln>
          </p:spPr>
        </p:sp>
        <p:sp>
          <p:nvSpPr>
            <p:cNvPr id="10" name="Freeform 8"/>
            <p:cNvSpPr/>
            <p:nvPr/>
          </p:nvSpPr>
          <p:spPr bwMode="auto">
            <a:xfrm>
              <a:off x="1320800" y="5238750"/>
              <a:ext cx="1228725" cy="1619250"/>
            </a:xfrm>
            <a:custGeom>
              <a:avLst/>
              <a:gdLst/>
              <a:ahLst/>
              <a:cxnLst/>
              <a:rect l="0" t="0" r="r" b="b"/>
              <a:pathLst>
                <a:path w="774" h="1020">
                  <a:moveTo>
                    <a:pt x="0" y="0"/>
                  </a:moveTo>
                  <a:lnTo>
                    <a:pt x="740" y="1020"/>
                  </a:lnTo>
                  <a:lnTo>
                    <a:pt x="774" y="1020"/>
                  </a:lnTo>
                  <a:lnTo>
                    <a:pt x="0" y="0"/>
                  </a:lnTo>
                  <a:close/>
                </a:path>
              </a:pathLst>
            </a:custGeom>
            <a:solidFill>
              <a:schemeClr val="tx1">
                <a:lumMod val="85000"/>
                <a:lumOff val="15000"/>
              </a:schemeClr>
            </a:solidFill>
            <a:ln>
              <a:noFill/>
            </a:ln>
          </p:spPr>
        </p:sp>
        <p:sp>
          <p:nvSpPr>
            <p:cNvPr id="11" name="Freeform 9"/>
            <p:cNvSpPr/>
            <p:nvPr/>
          </p:nvSpPr>
          <p:spPr bwMode="auto">
            <a:xfrm>
              <a:off x="1627188" y="5291138"/>
              <a:ext cx="1495425" cy="1566863"/>
            </a:xfrm>
            <a:custGeom>
              <a:avLst/>
              <a:gdLst/>
              <a:ahLst/>
              <a:cxnLst/>
              <a:rect l="0" t="0" r="r" b="b"/>
              <a:pathLst>
                <a:path w="942" h="987">
                  <a:moveTo>
                    <a:pt x="0" y="0"/>
                  </a:moveTo>
                  <a:lnTo>
                    <a:pt x="909" y="987"/>
                  </a:lnTo>
                  <a:lnTo>
                    <a:pt x="942" y="987"/>
                  </a:lnTo>
                  <a:lnTo>
                    <a:pt x="0" y="0"/>
                  </a:lnTo>
                  <a:close/>
                </a:path>
              </a:pathLst>
            </a:custGeom>
            <a:solidFill>
              <a:schemeClr val="accent1">
                <a:lumMod val="50000"/>
              </a:schemeClr>
            </a:solidFill>
            <a:ln>
              <a:noFill/>
            </a:ln>
          </p:spPr>
        </p:sp>
        <p:sp>
          <p:nvSpPr>
            <p:cNvPr id="12" name="Freeform 10"/>
            <p:cNvSpPr/>
            <p:nvPr/>
          </p:nvSpPr>
          <p:spPr bwMode="auto">
            <a:xfrm>
              <a:off x="1627188" y="5286375"/>
              <a:ext cx="2130425" cy="1571625"/>
            </a:xfrm>
            <a:custGeom>
              <a:avLst/>
              <a:gdLst/>
              <a:ahLst/>
              <a:cxnLst/>
              <a:rect l="0" t="0" r="r" b="b"/>
              <a:pathLst>
                <a:path w="1342" h="990">
                  <a:moveTo>
                    <a:pt x="0" y="3"/>
                  </a:moveTo>
                  <a:lnTo>
                    <a:pt x="942" y="990"/>
                  </a:lnTo>
                  <a:lnTo>
                    <a:pt x="1342" y="990"/>
                  </a:lnTo>
                  <a:lnTo>
                    <a:pt x="156" y="27"/>
                  </a:lnTo>
                  <a:lnTo>
                    <a:pt x="0" y="0"/>
                  </a:lnTo>
                  <a:lnTo>
                    <a:pt x="0" y="3"/>
                  </a:lnTo>
                  <a:close/>
                </a:path>
              </a:pathLst>
            </a:custGeom>
            <a:solidFill>
              <a:schemeClr val="accent1">
                <a:lumMod val="75000"/>
              </a:schemeClr>
            </a:solidFill>
            <a:ln>
              <a:noFill/>
            </a:ln>
          </p:spPr>
        </p:sp>
        <p:sp>
          <p:nvSpPr>
            <p:cNvPr id="13" name="Freeform 11"/>
            <p:cNvSpPr/>
            <p:nvPr/>
          </p:nvSpPr>
          <p:spPr bwMode="auto">
            <a:xfrm>
              <a:off x="1320800" y="5238750"/>
              <a:ext cx="1695450" cy="1619250"/>
            </a:xfrm>
            <a:custGeom>
              <a:avLst/>
              <a:gdLst/>
              <a:ahLst/>
              <a:cxnLst/>
              <a:rect l="0" t="0" r="r" b="b"/>
              <a:pathLst>
                <a:path w="1068" h="1020">
                  <a:moveTo>
                    <a:pt x="1068" y="1020"/>
                  </a:moveTo>
                  <a:lnTo>
                    <a:pt x="184" y="60"/>
                  </a:lnTo>
                  <a:lnTo>
                    <a:pt x="154" y="27"/>
                  </a:lnTo>
                  <a:lnTo>
                    <a:pt x="157" y="27"/>
                  </a:lnTo>
                  <a:lnTo>
                    <a:pt x="157" y="24"/>
                  </a:lnTo>
                  <a:lnTo>
                    <a:pt x="154" y="24"/>
                  </a:lnTo>
                  <a:lnTo>
                    <a:pt x="0" y="0"/>
                  </a:lnTo>
                  <a:lnTo>
                    <a:pt x="0" y="0"/>
                  </a:lnTo>
                  <a:lnTo>
                    <a:pt x="774" y="1020"/>
                  </a:lnTo>
                  <a:lnTo>
                    <a:pt x="1068" y="1020"/>
                  </a:lnTo>
                  <a:close/>
                </a:path>
              </a:pathLst>
            </a:custGeom>
            <a:solidFill>
              <a:schemeClr val="tx1">
                <a:lumMod val="75000"/>
                <a:lumOff val="25000"/>
              </a:schemeClr>
            </a:solidFill>
            <a:ln>
              <a:noFill/>
            </a:ln>
          </p:spPr>
        </p:sp>
      </p:grpSp>
      <p:sp>
        <p:nvSpPr>
          <p:cNvPr id="2" name="Title Placeholder 1"/>
          <p:cNvSpPr>
            <a:spLocks noGrp="1"/>
          </p:cNvSpPr>
          <p:nvPr>
            <p:ph type="title"/>
          </p:nvPr>
        </p:nvSpPr>
        <p:spPr>
          <a:xfrm>
            <a:off x="1484311" y="685800"/>
            <a:ext cx="10018713" cy="1752599"/>
          </a:xfrm>
          <a:prstGeom prst="rect">
            <a:avLst/>
          </a:prstGeom>
          <a:effectLst/>
        </p:spPr>
        <p:txBody>
          <a:bodyPr vert="horz" lIns="91440" tIns="45720" rIns="91440" bIns="45720" rtlCol="0" anchor="ctr">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1484310" y="2666999"/>
            <a:ext cx="10018713" cy="3124201"/>
          </a:xfrm>
          <a:prstGeom prst="rect">
            <a:avLst/>
          </a:prstGeom>
        </p:spPr>
        <p:txBody>
          <a:bodyPr vert="horz" lIns="91440" tIns="45720" rIns="91440" bIns="45720" rtlCol="0" anchor="ct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9732656" y="5883275"/>
            <a:ext cx="1143000"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D08E421F-223D-4E65-AEBB-F535412E1C22}" type="datetimeFigureOut">
              <a:rPr lang="tr-TR" smtClean="0"/>
              <a:t>13.03.2021</a:t>
            </a:fld>
            <a:endParaRPr lang="tr-TR"/>
          </a:p>
        </p:txBody>
      </p:sp>
      <p:sp>
        <p:nvSpPr>
          <p:cNvPr id="5" name="Footer Placeholder 4"/>
          <p:cNvSpPr>
            <a:spLocks noGrp="1"/>
          </p:cNvSpPr>
          <p:nvPr>
            <p:ph type="ftr" sz="quarter" idx="3"/>
          </p:nvPr>
        </p:nvSpPr>
        <p:spPr>
          <a:xfrm>
            <a:off x="2572279" y="5883275"/>
            <a:ext cx="7084177" cy="365125"/>
          </a:xfrm>
          <a:prstGeom prst="rect">
            <a:avLst/>
          </a:prstGeom>
        </p:spPr>
        <p:txBody>
          <a:bodyPr vert="horz" lIns="91440" tIns="45720" rIns="91440" bIns="45720" rtlCol="0" anchor="ctr"/>
          <a:lstStyle>
            <a:lvl1pPr algn="l">
              <a:defRPr sz="1000" b="0" i="0">
                <a:solidFill>
                  <a:schemeClr val="tx1"/>
                </a:solidFill>
                <a:effectLst/>
                <a:latin typeface="+mn-lt"/>
              </a:defRPr>
            </a:lvl1pPr>
          </a:lstStyle>
          <a:p>
            <a:endParaRPr lang="tr-TR"/>
          </a:p>
        </p:txBody>
      </p:sp>
      <p:sp>
        <p:nvSpPr>
          <p:cNvPr id="6" name="Slide Number Placeholder 5"/>
          <p:cNvSpPr>
            <a:spLocks noGrp="1"/>
          </p:cNvSpPr>
          <p:nvPr>
            <p:ph type="sldNum" sz="quarter" idx="4"/>
          </p:nvPr>
        </p:nvSpPr>
        <p:spPr>
          <a:xfrm>
            <a:off x="10951856" y="5883275"/>
            <a:ext cx="551167"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B147EF0B-4EB9-4B56-9BA6-53DA8B2F2288}" type="slidenum">
              <a:rPr lang="tr-TR" smtClean="0"/>
              <a:t>‹#›</a:t>
            </a:fld>
            <a:endParaRPr lang="tr-TR"/>
          </a:p>
        </p:txBody>
      </p:sp>
    </p:spTree>
    <p:extLst>
      <p:ext uri="{BB962C8B-B14F-4D97-AF65-F5344CB8AC3E}">
        <p14:creationId xmlns:p14="http://schemas.microsoft.com/office/powerpoint/2010/main" val="2614452961"/>
      </p:ext>
    </p:extLst>
  </p:cSld>
  <p:clrMap bg1="lt1" tx1="dk1" bg2="lt2" tx2="dk2" accent1="accent1" accent2="accent2" accent3="accent3" accent4="accent4" accent5="accent5" accent6="accent6" hlink="hlink" folHlink="folHlink"/>
  <p:sldLayoutIdLst>
    <p:sldLayoutId id="2147483763" r:id="rId1"/>
    <p:sldLayoutId id="2147483764" r:id="rId2"/>
    <p:sldLayoutId id="2147483765" r:id="rId3"/>
    <p:sldLayoutId id="2147483766" r:id="rId4"/>
    <p:sldLayoutId id="2147483767" r:id="rId5"/>
    <p:sldLayoutId id="2147483768" r:id="rId6"/>
    <p:sldLayoutId id="2147483769" r:id="rId7"/>
    <p:sldLayoutId id="2147483770" r:id="rId8"/>
    <p:sldLayoutId id="2147483771" r:id="rId9"/>
    <p:sldLayoutId id="2147483772" r:id="rId10"/>
    <p:sldLayoutId id="2147483773" r:id="rId11"/>
    <p:sldLayoutId id="2147483774" r:id="rId12"/>
    <p:sldLayoutId id="2147483775" r:id="rId13"/>
    <p:sldLayoutId id="2147483776" r:id="rId14"/>
    <p:sldLayoutId id="2147483777" r:id="rId15"/>
    <p:sldLayoutId id="2147483778" r:id="rId16"/>
    <p:sldLayoutId id="2147483779" r:id="rId17"/>
  </p:sldLayoutIdLst>
  <p:txStyles>
    <p:titleStyle>
      <a:lvl1pPr algn="ctr" defTabSz="457200" rtl="0" eaLnBrk="1" latinLnBrk="0" hangingPunct="1">
        <a:spcBef>
          <a:spcPct val="0"/>
        </a:spcBef>
        <a:buNone/>
        <a:defRPr sz="4000" kern="1200" cap="none">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accent1">
            <a:lumMod val="75000"/>
          </a:schemeClr>
        </a:buClr>
        <a:buSzPct val="145000"/>
        <a:buFont typeface="Arial"/>
        <a:buChar char="•"/>
        <a:defRPr sz="2400" kern="1200" cap="none">
          <a:solidFill>
            <a:schemeClr val="tx1"/>
          </a:solidFill>
          <a:effectLst/>
          <a:latin typeface="+mn-lt"/>
          <a:ea typeface="+mn-ea"/>
          <a:cs typeface="+mn-cs"/>
        </a:defRPr>
      </a:lvl1pPr>
      <a:lvl2pPr marL="742950" indent="-285750" algn="l" defTabSz="457200" rtl="0" eaLnBrk="1" latinLnBrk="0" hangingPunct="1">
        <a:spcBef>
          <a:spcPct val="20000"/>
        </a:spcBef>
        <a:spcAft>
          <a:spcPts val="600"/>
        </a:spcAft>
        <a:buClr>
          <a:schemeClr val="accent1">
            <a:lumMod val="75000"/>
          </a:schemeClr>
        </a:buClr>
        <a:buSzPct val="145000"/>
        <a:buFont typeface="Arial"/>
        <a:buChar char="•"/>
        <a:defRPr sz="2000" kern="1200" cap="none">
          <a:solidFill>
            <a:schemeClr val="tx1"/>
          </a:solidFill>
          <a:effectLst/>
          <a:latin typeface="+mn-lt"/>
          <a:ea typeface="+mn-ea"/>
          <a:cs typeface="+mn-cs"/>
        </a:defRPr>
      </a:lvl2pPr>
      <a:lvl3pPr marL="1200150" indent="-285750" algn="l" defTabSz="457200" rtl="0" eaLnBrk="1" latinLnBrk="0" hangingPunct="1">
        <a:spcBef>
          <a:spcPct val="20000"/>
        </a:spcBef>
        <a:spcAft>
          <a:spcPts val="600"/>
        </a:spcAft>
        <a:buClr>
          <a:schemeClr val="accent1">
            <a:lumMod val="75000"/>
          </a:schemeClr>
        </a:buClr>
        <a:buSzPct val="145000"/>
        <a:buFont typeface="Arial"/>
        <a:buChar char="•"/>
        <a:defRPr sz="1800" kern="1200" cap="none">
          <a:solidFill>
            <a:schemeClr val="tx1"/>
          </a:solidFill>
          <a:effectLst/>
          <a:latin typeface="+mn-lt"/>
          <a:ea typeface="+mn-ea"/>
          <a:cs typeface="+mn-cs"/>
        </a:defRPr>
      </a:lvl3pPr>
      <a:lvl4pPr marL="1543050" indent="-171450" algn="l" defTabSz="457200" rtl="0" eaLnBrk="1" latinLnBrk="0" hangingPunct="1">
        <a:spcBef>
          <a:spcPct val="20000"/>
        </a:spcBef>
        <a:spcAft>
          <a:spcPts val="600"/>
        </a:spcAft>
        <a:buClr>
          <a:schemeClr val="accent1">
            <a:lumMod val="75000"/>
          </a:schemeClr>
        </a:buClr>
        <a:buSzPct val="145000"/>
        <a:buFont typeface="Arial"/>
        <a:buChar char="•"/>
        <a:defRPr sz="1600" kern="1200" cap="none">
          <a:solidFill>
            <a:schemeClr val="tx1"/>
          </a:solidFill>
          <a:effectLst/>
          <a:latin typeface="+mn-lt"/>
          <a:ea typeface="+mn-ea"/>
          <a:cs typeface="+mn-cs"/>
        </a:defRPr>
      </a:lvl4pPr>
      <a:lvl5pPr marL="2000250" indent="-17145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5pPr>
      <a:lvl6pPr marL="25146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6pPr>
      <a:lvl7pPr marL="29718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7pPr>
      <a:lvl8pPr marL="34290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8pPr>
      <a:lvl9pPr marL="38862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2325951" y="3093459"/>
            <a:ext cx="9436962" cy="2616199"/>
          </a:xfrm>
        </p:spPr>
        <p:txBody>
          <a:bodyPr>
            <a:normAutofit fontScale="90000"/>
          </a:bodyPr>
          <a:lstStyle/>
          <a:p>
            <a:pPr algn="ctr"/>
            <a:r>
              <a:rPr lang="tr-TR" b="1" dirty="0">
                <a:solidFill>
                  <a:srgbClr val="FF0000"/>
                </a:solidFill>
              </a:rPr>
              <a:t>ÇOCUK İSTİSMARI VE </a:t>
            </a:r>
            <a:r>
              <a:rPr lang="tr-TR" b="1" dirty="0" smtClean="0">
                <a:solidFill>
                  <a:srgbClr val="FF0000"/>
                </a:solidFill>
              </a:rPr>
              <a:t>İHMALİ</a:t>
            </a:r>
            <a:br>
              <a:rPr lang="tr-TR" b="1" dirty="0" smtClean="0">
                <a:solidFill>
                  <a:srgbClr val="FF0000"/>
                </a:solidFill>
              </a:rPr>
            </a:br>
            <a:r>
              <a:rPr lang="tr-TR" b="1" dirty="0">
                <a:solidFill>
                  <a:srgbClr val="FF0000"/>
                </a:solidFill>
              </a:rPr>
              <a:t/>
            </a:r>
            <a:br>
              <a:rPr lang="tr-TR" b="1" dirty="0">
                <a:solidFill>
                  <a:srgbClr val="FF0000"/>
                </a:solidFill>
              </a:rPr>
            </a:br>
            <a:r>
              <a:rPr lang="tr-TR" sz="3100" b="1" dirty="0" err="1">
                <a:solidFill>
                  <a:srgbClr val="FF0000"/>
                </a:solidFill>
              </a:rPr>
              <a:t>Prof.Dr</a:t>
            </a:r>
            <a:r>
              <a:rPr lang="tr-TR" sz="3100" b="1" dirty="0">
                <a:solidFill>
                  <a:srgbClr val="FF0000"/>
                </a:solidFill>
              </a:rPr>
              <a:t>. Aynur Bütün Ayhan</a:t>
            </a:r>
            <a:br>
              <a:rPr lang="tr-TR" sz="3100" b="1" dirty="0">
                <a:solidFill>
                  <a:srgbClr val="FF0000"/>
                </a:solidFill>
              </a:rPr>
            </a:br>
            <a:r>
              <a:rPr lang="tr-TR" sz="3100" b="1" dirty="0">
                <a:solidFill>
                  <a:srgbClr val="FF0000"/>
                </a:solidFill>
              </a:rPr>
              <a:t>Ankara Üniversitesi</a:t>
            </a:r>
            <a:br>
              <a:rPr lang="tr-TR" sz="3100" b="1" dirty="0">
                <a:solidFill>
                  <a:srgbClr val="FF0000"/>
                </a:solidFill>
              </a:rPr>
            </a:br>
            <a:r>
              <a:rPr lang="tr-TR" sz="3100" b="1" dirty="0">
                <a:solidFill>
                  <a:srgbClr val="FF0000"/>
                </a:solidFill>
              </a:rPr>
              <a:t>Sağlık Bilimleri Fakültesi</a:t>
            </a:r>
            <a:br>
              <a:rPr lang="tr-TR" sz="3100" b="1" dirty="0">
                <a:solidFill>
                  <a:srgbClr val="FF0000"/>
                </a:solidFill>
              </a:rPr>
            </a:br>
            <a:r>
              <a:rPr lang="tr-TR" b="1" dirty="0">
                <a:solidFill>
                  <a:srgbClr val="FF0000"/>
                </a:solidFill>
              </a:rPr>
              <a:t/>
            </a:r>
            <a:br>
              <a:rPr lang="tr-TR" b="1" dirty="0">
                <a:solidFill>
                  <a:srgbClr val="FF0000"/>
                </a:solidFill>
              </a:rPr>
            </a:br>
            <a:endParaRPr lang="tr-TR" b="1" dirty="0">
              <a:solidFill>
                <a:srgbClr val="FF0000"/>
              </a:solidFill>
            </a:endParaRPr>
          </a:p>
        </p:txBody>
      </p:sp>
    </p:spTree>
    <p:extLst>
      <p:ext uri="{BB962C8B-B14F-4D97-AF65-F5344CB8AC3E}">
        <p14:creationId xmlns:p14="http://schemas.microsoft.com/office/powerpoint/2010/main" val="290009281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484310" y="79310"/>
            <a:ext cx="10018713" cy="1752599"/>
          </a:xfrm>
        </p:spPr>
        <p:txBody>
          <a:bodyPr/>
          <a:lstStyle/>
          <a:p>
            <a:r>
              <a:rPr lang="tr-TR" dirty="0" smtClean="0"/>
              <a:t>KAYNAKLAR</a:t>
            </a:r>
            <a:endParaRPr lang="tr-TR" dirty="0"/>
          </a:p>
        </p:txBody>
      </p:sp>
      <p:sp>
        <p:nvSpPr>
          <p:cNvPr id="3" name="İçerik Yer Tutucusu 2"/>
          <p:cNvSpPr>
            <a:spLocks noGrp="1"/>
          </p:cNvSpPr>
          <p:nvPr>
            <p:ph idx="1"/>
          </p:nvPr>
        </p:nvSpPr>
        <p:spPr>
          <a:xfrm>
            <a:off x="1614939" y="2405742"/>
            <a:ext cx="10018713" cy="3124201"/>
          </a:xfrm>
        </p:spPr>
        <p:txBody>
          <a:bodyPr>
            <a:noAutofit/>
          </a:bodyPr>
          <a:lstStyle/>
          <a:p>
            <a:r>
              <a:rPr lang="tr-TR" sz="1400" dirty="0"/>
              <a:t>AİLE VE SOSYAL POLİTİKALAR BAKANLIĞI. Çocuk bakım kuruluşlarında çalışan personele yönelik istismar ile mücadele rehber kitapçığı. Erişim: [https://ailevecalisma.gov.tr/media/2499/cocuk-bakim-kuruluslarinda-calisan-personele yonelik-istismarla-mucadele-rehber-kitapcigi.pdf].</a:t>
            </a:r>
          </a:p>
          <a:p>
            <a:r>
              <a:rPr lang="tr-TR" sz="1400" dirty="0"/>
              <a:t>BAYSAL, S. U. (2007). Tıbbi İhmal. </a:t>
            </a:r>
            <a:r>
              <a:rPr lang="tr-TR" sz="1400" i="1" dirty="0"/>
              <a:t>Tüm Boyutlarıyla Çocuk İstismarı</a:t>
            </a:r>
            <a:r>
              <a:rPr lang="tr-TR" sz="1400" dirty="0"/>
              <a:t> içinde. Ed.: O. Polat. Ankara: Seçkin Yayıncılık, s.: 265-275.</a:t>
            </a:r>
          </a:p>
          <a:p>
            <a:r>
              <a:rPr lang="tr-TR" sz="1400" dirty="0"/>
              <a:t>BAYSAL, S. U., ŞAHİN, F. (2014). Çocuk istismarı ve ihmali. </a:t>
            </a:r>
            <a:r>
              <a:rPr lang="tr-TR" sz="1400" i="1" dirty="0"/>
              <a:t>Türkiye Milli Pediatri Derneği ve Sosyal Pediatri Derneği Ortak Kılavuzu</a:t>
            </a:r>
            <a:r>
              <a:rPr lang="tr-TR" sz="1400" dirty="0"/>
              <a:t> içinde (s. 93-16). Ankara: Türkiye Milli Pediatri Derneği.</a:t>
            </a:r>
          </a:p>
          <a:p>
            <a:r>
              <a:rPr lang="tr-TR" sz="1400" dirty="0"/>
              <a:t>BEYAZOVA, U. (2014). İhmal. </a:t>
            </a:r>
            <a:r>
              <a:rPr lang="tr-TR" sz="1400" i="1" dirty="0"/>
              <a:t>Çocuk İstismarına ve İhmaline Yaklaşım. Temel Bilgiler</a:t>
            </a:r>
            <a:r>
              <a:rPr lang="tr-TR" sz="1400" dirty="0"/>
              <a:t> içinde. Ed.: O. Derman, Ankara: Akademisyen Tıp Kitabevi, s.: 35-36.</a:t>
            </a:r>
          </a:p>
          <a:p>
            <a:r>
              <a:rPr lang="tr-TR" sz="1400" dirty="0"/>
              <a:t>CAN. M., TIRITIL, L., DOKGÖZ, H. (2009). Çocuk istismarı olgularında hekim. </a:t>
            </a:r>
            <a:r>
              <a:rPr lang="tr-TR" sz="1400" i="1" dirty="0"/>
              <a:t>Klinik Gelişim</a:t>
            </a:r>
            <a:r>
              <a:rPr lang="tr-TR" sz="1400" dirty="0"/>
              <a:t>, 89-94.</a:t>
            </a:r>
          </a:p>
          <a:p>
            <a:r>
              <a:rPr lang="tr-TR" sz="1400" dirty="0"/>
              <a:t>ÇEÇEN, A. R. (2007). Çocuk cinsel istismarı: Sıklığı, etkileri ve okul temelli önleme yolları. </a:t>
            </a:r>
            <a:r>
              <a:rPr lang="tr-TR" sz="1400" i="1" dirty="0"/>
              <a:t>Uluslararası İnsan Bilimleri Dergisi</a:t>
            </a:r>
            <a:r>
              <a:rPr lang="tr-TR" sz="1400" dirty="0"/>
              <a:t>,  </a:t>
            </a:r>
            <a:r>
              <a:rPr lang="tr-TR" sz="1400" b="1" dirty="0"/>
              <a:t>4(1)</a:t>
            </a:r>
            <a:r>
              <a:rPr lang="tr-TR" sz="1400" dirty="0"/>
              <a:t>: 1-17.</a:t>
            </a:r>
          </a:p>
          <a:p>
            <a:r>
              <a:rPr lang="tr-TR" sz="1400" dirty="0"/>
              <a:t>ÇOCUK MERKEZİ DERNEĞİ (2012). Çocukların Ev İçinde Yaşadıkları Şiddet Araştırması. İstanbul: Genç Hayat Yayınları, s.: 25-55.</a:t>
            </a:r>
          </a:p>
          <a:p>
            <a:r>
              <a:rPr lang="tr-TR" sz="1400" dirty="0"/>
              <a:t>DERMAN, O. (2014). Çocuk İstismarı ve İhmaline Yaklaşım. Ankara: Akademisyen Tıp Kitabevi.</a:t>
            </a:r>
          </a:p>
          <a:p>
            <a:endParaRPr lang="tr-TR" sz="1400" dirty="0"/>
          </a:p>
        </p:txBody>
      </p:sp>
    </p:spTree>
    <p:extLst>
      <p:ext uri="{BB962C8B-B14F-4D97-AF65-F5344CB8AC3E}">
        <p14:creationId xmlns:p14="http://schemas.microsoft.com/office/powerpoint/2010/main" val="403541689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670922" y="2228460"/>
            <a:ext cx="10018713" cy="3124201"/>
          </a:xfrm>
        </p:spPr>
        <p:txBody>
          <a:bodyPr>
            <a:noAutofit/>
          </a:bodyPr>
          <a:lstStyle/>
          <a:p>
            <a:r>
              <a:rPr lang="tr-TR" sz="1600" dirty="0"/>
              <a:t>KARAKOÇ, S. (2009). Aile içi şiddetin çocuk ruh sağlığına etkileri. </a:t>
            </a:r>
            <a:r>
              <a:rPr lang="tr-TR" sz="1600" i="1" dirty="0"/>
              <a:t>Çocuk ve Şiddet </a:t>
            </a:r>
            <a:r>
              <a:rPr lang="tr-TR" sz="1600" i="1" dirty="0" err="1"/>
              <a:t>Çalıştayı</a:t>
            </a:r>
            <a:r>
              <a:rPr lang="tr-TR" sz="1600" b="1" dirty="0"/>
              <a:t>, </a:t>
            </a:r>
            <a:r>
              <a:rPr lang="tr-TR" sz="1600" dirty="0"/>
              <a:t>s.:19-23.</a:t>
            </a:r>
          </a:p>
          <a:p>
            <a:r>
              <a:rPr lang="tr-TR" sz="1600" dirty="0"/>
              <a:t>KARATAŞ, K. (2015). Çocuk İhmal ve İstismarında Sosyal Hizmet Yaklaşımı. </a:t>
            </a:r>
            <a:r>
              <a:rPr lang="tr-TR" sz="1600" i="1" dirty="0"/>
              <a:t>Çocuğa Yönelik Şiddet ve Çocuğun Korunması </a:t>
            </a:r>
            <a:r>
              <a:rPr lang="tr-TR" sz="1600" dirty="0"/>
              <a:t>içinde. Ed.: T. Dağlı. İstanbul: Çocuk Koruma Merkezlerini Destekleme Derneği, s. 97-105.</a:t>
            </a:r>
          </a:p>
          <a:p>
            <a:r>
              <a:rPr lang="tr-TR" sz="1600" dirty="0"/>
              <a:t>MILLER-PERRIN, C. L., PERRIN, R. D. (2007). Child </a:t>
            </a:r>
            <a:r>
              <a:rPr lang="tr-TR" sz="1600" dirty="0" err="1"/>
              <a:t>Maltreatment</a:t>
            </a:r>
            <a:r>
              <a:rPr lang="tr-TR" sz="1600" dirty="0"/>
              <a:t>: An </a:t>
            </a:r>
            <a:r>
              <a:rPr lang="tr-TR" sz="1600" dirty="0" err="1"/>
              <a:t>Introduction</a:t>
            </a:r>
            <a:r>
              <a:rPr lang="tr-TR" sz="1600" dirty="0"/>
              <a:t>. </a:t>
            </a:r>
            <a:r>
              <a:rPr lang="tr-TR" sz="1600" dirty="0" err="1"/>
              <a:t>London</a:t>
            </a:r>
            <a:r>
              <a:rPr lang="tr-TR" sz="1600" dirty="0"/>
              <a:t>: </a:t>
            </a:r>
            <a:r>
              <a:rPr lang="tr-TR" sz="1600" dirty="0" err="1"/>
              <a:t>Sage</a:t>
            </a:r>
            <a:r>
              <a:rPr lang="tr-TR" sz="1600" dirty="0"/>
              <a:t> Publications.</a:t>
            </a:r>
          </a:p>
          <a:p>
            <a:r>
              <a:rPr lang="tr-TR" sz="1600" dirty="0"/>
              <a:t>ÖZDEMİR, N. (2009). Aile içi şiddette uğrayan ya da tanık olan çocuğa danışmanlık ve aile içi şiddete yaklaşım. Çocuk ve Şiddet </a:t>
            </a:r>
            <a:r>
              <a:rPr lang="tr-TR" sz="1600" dirty="0" err="1"/>
              <a:t>Çalıştayı</a:t>
            </a:r>
            <a:r>
              <a:rPr lang="tr-TR" sz="1600" dirty="0"/>
              <a:t>, s.:64-72.</a:t>
            </a:r>
          </a:p>
          <a:p>
            <a:r>
              <a:rPr lang="tr-TR" sz="1600" dirty="0" smtClean="0"/>
              <a:t>POLAT</a:t>
            </a:r>
            <a:r>
              <a:rPr lang="tr-TR" sz="1600" dirty="0"/>
              <a:t>, O. (2007). Tüm Boyutlarıyla Çocuk İstismarı: Tanımlar. Ankara: Seçkin Yayıncılık.</a:t>
            </a:r>
          </a:p>
          <a:p>
            <a:r>
              <a:rPr lang="tr-TR" sz="1600" dirty="0" smtClean="0"/>
              <a:t>ŞAHİN</a:t>
            </a:r>
            <a:r>
              <a:rPr lang="tr-TR" sz="1600" dirty="0"/>
              <a:t>, F. (2014). Fiziksel istismar. </a:t>
            </a:r>
            <a:r>
              <a:rPr lang="tr-TR" sz="1600" i="1" dirty="0"/>
              <a:t>Çocuk İstismarına ve İhmaline Yaklaşım. Temel Bilgiler</a:t>
            </a:r>
            <a:r>
              <a:rPr lang="tr-TR" sz="1600" dirty="0"/>
              <a:t> içinde. Ed.: O. Derman, Ankara: Akademisyen Tıp Kitabevi, s.: 41-48.</a:t>
            </a:r>
          </a:p>
          <a:p>
            <a:r>
              <a:rPr lang="tr-TR" sz="1600" dirty="0" smtClean="0"/>
              <a:t>USLU</a:t>
            </a:r>
            <a:r>
              <a:rPr lang="tr-TR" sz="1600" dirty="0"/>
              <a:t>, R. İ. (2014). Duygusal İstismar. </a:t>
            </a:r>
            <a:r>
              <a:rPr lang="tr-TR" sz="1600" i="1" dirty="0"/>
              <a:t>Çocuk İstismarına ve İhmaline Yaklaşım. Temel Bilgiler</a:t>
            </a:r>
            <a:r>
              <a:rPr lang="tr-TR" sz="1600" dirty="0"/>
              <a:t> içinde. </a:t>
            </a:r>
            <a:r>
              <a:rPr lang="tr-TR" sz="1600" dirty="0" err="1"/>
              <a:t>Ed</a:t>
            </a:r>
            <a:r>
              <a:rPr lang="tr-TR" sz="1600" dirty="0"/>
              <a:t>.:O. Derman, Ankara: Akademisyen Tıp Kitabevi, s.: 37-40.</a:t>
            </a:r>
          </a:p>
          <a:p>
            <a:r>
              <a:rPr lang="tr-TR" sz="1600" dirty="0"/>
              <a:t>ZOLLNER, H., FUCHS, K. A., FEGERT, J. M. (2014). </a:t>
            </a:r>
            <a:r>
              <a:rPr lang="tr-TR" sz="1600" dirty="0" err="1"/>
              <a:t>Prevention</a:t>
            </a:r>
            <a:r>
              <a:rPr lang="tr-TR" sz="1600" dirty="0"/>
              <a:t> of </a:t>
            </a:r>
            <a:r>
              <a:rPr lang="tr-TR" sz="1600" dirty="0" err="1"/>
              <a:t>sexual</a:t>
            </a:r>
            <a:r>
              <a:rPr lang="tr-TR" sz="1600" dirty="0"/>
              <a:t> </a:t>
            </a:r>
            <a:r>
              <a:rPr lang="tr-TR" sz="1600" dirty="0" err="1"/>
              <a:t>abuse</a:t>
            </a:r>
            <a:r>
              <a:rPr lang="tr-TR" sz="1600" dirty="0"/>
              <a:t>: </a:t>
            </a:r>
            <a:r>
              <a:rPr lang="tr-TR" sz="1600" dirty="0" err="1"/>
              <a:t>Improved</a:t>
            </a:r>
            <a:r>
              <a:rPr lang="tr-TR" sz="1600" dirty="0"/>
              <a:t> </a:t>
            </a:r>
            <a:r>
              <a:rPr lang="tr-TR" sz="1600" dirty="0" err="1"/>
              <a:t>information</a:t>
            </a:r>
            <a:r>
              <a:rPr lang="tr-TR" sz="1600" dirty="0"/>
              <a:t> is </a:t>
            </a:r>
            <a:r>
              <a:rPr lang="tr-TR" sz="1600" dirty="0" err="1"/>
              <a:t>crucial</a:t>
            </a:r>
            <a:r>
              <a:rPr lang="tr-TR" sz="1600" dirty="0"/>
              <a:t>. </a:t>
            </a:r>
            <a:r>
              <a:rPr lang="tr-TR" sz="1600" i="1" dirty="0"/>
              <a:t>Child </a:t>
            </a:r>
            <a:r>
              <a:rPr lang="tr-TR" sz="1600" i="1" dirty="0" err="1"/>
              <a:t>and</a:t>
            </a:r>
            <a:r>
              <a:rPr lang="tr-TR" sz="1600" i="1" dirty="0"/>
              <a:t> </a:t>
            </a:r>
            <a:r>
              <a:rPr lang="tr-TR" sz="1600" i="1" dirty="0" err="1"/>
              <a:t>Adolescent</a:t>
            </a:r>
            <a:r>
              <a:rPr lang="tr-TR" sz="1600" i="1" dirty="0"/>
              <a:t> </a:t>
            </a:r>
            <a:r>
              <a:rPr lang="tr-TR" sz="1600" i="1" dirty="0" err="1"/>
              <a:t>Psychiatry</a:t>
            </a:r>
            <a:r>
              <a:rPr lang="tr-TR" sz="1600" i="1" dirty="0"/>
              <a:t> </a:t>
            </a:r>
            <a:r>
              <a:rPr lang="tr-TR" sz="1600" i="1" dirty="0" err="1"/>
              <a:t>and</a:t>
            </a:r>
            <a:r>
              <a:rPr lang="tr-TR" sz="1600" i="1" dirty="0"/>
              <a:t> </a:t>
            </a:r>
            <a:r>
              <a:rPr lang="tr-TR" sz="1600" i="1" dirty="0" err="1"/>
              <a:t>Mental</a:t>
            </a:r>
            <a:r>
              <a:rPr lang="tr-TR" sz="1600" i="1" dirty="0"/>
              <a:t> </a:t>
            </a:r>
            <a:r>
              <a:rPr lang="tr-TR" sz="1600" i="1" dirty="0" err="1"/>
              <a:t>Health</a:t>
            </a:r>
            <a:r>
              <a:rPr lang="tr-TR" sz="1600" dirty="0"/>
              <a:t>, </a:t>
            </a:r>
            <a:r>
              <a:rPr lang="tr-TR" sz="1600" b="1" dirty="0"/>
              <a:t>8(5)</a:t>
            </a:r>
            <a:r>
              <a:rPr lang="tr-TR" sz="1600" dirty="0"/>
              <a:t>: 1753-2000.</a:t>
            </a:r>
          </a:p>
          <a:p>
            <a:endParaRPr lang="tr-TR" sz="1600" dirty="0"/>
          </a:p>
        </p:txBody>
      </p:sp>
    </p:spTree>
    <p:extLst>
      <p:ext uri="{BB962C8B-B14F-4D97-AF65-F5344CB8AC3E}">
        <p14:creationId xmlns:p14="http://schemas.microsoft.com/office/powerpoint/2010/main" val="350566964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633600" y="1510004"/>
            <a:ext cx="10018713" cy="3124201"/>
          </a:xfrm>
        </p:spPr>
        <p:txBody>
          <a:bodyPr>
            <a:normAutofit/>
          </a:bodyPr>
          <a:lstStyle/>
          <a:p>
            <a:pPr algn="ctr"/>
            <a:r>
              <a:rPr lang="tr-TR" sz="3600" b="1" dirty="0" smtClean="0"/>
              <a:t>İstismara ve İhmale Uğrayan Çocuğun Değerlendirilmesi</a:t>
            </a:r>
          </a:p>
        </p:txBody>
      </p:sp>
    </p:spTree>
    <p:extLst>
      <p:ext uri="{BB962C8B-B14F-4D97-AF65-F5344CB8AC3E}">
        <p14:creationId xmlns:p14="http://schemas.microsoft.com/office/powerpoint/2010/main" val="120140436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501243" y="1176865"/>
            <a:ext cx="10250490" cy="4969935"/>
          </a:xfrm>
        </p:spPr>
        <p:txBody>
          <a:bodyPr>
            <a:normAutofit fontScale="77500" lnSpcReduction="20000"/>
          </a:bodyPr>
          <a:lstStyle/>
          <a:p>
            <a:r>
              <a:rPr lang="tr-TR" sz="3400" dirty="0">
                <a:latin typeface="Times New Roman" panose="02020603050405020304" pitchFamily="18" charset="0"/>
                <a:ea typeface="Calibri" panose="020F0502020204030204" pitchFamily="34" charset="0"/>
                <a:cs typeface="Times New Roman" panose="02020603050405020304" pitchFamily="18" charset="0"/>
              </a:rPr>
              <a:t>İstismar ve ihmal olgusuna ilişkin etmenler, çocuğun özellikleri ve ailelerin ihtiyaçları birbirinden çok farklıdır. Bu nedenle istismar ve ihmal olgularının önlenmesi, çocuklara ve ailelerine gerekli erken müdahalelerin yapılabilmesinde değerlendirme son derece önemlidir. </a:t>
            </a:r>
            <a:endParaRPr lang="tr-TR" sz="3400" dirty="0" smtClean="0">
              <a:latin typeface="Times New Roman" panose="02020603050405020304" pitchFamily="18" charset="0"/>
              <a:ea typeface="Calibri" panose="020F0502020204030204" pitchFamily="34" charset="0"/>
              <a:cs typeface="Times New Roman" panose="02020603050405020304" pitchFamily="18" charset="0"/>
            </a:endParaRPr>
          </a:p>
          <a:p>
            <a:r>
              <a:rPr lang="tr-TR" sz="3400" dirty="0" smtClean="0">
                <a:latin typeface="Times New Roman" panose="02020603050405020304" pitchFamily="18" charset="0"/>
                <a:ea typeface="Calibri" panose="020F0502020204030204" pitchFamily="34" charset="0"/>
                <a:cs typeface="Times New Roman" panose="02020603050405020304" pitchFamily="18" charset="0"/>
              </a:rPr>
              <a:t>Bununla </a:t>
            </a:r>
            <a:r>
              <a:rPr lang="tr-TR" sz="3400" dirty="0">
                <a:latin typeface="Times New Roman" panose="02020603050405020304" pitchFamily="18" charset="0"/>
                <a:ea typeface="Calibri" panose="020F0502020204030204" pitchFamily="34" charset="0"/>
                <a:cs typeface="Times New Roman" panose="02020603050405020304" pitchFamily="18" charset="0"/>
              </a:rPr>
              <a:t>birlikte, istismar ve ihmal olgularının değerlendirilmesi güçtür ve bir ekip çalışması gerektirmektedir.  Olguların erken belirlenmesi ve girişimlerin zamanında yapılması halinde, zararın daha az meydana gelir. </a:t>
            </a:r>
            <a:endParaRPr lang="tr-TR" sz="3400" dirty="0" smtClean="0">
              <a:latin typeface="Times New Roman" panose="02020603050405020304" pitchFamily="18" charset="0"/>
              <a:ea typeface="Calibri" panose="020F0502020204030204" pitchFamily="34" charset="0"/>
              <a:cs typeface="Times New Roman" panose="02020603050405020304" pitchFamily="18" charset="0"/>
            </a:endParaRPr>
          </a:p>
          <a:p>
            <a:r>
              <a:rPr lang="tr-TR" sz="3400" dirty="0" smtClean="0">
                <a:latin typeface="Times New Roman" panose="02020603050405020304" pitchFamily="18" charset="0"/>
                <a:ea typeface="Calibri" panose="020F0502020204030204" pitchFamily="34" charset="0"/>
                <a:cs typeface="Times New Roman" panose="02020603050405020304" pitchFamily="18" charset="0"/>
              </a:rPr>
              <a:t>Değerlendirme </a:t>
            </a:r>
            <a:r>
              <a:rPr lang="tr-TR" sz="3400" dirty="0">
                <a:latin typeface="Times New Roman" panose="02020603050405020304" pitchFamily="18" charset="0"/>
                <a:ea typeface="Calibri" panose="020F0502020204030204" pitchFamily="34" charset="0"/>
                <a:cs typeface="Times New Roman" panose="02020603050405020304" pitchFamily="18" charset="0"/>
              </a:rPr>
              <a:t>ve tedavi sürecine ilişkin ideal yaklaşım, olguyu bir bütün olarak ele alarak, çocuğa tıbbi ve psikolojik desteği sağlarken, aynı zamanda hukuki destek de sağlayarak, disiplinler arası bir bakış açısıyla çalışmaktır.</a:t>
            </a:r>
            <a:endParaRPr lang="tr-TR" sz="3400" dirty="0">
              <a:latin typeface="Calibri" panose="020F0502020204030204" pitchFamily="34" charset="0"/>
              <a:ea typeface="Calibri" panose="020F0502020204030204" pitchFamily="34" charset="0"/>
              <a:cs typeface="Times New Roman" panose="02020603050405020304" pitchFamily="18" charset="0"/>
            </a:endParaRPr>
          </a:p>
          <a:p>
            <a:endParaRPr lang="tr-TR" dirty="0"/>
          </a:p>
        </p:txBody>
      </p:sp>
    </p:spTree>
    <p:extLst>
      <p:ext uri="{BB962C8B-B14F-4D97-AF65-F5344CB8AC3E}">
        <p14:creationId xmlns:p14="http://schemas.microsoft.com/office/powerpoint/2010/main" val="250106101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524001" y="1049867"/>
            <a:ext cx="10453156" cy="5300133"/>
          </a:xfrm>
        </p:spPr>
        <p:txBody>
          <a:bodyPr>
            <a:normAutofit/>
          </a:bodyPr>
          <a:lstStyle/>
          <a:p>
            <a:r>
              <a:rPr lang="tr-TR" dirty="0"/>
              <a:t>Belli bir olgunun çocuk ihmali olup olmadığına karar verirken, durumun ve koşulların çocuğun temel ihtiyaçlarının karşılanmadığına işaret etmesi ve sonuçta çocuğun zarar görmesi olmak üzere iki önemli kıstasın dikkate alınması gerekmektedir</a:t>
            </a:r>
            <a:r>
              <a:rPr lang="tr-TR" dirty="0" smtClean="0"/>
              <a:t>.</a:t>
            </a:r>
          </a:p>
          <a:p>
            <a:r>
              <a:rPr lang="tr-TR" dirty="0" smtClean="0"/>
              <a:t> </a:t>
            </a:r>
            <a:r>
              <a:rPr lang="tr-TR" dirty="0"/>
              <a:t>Çocuk istismarına ilişkin değerlendirmede ise çocuğun ebeveynlerin aktif tutum ve davranışları nedeni ile zarar görüp görmediği değerlendirilir. Kimi olgularda sadece çocuğun zarar görmesi değil, zarar görmesi riskinin bulunmasının da kötü muamele kapsamında değerlendirilmesi gerekmektedir. </a:t>
            </a:r>
            <a:endParaRPr lang="tr-TR" dirty="0" smtClean="0"/>
          </a:p>
          <a:p>
            <a:r>
              <a:rPr lang="tr-TR" dirty="0" smtClean="0"/>
              <a:t>Örneğin</a:t>
            </a:r>
            <a:r>
              <a:rPr lang="tr-TR" dirty="0"/>
              <a:t>, eğer çocuğa havaya uygun olarak yeterli giysi giydirilmemişse ve donma noktasının altındaki derecelerde otobüs bekliyorsa sonuç çok şiddetli olabilmektedir. Bu nedenle, durumun niteliğinin ve boyutlarının potansiyel sonuçları bağlamında ele alınması gerekmektedir.</a:t>
            </a:r>
          </a:p>
          <a:p>
            <a:endParaRPr lang="tr-TR" dirty="0"/>
          </a:p>
        </p:txBody>
      </p:sp>
    </p:spTree>
    <p:extLst>
      <p:ext uri="{BB962C8B-B14F-4D97-AF65-F5344CB8AC3E}">
        <p14:creationId xmlns:p14="http://schemas.microsoft.com/office/powerpoint/2010/main" val="206505549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535110" y="2311399"/>
            <a:ext cx="10018713" cy="3124201"/>
          </a:xfrm>
        </p:spPr>
        <p:txBody>
          <a:bodyPr>
            <a:noAutofit/>
          </a:bodyPr>
          <a:lstStyle/>
          <a:p>
            <a:r>
              <a:rPr lang="tr-TR" sz="3200" dirty="0"/>
              <a:t> </a:t>
            </a:r>
            <a:r>
              <a:rPr lang="tr-TR" sz="3200" dirty="0" smtClean="0"/>
              <a:t>Fiziksel </a:t>
            </a:r>
            <a:r>
              <a:rPr lang="tr-TR" sz="3200" dirty="0"/>
              <a:t>istismar ve cinsel istismar gibi çocuğa yönelik kötü muamele türlerinde olayın bir kez bile gerçekleşmiş olması, olgunun istismar olarak değerlendirilmesinde yeterlidir. Ancak, olguların ihmal olarak değerlendirilebilmesi için, tekrarlanan nitelikte olması gereklidir. </a:t>
            </a:r>
            <a:endParaRPr lang="tr-TR" sz="3200" dirty="0" smtClean="0"/>
          </a:p>
          <a:p>
            <a:r>
              <a:rPr lang="tr-TR" sz="3200" dirty="0" smtClean="0"/>
              <a:t>Pek </a:t>
            </a:r>
            <a:r>
              <a:rPr lang="tr-TR" sz="3200" dirty="0"/>
              <a:t>çok olguda aile değil, olayın ihmal kapsamında değerlendirilmesi gerekir. Olayın sadece bir kez gerçekleşmiş olması, yani istismarın ve ihmalin durumsal olması da ölümcül sonuçlara yol açabilmektedir. </a:t>
            </a:r>
          </a:p>
          <a:p>
            <a:endParaRPr lang="tr-TR" sz="3200" dirty="0"/>
          </a:p>
        </p:txBody>
      </p:sp>
    </p:spTree>
    <p:extLst>
      <p:ext uri="{BB962C8B-B14F-4D97-AF65-F5344CB8AC3E}">
        <p14:creationId xmlns:p14="http://schemas.microsoft.com/office/powerpoint/2010/main" val="292882720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b="1" dirty="0">
                <a:solidFill>
                  <a:srgbClr val="FF0000"/>
                </a:solidFill>
              </a:rPr>
              <a:t>Cinsel </a:t>
            </a:r>
            <a:r>
              <a:rPr lang="tr-TR" b="1" dirty="0" smtClean="0">
                <a:solidFill>
                  <a:srgbClr val="FF0000"/>
                </a:solidFill>
              </a:rPr>
              <a:t>İstismarın Değerlendirilmesi</a:t>
            </a:r>
            <a:r>
              <a:rPr lang="tr-TR" dirty="0">
                <a:solidFill>
                  <a:srgbClr val="FF0000"/>
                </a:solidFill>
              </a:rPr>
              <a:t/>
            </a:r>
            <a:br>
              <a:rPr lang="tr-TR" dirty="0">
                <a:solidFill>
                  <a:srgbClr val="FF0000"/>
                </a:solidFill>
              </a:rPr>
            </a:br>
            <a:endParaRPr lang="tr-TR" dirty="0">
              <a:solidFill>
                <a:srgbClr val="FF0000"/>
              </a:solidFill>
            </a:endParaRPr>
          </a:p>
        </p:txBody>
      </p:sp>
      <p:sp>
        <p:nvSpPr>
          <p:cNvPr id="3" name="İçerik Yer Tutucusu 2"/>
          <p:cNvSpPr>
            <a:spLocks noGrp="1"/>
          </p:cNvSpPr>
          <p:nvPr>
            <p:ph idx="1"/>
          </p:nvPr>
        </p:nvSpPr>
        <p:spPr>
          <a:xfrm>
            <a:off x="1484311" y="1846556"/>
            <a:ext cx="10018713" cy="4006788"/>
          </a:xfrm>
        </p:spPr>
        <p:txBody>
          <a:bodyPr>
            <a:normAutofit fontScale="85000" lnSpcReduction="10000"/>
          </a:bodyPr>
          <a:lstStyle/>
          <a:p>
            <a:pPr marL="0" indent="0">
              <a:buNone/>
            </a:pPr>
            <a:r>
              <a:rPr lang="tr-TR" dirty="0"/>
              <a:t> </a:t>
            </a:r>
          </a:p>
          <a:p>
            <a:r>
              <a:rPr lang="tr-TR" dirty="0" smtClean="0"/>
              <a:t>Cinsel istismar diğer istismar türlerin farklı değerlendirmeler </a:t>
            </a:r>
            <a:r>
              <a:rPr lang="tr-TR" smtClean="0"/>
              <a:t>gerektirmektedir. Bu </a:t>
            </a:r>
            <a:r>
              <a:rPr lang="tr-TR" dirty="0" smtClean="0"/>
              <a:t>olguların fark </a:t>
            </a:r>
            <a:r>
              <a:rPr lang="tr-TR" dirty="0"/>
              <a:t>edilmesi çoğu zaman tesadüfidir. Olayların çok az bir </a:t>
            </a:r>
            <a:r>
              <a:rPr lang="tr-TR" dirty="0" smtClean="0"/>
              <a:t>kısmı </a:t>
            </a:r>
            <a:r>
              <a:rPr lang="tr-TR" dirty="0"/>
              <a:t>çocuğun kendi şikayeti ile adliyeye </a:t>
            </a:r>
            <a:r>
              <a:rPr lang="tr-TR" dirty="0" smtClean="0"/>
              <a:t>yansımaktadır. Olaylar </a:t>
            </a:r>
            <a:r>
              <a:rPr lang="tr-TR" dirty="0"/>
              <a:t>büyük oranında tekrarlayıcı niteliktedir. </a:t>
            </a:r>
            <a:endParaRPr lang="tr-TR" dirty="0" smtClean="0"/>
          </a:p>
          <a:p>
            <a:r>
              <a:rPr lang="tr-TR" dirty="0" smtClean="0"/>
              <a:t>Cinsel </a:t>
            </a:r>
            <a:r>
              <a:rPr lang="tr-TR" dirty="0"/>
              <a:t>istismar olayı çok büyük bir oranda çocuğun tanıdığı bir kişi tarafından gerçekleştirilmekte; bir yetişkinin, çocuktaki normal dışı bir davranışı fark etmesi veya çocuğun bir fiziksel yaralanma ile doktora getirilmesi ile olay ortaya çıkmaktadır. </a:t>
            </a:r>
            <a:endParaRPr lang="tr-TR" dirty="0" smtClean="0"/>
          </a:p>
          <a:p>
            <a:r>
              <a:rPr lang="tr-TR" dirty="0" smtClean="0"/>
              <a:t>Daha </a:t>
            </a:r>
            <a:r>
              <a:rPr lang="tr-TR" dirty="0"/>
              <a:t>nadir olarak çocuğun bir başka şahsa cinsel istismar hakkında bir şey söylemesi ile gün ışığına çıkmaktadır</a:t>
            </a:r>
            <a:r>
              <a:rPr lang="tr-TR" dirty="0" smtClean="0"/>
              <a:t>. Cinsel </a:t>
            </a:r>
            <a:r>
              <a:rPr lang="tr-TR" dirty="0"/>
              <a:t>istismar olayının açığa çıkması ile çocuk,  olay hakkında daha ayrıntılı bilgi vermeye zorlanır. Bu bir </a:t>
            </a:r>
            <a:r>
              <a:rPr lang="tr-TR" dirty="0" err="1"/>
              <a:t>ensest</a:t>
            </a:r>
            <a:r>
              <a:rPr lang="tr-TR" dirty="0"/>
              <a:t> ilişki ise, çocuk daha büyük bir baskı altında kalabilmekte; fail ve aile bireyleri suçluluk duymasına ve içine kapanmasına yol açabilmektedir.</a:t>
            </a:r>
          </a:p>
          <a:p>
            <a:endParaRPr lang="tr-TR" dirty="0"/>
          </a:p>
        </p:txBody>
      </p:sp>
    </p:spTree>
    <p:extLst>
      <p:ext uri="{BB962C8B-B14F-4D97-AF65-F5344CB8AC3E}">
        <p14:creationId xmlns:p14="http://schemas.microsoft.com/office/powerpoint/2010/main" val="386780596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528698" y="1530658"/>
            <a:ext cx="10018713" cy="3124201"/>
          </a:xfrm>
        </p:spPr>
        <p:txBody>
          <a:bodyPr>
            <a:normAutofit lnSpcReduction="10000"/>
          </a:bodyPr>
          <a:lstStyle/>
          <a:p>
            <a:r>
              <a:rPr lang="tr-TR" dirty="0"/>
              <a:t>Cinsel istismar mağduru çocuk ve ergenlerin, olaydan sonraki 24 ile 48 saatler arasında istismarı birisiyle paylaştıkları, ikinci günden sonra istismar yaşantısının anlatılma oranlarının giderek azaldığı tespit edilmiştir. </a:t>
            </a:r>
            <a:endParaRPr lang="tr-TR" dirty="0" smtClean="0"/>
          </a:p>
          <a:p>
            <a:r>
              <a:rPr lang="tr-TR" dirty="0" smtClean="0"/>
              <a:t>Cinsel </a:t>
            </a:r>
            <a:r>
              <a:rPr lang="tr-TR" dirty="0"/>
              <a:t>istismar sonrası çocuklar yaşanan istismarı ilk olarak annelerine, daha sonra sırasıyla babalarına, polise, öğretmene, arkadaşlarına ve başka bir aile üyesine anlatır. </a:t>
            </a:r>
            <a:endParaRPr lang="tr-TR" dirty="0" smtClean="0"/>
          </a:p>
          <a:p>
            <a:r>
              <a:rPr lang="tr-TR" dirty="0" smtClean="0"/>
              <a:t>İstismara uğrayan çocuklar </a:t>
            </a:r>
            <a:r>
              <a:rPr lang="tr-TR" dirty="0"/>
              <a:t>ailelerinin tepkilerinden korktukları ve utanç duygusu yaşadıkları </a:t>
            </a:r>
            <a:r>
              <a:rPr lang="tr-TR" dirty="0" smtClean="0"/>
              <a:t>için </a:t>
            </a:r>
            <a:r>
              <a:rPr lang="tr-TR" dirty="0"/>
              <a:t>olayı daha geç haber verebilirler.</a:t>
            </a:r>
          </a:p>
          <a:p>
            <a:endParaRPr lang="tr-TR" dirty="0"/>
          </a:p>
        </p:txBody>
      </p:sp>
    </p:spTree>
    <p:extLst>
      <p:ext uri="{BB962C8B-B14F-4D97-AF65-F5344CB8AC3E}">
        <p14:creationId xmlns:p14="http://schemas.microsoft.com/office/powerpoint/2010/main" val="203173507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484310" y="887767"/>
            <a:ext cx="10018713" cy="4903433"/>
          </a:xfrm>
        </p:spPr>
        <p:txBody>
          <a:bodyPr>
            <a:normAutofit/>
          </a:bodyPr>
          <a:lstStyle/>
          <a:p>
            <a:r>
              <a:rPr lang="tr-TR" dirty="0"/>
              <a:t>Hekimler, çocuk istismarı olgusu ile karşılaştıklarında, çocuğun tedavisi tamamlandıktan sonra, kamu görevi yaptıklarından dolayı, bu suçu ihbar etmekle yükümlüdür.  </a:t>
            </a:r>
            <a:endParaRPr lang="tr-TR" dirty="0" smtClean="0"/>
          </a:p>
          <a:p>
            <a:r>
              <a:rPr lang="tr-TR" dirty="0" smtClean="0"/>
              <a:t>Vakanın </a:t>
            </a:r>
            <a:r>
              <a:rPr lang="tr-TR" dirty="0"/>
              <a:t>çocuk istismarı olduğuna ilişkin şüphe bulunmuyorsa, cumhuriyet başsavcılıklarına adli raporla birlikte başvurarak, olgu hakkında koruma kararı aldırılması </a:t>
            </a:r>
            <a:r>
              <a:rPr lang="tr-TR" dirty="0" smtClean="0"/>
              <a:t>ve </a:t>
            </a:r>
            <a:r>
              <a:rPr lang="tr-TR" dirty="0"/>
              <a:t>çocuğun tedavisinin sürebilmesi için yasal güvence istenmesi gereklidir.  </a:t>
            </a:r>
            <a:endParaRPr lang="tr-TR" dirty="0" smtClean="0"/>
          </a:p>
          <a:p>
            <a:r>
              <a:rPr lang="tr-TR" dirty="0" smtClean="0"/>
              <a:t>Hukuksal </a:t>
            </a:r>
            <a:r>
              <a:rPr lang="tr-TR" dirty="0"/>
              <a:t>danışmanlık konusunda barolara başvurarak, çocuk hakları komisyonunda görev yapan avukatların ve gönüllü kuruluşların desteğinin istenebilir. </a:t>
            </a:r>
          </a:p>
          <a:p>
            <a:pPr marL="0" indent="0">
              <a:buNone/>
            </a:pPr>
            <a:endParaRPr lang="tr-TR" dirty="0"/>
          </a:p>
          <a:p>
            <a:endParaRPr lang="tr-TR" dirty="0"/>
          </a:p>
        </p:txBody>
      </p:sp>
    </p:spTree>
    <p:extLst>
      <p:ext uri="{BB962C8B-B14F-4D97-AF65-F5344CB8AC3E}">
        <p14:creationId xmlns:p14="http://schemas.microsoft.com/office/powerpoint/2010/main" val="402867063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706252" y="727969"/>
            <a:ext cx="10018713" cy="5009965"/>
          </a:xfrm>
        </p:spPr>
        <p:txBody>
          <a:bodyPr/>
          <a:lstStyle/>
          <a:p>
            <a:r>
              <a:rPr lang="tr-TR" dirty="0"/>
              <a:t>Yurtdışındaki uygulamalarda olduğu gibi, Türkiye’de de son yıllarda, mağdurun tek muayenesi ile tüm işlemlerin bitirilmesi hedeflenmektedir. </a:t>
            </a:r>
            <a:endParaRPr lang="tr-TR" dirty="0" smtClean="0"/>
          </a:p>
          <a:p>
            <a:r>
              <a:rPr lang="tr-TR" dirty="0" smtClean="0"/>
              <a:t>Ancak</a:t>
            </a:r>
            <a:r>
              <a:rPr lang="tr-TR" dirty="0"/>
              <a:t>, çocuğun muayenesine sağlık personeli dışında olan polis, savcı gibi kişilerin katılmasının doğru olmadığı; ifadenin çocuğa zarar vermeden alınması esas olmakla birlikte, ifade ile muayenenin iki ayrı işlem olduğu, muayenede alınan öykünün, ifade olmadığı ileri sürülmektedir.</a:t>
            </a:r>
          </a:p>
          <a:p>
            <a:endParaRPr lang="tr-TR" dirty="0"/>
          </a:p>
        </p:txBody>
      </p:sp>
    </p:spTree>
    <p:extLst>
      <p:ext uri="{BB962C8B-B14F-4D97-AF65-F5344CB8AC3E}">
        <p14:creationId xmlns:p14="http://schemas.microsoft.com/office/powerpoint/2010/main" val="228109605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Paralaks">
  <a:themeElements>
    <a:clrScheme name="Paralaks">
      <a:dk1>
        <a:sysClr val="windowText" lastClr="000000"/>
      </a:dk1>
      <a:lt1>
        <a:sysClr val="window" lastClr="FFFFFF"/>
      </a:lt1>
      <a:dk2>
        <a:srgbClr val="212121"/>
      </a:dk2>
      <a:lt2>
        <a:srgbClr val="CDD0D1"/>
      </a:lt2>
      <a:accent1>
        <a:srgbClr val="BC1C1C"/>
      </a:accent1>
      <a:accent2>
        <a:srgbClr val="F67534"/>
      </a:accent2>
      <a:accent3>
        <a:srgbClr val="EAAC35"/>
      </a:accent3>
      <a:accent4>
        <a:srgbClr val="9BAF68"/>
      </a:accent4>
      <a:accent5>
        <a:srgbClr val="68B9A6"/>
      </a:accent5>
      <a:accent6>
        <a:srgbClr val="50B1D4"/>
      </a:accent6>
      <a:hlink>
        <a:srgbClr val="E46416"/>
      </a:hlink>
      <a:folHlink>
        <a:srgbClr val="EE9340"/>
      </a:folHlink>
    </a:clrScheme>
    <a:fontScheme name="Paralaks">
      <a:maj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ralaks">
      <a:fillStyleLst>
        <a:solidFill>
          <a:schemeClr val="phClr"/>
        </a:solidFill>
        <a:gradFill rotWithShape="1">
          <a:gsLst>
            <a:gs pos="0">
              <a:schemeClr val="phClr">
                <a:tint val="60000"/>
                <a:lumMod val="104000"/>
              </a:schemeClr>
            </a:gs>
            <a:gs pos="100000">
              <a:schemeClr val="phClr">
                <a:tint val="84000"/>
              </a:schemeClr>
            </a:gs>
          </a:gsLst>
          <a:lin ang="5400000" scaled="0"/>
        </a:gradFill>
        <a:gradFill rotWithShape="1">
          <a:gsLst>
            <a:gs pos="0">
              <a:schemeClr val="phClr">
                <a:tint val="96000"/>
                <a:lumMod val="102000"/>
              </a:schemeClr>
            </a:gs>
            <a:gs pos="100000">
              <a:schemeClr val="phClr">
                <a:shade val="88000"/>
                <a:lumMod val="94000"/>
              </a:schemeClr>
            </a:gs>
          </a:gsLst>
          <a:path path="circle">
            <a:fillToRect l="50000" t="100000" r="100000" b="50000"/>
          </a:path>
        </a:gradFill>
      </a:fillStyleLst>
      <a:lnStyleLst>
        <a:ln w="9525" cap="rnd" cmpd="sng" algn="ctr">
          <a:solidFill>
            <a:schemeClr val="phClr">
              <a:tint val="6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reflection blurRad="12700" stA="26000" endPos="32000" dist="12700" dir="5400000" sy="-100000" rotWithShape="0"/>
          </a:effectLst>
        </a:effectStyle>
        <a:effectStyle>
          <a:effectLst>
            <a:outerShdw blurRad="38100" dist="25400" dir="5400000" rotWithShape="0">
              <a:srgbClr val="000000">
                <a:alpha val="64000"/>
              </a:srgbClr>
            </a:outerShdw>
          </a:effectLst>
          <a:scene3d>
            <a:camera prst="orthographicFront">
              <a:rot lat="0" lon="0" rev="0"/>
            </a:camera>
            <a:lightRig rig="threePt" dir="tl">
              <a:rot lat="0" lon="0" rev="1200000"/>
            </a:lightRig>
          </a:scene3d>
          <a:sp3d>
            <a:bevelT w="25400" h="12700"/>
          </a:sp3d>
        </a:effectStyle>
      </a:effectStyleLst>
      <a:bgFillStyleLst>
        <a:solidFill>
          <a:schemeClr val="phClr"/>
        </a:solidFill>
        <a:gradFill rotWithShape="1">
          <a:gsLst>
            <a:gs pos="0">
              <a:schemeClr val="phClr">
                <a:tint val="90000"/>
                <a:lumMod val="110000"/>
              </a:schemeClr>
            </a:gs>
            <a:gs pos="100000">
              <a:schemeClr val="phClr">
                <a:shade val="64000"/>
                <a:lumMod val="98000"/>
              </a:schemeClr>
            </a:gs>
          </a:gsLst>
          <a:lin ang="5400000" scaled="0"/>
        </a:gradFill>
        <a:blipFill rotWithShape="1">
          <a:blip xmlns:r="http://schemas.openxmlformats.org/officeDocument/2006/relationships" r:embed="rId1">
            <a:duotone>
              <a:schemeClr val="phClr">
                <a:shade val="76000"/>
                <a:satMod val="180000"/>
              </a:schemeClr>
              <a:schemeClr val="phClr">
                <a:tint val="80000"/>
                <a:satMod val="120000"/>
                <a:lumMod val="180000"/>
              </a:schemeClr>
            </a:duotone>
          </a:blip>
          <a:stretch/>
        </a:blipFill>
      </a:bgFillStyleLst>
    </a:fmtScheme>
  </a:themeElements>
  <a:objectDefaults/>
  <a:extraClrSchemeLst/>
  <a:extLst>
    <a:ext uri="{05A4C25C-085E-4340-85A3-A5531E510DB2}">
      <thm15:themeFamily xmlns:thm15="http://schemas.microsoft.com/office/thememl/2012/main" name="Parallax" id="{3388167B-A2EB-4685-9635-1831D9AEF8C4}" vid="{93B4CCAC-FD5A-4D59-B1AC-EAF45910B5A9}"/>
    </a:ext>
  </a:extLst>
</a:theme>
</file>

<file path=docProps/app.xml><?xml version="1.0" encoding="utf-8"?>
<Properties xmlns="http://schemas.openxmlformats.org/officeDocument/2006/extended-properties" xmlns:vt="http://schemas.openxmlformats.org/officeDocument/2006/docPropsVTypes">
  <Template>TM03457496[[fn=Paralaks]]</Template>
  <TotalTime>1063</TotalTime>
  <Words>1140</Words>
  <Application>Microsoft Office PowerPoint</Application>
  <PresentationFormat>Geniş ekran</PresentationFormat>
  <Paragraphs>40</Paragraphs>
  <Slides>11</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11</vt:i4>
      </vt:variant>
    </vt:vector>
  </HeadingPairs>
  <TitlesOfParts>
    <vt:vector size="16" baseType="lpstr">
      <vt:lpstr>Arial</vt:lpstr>
      <vt:lpstr>Calibri</vt:lpstr>
      <vt:lpstr>Corbel</vt:lpstr>
      <vt:lpstr>Times New Roman</vt:lpstr>
      <vt:lpstr>Paralaks</vt:lpstr>
      <vt:lpstr>ÇOCUK İSTİSMARI VE İHMALİ  Prof.Dr. Aynur Bütün Ayhan Ankara Üniversitesi Sağlık Bilimleri Fakültesi  </vt:lpstr>
      <vt:lpstr>PowerPoint Sunusu</vt:lpstr>
      <vt:lpstr>PowerPoint Sunusu</vt:lpstr>
      <vt:lpstr>PowerPoint Sunusu</vt:lpstr>
      <vt:lpstr>PowerPoint Sunusu</vt:lpstr>
      <vt:lpstr>Cinsel İstismarın Değerlendirilmesi </vt:lpstr>
      <vt:lpstr>PowerPoint Sunusu</vt:lpstr>
      <vt:lpstr>PowerPoint Sunusu</vt:lpstr>
      <vt:lpstr>PowerPoint Sunusu</vt:lpstr>
      <vt:lpstr>KAYNAKLAR</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ÇOCUK İSTİSMARI VE İHMALİ</dc:title>
  <dc:creator>Lenovo</dc:creator>
  <cp:lastModifiedBy>Hp</cp:lastModifiedBy>
  <cp:revision>111</cp:revision>
  <dcterms:created xsi:type="dcterms:W3CDTF">2019-08-30T07:33:32Z</dcterms:created>
  <dcterms:modified xsi:type="dcterms:W3CDTF">2021-03-13T17:10:44Z</dcterms:modified>
</cp:coreProperties>
</file>