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92" r:id="rId4"/>
    <p:sldId id="1083" r:id="rId5"/>
    <p:sldId id="1084" r:id="rId6"/>
    <p:sldId id="1093" r:id="rId7"/>
    <p:sldId id="1094" r:id="rId8"/>
    <p:sldId id="1095" r:id="rId9"/>
    <p:sldId id="1096" r:id="rId10"/>
    <p:sldId id="1097"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348061"/>
          </a:xfrm>
          <a:prstGeom prst="rect">
            <a:avLst/>
          </a:prstGeom>
        </p:spPr>
        <p:txBody>
          <a:bodyPr wrap="square">
            <a:spAutoFit/>
          </a:bodyPr>
          <a:lstStyle/>
          <a:p>
            <a:pPr marL="0" lvl="1" algn="ctr">
              <a:spcBef>
                <a:spcPct val="20000"/>
              </a:spcBef>
              <a:buClr>
                <a:schemeClr val="accent1"/>
              </a:buClr>
            </a:pPr>
            <a:r>
              <a:rPr lang="tr-TR" sz="2400" b="1" dirty="0" smtClean="0"/>
              <a:t>11. Hafta</a:t>
            </a:r>
            <a:endParaRPr lang="tr-TR" sz="2400" b="1" dirty="0"/>
          </a:p>
          <a:p>
            <a:pPr marL="0" lvl="1" algn="ctr">
              <a:spcBef>
                <a:spcPct val="20000"/>
              </a:spcBef>
              <a:buClr>
                <a:schemeClr val="accent1"/>
              </a:buClr>
            </a:pPr>
            <a:r>
              <a:rPr lang="tr-TR" sz="2400" b="1" dirty="0"/>
              <a:t>İmar Planlarının Uygulanması</a:t>
            </a:r>
            <a:endParaRPr lang="tr-TR" sz="2400" b="1" dirty="0">
              <a:solidFill>
                <a:schemeClr val="tx2"/>
              </a:solidFill>
            </a:endParaRP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031325"/>
          </a:xfrm>
          <a:prstGeom prst="rect">
            <a:avLst/>
          </a:prstGeom>
        </p:spPr>
        <p:txBody>
          <a:bodyPr wrap="square">
            <a:spAutoFit/>
          </a:bodyPr>
          <a:lstStyle/>
          <a:p>
            <a:pPr algn="just"/>
            <a:r>
              <a:rPr lang="tr-TR" b="1" dirty="0"/>
              <a:t>Düzenleme Sahalarının </a:t>
            </a:r>
            <a:r>
              <a:rPr lang="tr-TR" b="1" dirty="0" err="1"/>
              <a:t>Tesbiti</a:t>
            </a:r>
            <a:r>
              <a:rPr lang="tr-TR" b="1" dirty="0"/>
              <a:t>  Esasları</a:t>
            </a:r>
          </a:p>
          <a:p>
            <a:pPr algn="just"/>
            <a:r>
              <a:rPr lang="tr-TR" dirty="0"/>
              <a:t>Düzenleme sahasının en az ne kadar olması konusu uygulamada zaman zaman belediyelerin çözüm adına yaptıkları işlerden dolayı tartışma konusu olmaktadır. Bu konuda yönetmeliğin 5. Maddesi konuyu açıklayıcı hükümleri taşımaktadır. Şöyle ki;</a:t>
            </a:r>
          </a:p>
          <a:p>
            <a:pPr algn="just"/>
            <a:r>
              <a:rPr lang="tr-TR" dirty="0"/>
              <a:t>Madde 5 - “</a:t>
            </a:r>
            <a:r>
              <a:rPr lang="tr-TR" i="1" dirty="0"/>
              <a:t>Konut yapımına hazır arsa sayısının, bir önceki yıl verilen inşaat ruhsatından az olmamasına dikkat edilir.</a:t>
            </a:r>
            <a:endParaRPr lang="tr-TR" dirty="0"/>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754326"/>
          </a:xfrm>
          <a:prstGeom prst="rect">
            <a:avLst/>
          </a:prstGeom>
        </p:spPr>
        <p:txBody>
          <a:bodyPr wrap="square">
            <a:spAutoFit/>
          </a:bodyPr>
          <a:lstStyle/>
          <a:p>
            <a:pPr algn="just"/>
            <a:r>
              <a:rPr lang="tr-TR" b="1" dirty="0"/>
              <a:t>Ancak</a:t>
            </a:r>
            <a:r>
              <a:rPr lang="tr-TR" dirty="0"/>
              <a:t>, imar adasının büyük bir kısmının imar mevzuatına uygun bir şekilde teşekkül etmiş olması nedeniyle, yeniden düzenlemesine ihtiyaç bulunmaması ve diğer kısmında birkaç taşınmaz malın </a:t>
            </a:r>
            <a:r>
              <a:rPr lang="tr-TR" dirty="0" err="1"/>
              <a:t>tevhid</a:t>
            </a:r>
            <a:r>
              <a:rPr lang="tr-TR" dirty="0"/>
              <a:t> ve ifraz  yoluyla imar plânı ve imar mevzuatına uygun imar parsellerinin elde edilmesinin mümkün olduğu hallerde, adanın geri kalan kadastro  parselleri müstakil bir imar düzenlenmesine konu teşkil edebilir.”</a:t>
            </a:r>
          </a:p>
        </p:txBody>
      </p:sp>
    </p:spTree>
    <p:extLst>
      <p:ext uri="{BB962C8B-B14F-4D97-AF65-F5344CB8AC3E}">
        <p14:creationId xmlns:p14="http://schemas.microsoft.com/office/powerpoint/2010/main" val="33753636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923330"/>
          </a:xfrm>
          <a:prstGeom prst="rect">
            <a:avLst/>
          </a:prstGeom>
        </p:spPr>
        <p:txBody>
          <a:bodyPr wrap="square">
            <a:spAutoFit/>
          </a:bodyPr>
          <a:lstStyle/>
          <a:p>
            <a:pPr algn="just"/>
            <a:r>
              <a:rPr lang="tr-TR" dirty="0"/>
              <a:t>Bu kadar küçük alanlarda 18. madde uygulanması genellikle parsel sahiplerinin kendiliklerinden anlaşamadığı ve başkaca çözüm kalmadığı durumlarda söz konusu olur. Yoksa bu uygulamanın asıl yeri imara yeni açılan alanlardır. </a:t>
            </a:r>
          </a:p>
        </p:txBody>
      </p:sp>
    </p:spTree>
    <p:extLst>
      <p:ext uri="{BB962C8B-B14F-4D97-AF65-F5344CB8AC3E}">
        <p14:creationId xmlns:p14="http://schemas.microsoft.com/office/powerpoint/2010/main" val="3312903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477328"/>
          </a:xfrm>
          <a:prstGeom prst="rect">
            <a:avLst/>
          </a:prstGeom>
        </p:spPr>
        <p:txBody>
          <a:bodyPr wrap="square">
            <a:spAutoFit/>
          </a:bodyPr>
          <a:lstStyle/>
          <a:p>
            <a:pPr algn="just"/>
            <a:r>
              <a:rPr lang="tr-TR" dirty="0"/>
              <a:t>Düzenleme sınırları içinde kalıp da korunabilecek yapılar </a:t>
            </a:r>
            <a:r>
              <a:rPr lang="tr-TR" dirty="0" err="1"/>
              <a:t>korunmalıdır.Bu</a:t>
            </a:r>
            <a:r>
              <a:rPr lang="tr-TR" dirty="0"/>
              <a:t> hususa dikkat etmesi gerekenlerin başında  şehir plancıları olmalıdır. Eğer bu konuya şehir plancı yeteri kadar özen göstermemişse, uygulamayı yapan harita mühendisinin yapacağı fazla bir şey yoktur. Çünkü adalar çizilirken, çizgiler  bu maksatla harita mühendislerince biraz kaydırılabilir. </a:t>
            </a:r>
          </a:p>
        </p:txBody>
      </p:sp>
    </p:spTree>
    <p:extLst>
      <p:ext uri="{BB962C8B-B14F-4D97-AF65-F5344CB8AC3E}">
        <p14:creationId xmlns:p14="http://schemas.microsoft.com/office/powerpoint/2010/main" val="329492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923330"/>
          </a:xfrm>
          <a:prstGeom prst="rect">
            <a:avLst/>
          </a:prstGeom>
        </p:spPr>
        <p:txBody>
          <a:bodyPr wrap="square">
            <a:spAutoFit/>
          </a:bodyPr>
          <a:lstStyle/>
          <a:p>
            <a:pPr algn="just"/>
            <a:r>
              <a:rPr lang="tr-TR" dirty="0"/>
              <a:t>“İmar veya kadastro  parselleri üzerine inşa edilmiş ve düzenleme sırasında, plan ve mevzuata göre muhafazasında mahzur bulunmayan bir yapı bir imar parseli  içinde bırakılabilir.</a:t>
            </a:r>
          </a:p>
        </p:txBody>
      </p:sp>
    </p:spTree>
    <p:extLst>
      <p:ext uri="{BB962C8B-B14F-4D97-AF65-F5344CB8AC3E}">
        <p14:creationId xmlns:p14="http://schemas.microsoft.com/office/powerpoint/2010/main" val="3134605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477328"/>
          </a:xfrm>
          <a:prstGeom prst="rect">
            <a:avLst/>
          </a:prstGeom>
        </p:spPr>
        <p:txBody>
          <a:bodyPr wrap="square">
            <a:spAutoFit/>
          </a:bodyPr>
          <a:lstStyle/>
          <a:p>
            <a:pPr algn="just"/>
            <a:r>
              <a:rPr lang="tr-TR" dirty="0"/>
              <a:t>Bu gibi yapıların bulunduğu parsellerin yol, meydan, otopark ve yeşil saha gibi yerlere giren kısımları ile bitişiğinde düzgün imar parseli  teşkil etmek için bahçelerinden gerekli miktar ifraz  edilerek düzenleme ortaklık payı olarak alınır. Alınacak miktar düzenleme ortaklık payından fazla ise kamulaştırma ile alınabilir.”</a:t>
            </a:r>
          </a:p>
        </p:txBody>
      </p:sp>
    </p:spTree>
    <p:extLst>
      <p:ext uri="{BB962C8B-B14F-4D97-AF65-F5344CB8AC3E}">
        <p14:creationId xmlns:p14="http://schemas.microsoft.com/office/powerpoint/2010/main" val="34541975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12503</TotalTime>
  <Words>360</Words>
  <Application>Microsoft Office PowerPoint</Application>
  <PresentationFormat>Ekran Gösterisi (4:3)</PresentationFormat>
  <Paragraphs>25</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826</cp:revision>
  <cp:lastPrinted>2016-10-24T07:53:35Z</cp:lastPrinted>
  <dcterms:created xsi:type="dcterms:W3CDTF">2016-09-18T09:35:24Z</dcterms:created>
  <dcterms:modified xsi:type="dcterms:W3CDTF">2020-03-02T07:13:34Z</dcterms:modified>
</cp:coreProperties>
</file>