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81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70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0007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023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1863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69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436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52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29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23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02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84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9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46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88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3D9DD-7B05-4290-9CF3-75FBF223DB1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5227D8-9A91-4A7D-B97C-5A6F9D0334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42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Ortaçağ İslam Dünyası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62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5879" y="830553"/>
            <a:ext cx="8596668" cy="3880773"/>
          </a:xfrm>
        </p:spPr>
        <p:txBody>
          <a:bodyPr/>
          <a:lstStyle/>
          <a:p>
            <a:r>
              <a:rPr lang="tr-TR" dirty="0" smtClean="0"/>
              <a:t>Kuramsal Felsefe:</a:t>
            </a:r>
          </a:p>
          <a:p>
            <a:endParaRPr lang="tr-TR" dirty="0"/>
          </a:p>
          <a:p>
            <a:r>
              <a:rPr lang="tr-TR" dirty="0" smtClean="0"/>
              <a:t>1- Metafizik,</a:t>
            </a:r>
          </a:p>
          <a:p>
            <a:endParaRPr lang="tr-TR" dirty="0"/>
          </a:p>
          <a:p>
            <a:r>
              <a:rPr lang="tr-TR" dirty="0" smtClean="0"/>
              <a:t>2- Matematik,</a:t>
            </a:r>
          </a:p>
          <a:p>
            <a:endParaRPr lang="tr-TR" dirty="0"/>
          </a:p>
          <a:p>
            <a:r>
              <a:rPr lang="tr-TR" dirty="0" smtClean="0"/>
              <a:t>3- Tabiî İlimler,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07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8" y="1038371"/>
            <a:ext cx="8596668" cy="3880773"/>
          </a:xfrm>
        </p:spPr>
        <p:txBody>
          <a:bodyPr/>
          <a:lstStyle/>
          <a:p>
            <a:r>
              <a:rPr lang="tr-TR" dirty="0" smtClean="0"/>
              <a:t>Metafizik: İlk nedenler, akıllar, nefisler gibi maddi olmayan tümel varlıkları inceler.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0" t="1678" r="2800" b="56389"/>
          <a:stretch/>
        </p:blipFill>
        <p:spPr>
          <a:xfrm>
            <a:off x="5600700" y="2662797"/>
            <a:ext cx="3508044" cy="221893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65" b="41920"/>
          <a:stretch/>
        </p:blipFill>
        <p:spPr>
          <a:xfrm>
            <a:off x="1143000" y="2625387"/>
            <a:ext cx="3645632" cy="229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529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40449"/>
            <a:ext cx="8596668" cy="3880773"/>
          </a:xfrm>
        </p:spPr>
        <p:txBody>
          <a:bodyPr/>
          <a:lstStyle/>
          <a:p>
            <a:r>
              <a:rPr lang="tr-TR" dirty="0" smtClean="0"/>
              <a:t>Matematik: Aritmetik ve geometri gibi maddeden ayrı olarak düşünülen, fakat maddeden bağımsız olarak varlığı bulunmayan nesneleri inceler.</a:t>
            </a:r>
          </a:p>
          <a:p>
            <a:r>
              <a:rPr lang="tr-TR" dirty="0" smtClean="0"/>
              <a:t>Astronomi,</a:t>
            </a:r>
          </a:p>
          <a:p>
            <a:r>
              <a:rPr lang="tr-TR" dirty="0" smtClean="0"/>
              <a:t>Müzik,</a:t>
            </a:r>
          </a:p>
          <a:p>
            <a:r>
              <a:rPr lang="tr-TR" dirty="0" smtClean="0"/>
              <a:t>Aritmetik,</a:t>
            </a:r>
          </a:p>
          <a:p>
            <a:r>
              <a:rPr lang="tr-TR" dirty="0" smtClean="0"/>
              <a:t>Geometri.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55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0352" y="941389"/>
            <a:ext cx="8596668" cy="3880773"/>
          </a:xfrm>
        </p:spPr>
        <p:txBody>
          <a:bodyPr/>
          <a:lstStyle/>
          <a:p>
            <a:r>
              <a:rPr lang="tr-TR" dirty="0" smtClean="0"/>
              <a:t>Tabii İlimler (Fizik) Dört unsur ve bunlardan meydana gelen maddi varlıkları inceler.</a:t>
            </a:r>
          </a:p>
          <a:p>
            <a:endParaRPr lang="tr-TR" dirty="0"/>
          </a:p>
          <a:p>
            <a:r>
              <a:rPr lang="tr-TR" dirty="0" smtClean="0"/>
              <a:t>Dört unsur:</a:t>
            </a:r>
          </a:p>
          <a:p>
            <a:r>
              <a:rPr lang="tr-TR" dirty="0" smtClean="0"/>
              <a:t>Ateş,</a:t>
            </a:r>
          </a:p>
          <a:p>
            <a:r>
              <a:rPr lang="tr-TR" dirty="0" smtClean="0"/>
              <a:t>Hava,</a:t>
            </a:r>
          </a:p>
          <a:p>
            <a:r>
              <a:rPr lang="tr-TR" dirty="0" smtClean="0"/>
              <a:t>Su,</a:t>
            </a:r>
          </a:p>
          <a:p>
            <a:r>
              <a:rPr lang="tr-TR" dirty="0" smtClean="0"/>
              <a:t>Toprak.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428" y="1526193"/>
            <a:ext cx="4420899" cy="295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299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9" y="885971"/>
            <a:ext cx="8596668" cy="3880773"/>
          </a:xfrm>
        </p:spPr>
        <p:txBody>
          <a:bodyPr/>
          <a:lstStyle/>
          <a:p>
            <a:r>
              <a:rPr lang="tr-TR" dirty="0" smtClean="0"/>
              <a:t>Kaynak: Remzi Demir, </a:t>
            </a:r>
            <a:r>
              <a:rPr lang="tr-TR" dirty="0" err="1" smtClean="0"/>
              <a:t>Philosophia</a:t>
            </a:r>
            <a:r>
              <a:rPr lang="tr-TR" dirty="0" smtClean="0"/>
              <a:t> </a:t>
            </a:r>
            <a:r>
              <a:rPr lang="tr-TR" dirty="0" err="1" smtClean="0"/>
              <a:t>Ottomanica</a:t>
            </a:r>
            <a:r>
              <a:rPr lang="tr-TR" dirty="0" smtClean="0"/>
              <a:t>, Lotus Yayınları.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64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8" y="899826"/>
            <a:ext cx="8596668" cy="3880773"/>
          </a:xfrm>
        </p:spPr>
        <p:txBody>
          <a:bodyPr/>
          <a:lstStyle/>
          <a:p>
            <a:r>
              <a:rPr lang="tr-TR" dirty="0" smtClean="0"/>
              <a:t>Ortaçağ’da iktidarlar genelde </a:t>
            </a:r>
            <a:r>
              <a:rPr lang="tr-TR" dirty="0" err="1" smtClean="0"/>
              <a:t>monarşik</a:t>
            </a:r>
            <a:r>
              <a:rPr lang="tr-TR" dirty="0" smtClean="0"/>
              <a:t> bir yapıdadır ve dini bir ideoloji ile meşrulaştırılmışlardır.</a:t>
            </a:r>
          </a:p>
          <a:p>
            <a:endParaRPr lang="tr-TR" dirty="0"/>
          </a:p>
          <a:p>
            <a:r>
              <a:rPr lang="tr-TR" dirty="0" smtClean="0"/>
              <a:t>Gerek imparatorluk gerekse de saltanat biçimindeki yönetimlerde bilimsel faaliyetler muktedirlerin ilgi ve ihtiyaçlarına göre şekillendirilmiştir. </a:t>
            </a:r>
          </a:p>
          <a:p>
            <a:endParaRPr lang="tr-TR" dirty="0"/>
          </a:p>
          <a:p>
            <a:r>
              <a:rPr lang="tr-TR" dirty="0" smtClean="0"/>
              <a:t>İmparator ya da sultanın özel ilgisi bilimsel gelişim için önemli bir belirleyen olmuştur.</a:t>
            </a:r>
          </a:p>
          <a:p>
            <a:endParaRPr lang="tr-TR" dirty="0"/>
          </a:p>
          <a:p>
            <a:r>
              <a:rPr lang="tr-TR" dirty="0" smtClean="0"/>
              <a:t>Mesela, Abbasi Dönemi halifelerinden </a:t>
            </a:r>
            <a:r>
              <a:rPr lang="tr-TR" dirty="0" err="1" smtClean="0"/>
              <a:t>Memun’un</a:t>
            </a:r>
            <a:r>
              <a:rPr lang="tr-TR" dirty="0" smtClean="0"/>
              <a:t> Yunan felsefesine ilgisi, onun Bağdat’ta bir kütüphane açmasına neden olmuştur.</a:t>
            </a:r>
          </a:p>
        </p:txBody>
      </p:sp>
    </p:spTree>
    <p:extLst>
      <p:ext uri="{BB962C8B-B14F-4D97-AF65-F5344CB8AC3E}">
        <p14:creationId xmlns:p14="http://schemas.microsoft.com/office/powerpoint/2010/main" val="31406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2025" y="1066080"/>
            <a:ext cx="8596668" cy="3880773"/>
          </a:xfrm>
        </p:spPr>
        <p:txBody>
          <a:bodyPr/>
          <a:lstStyle/>
          <a:p>
            <a:r>
              <a:rPr lang="tr-TR" dirty="0" smtClean="0"/>
              <a:t>Ortaçağ iktisadi hayatı savaş ganimeti ve vergi gelirinden başka şu üç faaliyete dayanıyordu:</a:t>
            </a:r>
          </a:p>
          <a:p>
            <a:endParaRPr lang="tr-TR" dirty="0" smtClean="0"/>
          </a:p>
          <a:p>
            <a:r>
              <a:rPr lang="tr-TR" dirty="0" smtClean="0"/>
              <a:t>1- Ziraat,</a:t>
            </a:r>
          </a:p>
          <a:p>
            <a:r>
              <a:rPr lang="tr-TR" dirty="0" smtClean="0"/>
              <a:t>2- Sınaat,</a:t>
            </a:r>
          </a:p>
          <a:p>
            <a:r>
              <a:rPr lang="tr-TR" dirty="0" smtClean="0"/>
              <a:t>3- Ticaret.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67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7" y="1287752"/>
            <a:ext cx="8596668" cy="3880773"/>
          </a:xfrm>
        </p:spPr>
        <p:txBody>
          <a:bodyPr/>
          <a:lstStyle/>
          <a:p>
            <a:r>
              <a:rPr lang="tr-TR" dirty="0" smtClean="0"/>
              <a:t>Ziraat faaliyeti </a:t>
            </a:r>
            <a:r>
              <a:rPr lang="tr-TR" dirty="0" err="1" smtClean="0"/>
              <a:t>ikta</a:t>
            </a:r>
            <a:r>
              <a:rPr lang="tr-TR" dirty="0" smtClean="0"/>
              <a:t> sistemine dayanmaktaydı.</a:t>
            </a:r>
          </a:p>
          <a:p>
            <a:r>
              <a:rPr lang="tr-TR" dirty="0" smtClean="0"/>
              <a:t>Buna göre toprak mülkiyeti kamuya ya da onu temsilen sultana, işletme hakkı da çiftçiye aitti.</a:t>
            </a:r>
          </a:p>
          <a:p>
            <a:r>
              <a:rPr lang="tr-TR" dirty="0" smtClean="0"/>
              <a:t>Hükümdar, kısa bir süreliğine </a:t>
            </a:r>
            <a:r>
              <a:rPr lang="tr-TR" dirty="0" err="1" smtClean="0"/>
              <a:t>mukti</a:t>
            </a:r>
            <a:r>
              <a:rPr lang="tr-TR" dirty="0" smtClean="0"/>
              <a:t> atar, o da buna karşın sultana asker yetiştirme ve bu askerleri </a:t>
            </a:r>
            <a:r>
              <a:rPr lang="tr-TR" dirty="0" err="1" smtClean="0"/>
              <a:t>teçhizatlandırma</a:t>
            </a:r>
            <a:r>
              <a:rPr lang="tr-TR" dirty="0" smtClean="0"/>
              <a:t> sözü verirdi. </a:t>
            </a:r>
          </a:p>
          <a:p>
            <a:r>
              <a:rPr lang="tr-TR" dirty="0" smtClean="0"/>
              <a:t>Böylece hem köylü hem de tımar sahibi merkezin mutlak otoritesi altında bulunuyordu.</a:t>
            </a:r>
          </a:p>
          <a:p>
            <a:r>
              <a:rPr lang="tr-TR" dirty="0" smtClean="0"/>
              <a:t>Bu grubun bilimsel ya da teknolojik faaliyete herhangi bir katkısı olmamıştır.  </a:t>
            </a:r>
          </a:p>
        </p:txBody>
      </p:sp>
    </p:spTree>
    <p:extLst>
      <p:ext uri="{BB962C8B-B14F-4D97-AF65-F5344CB8AC3E}">
        <p14:creationId xmlns:p14="http://schemas.microsoft.com/office/powerpoint/2010/main" val="683994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8" y="1066080"/>
            <a:ext cx="8549793" cy="4448029"/>
          </a:xfrm>
        </p:spPr>
        <p:txBody>
          <a:bodyPr/>
          <a:lstStyle/>
          <a:p>
            <a:r>
              <a:rPr lang="tr-TR" dirty="0" smtClean="0"/>
              <a:t>Ancak zanaatkar ve tacirlerin bir yere kadar bilime katkı sundukları söylenebilir.</a:t>
            </a:r>
          </a:p>
          <a:p>
            <a:endParaRPr lang="tr-TR" dirty="0"/>
          </a:p>
          <a:p>
            <a:r>
              <a:rPr lang="tr-TR" dirty="0" smtClean="0"/>
              <a:t>Zanaatkarlar, genellikle okur-yazar olmadıkları için teknik bilgilerini usta-çırak ilişkisine dayanarak aktarmışlardır. Bu da kurumsallaşmanın önünde bir engel olmuştur.</a:t>
            </a:r>
          </a:p>
          <a:p>
            <a:endParaRPr lang="tr-TR" dirty="0"/>
          </a:p>
          <a:p>
            <a:r>
              <a:rPr lang="tr-TR" dirty="0" smtClean="0"/>
              <a:t>Tacirlerin ise hiç değilse aritmetik hususunda bilgiye sahip oldukları söylenebilir. </a:t>
            </a:r>
          </a:p>
          <a:p>
            <a:endParaRPr lang="tr-TR" dirty="0" smtClean="0"/>
          </a:p>
          <a:p>
            <a:r>
              <a:rPr lang="tr-TR" dirty="0" smtClean="0"/>
              <a:t>Demek ki, üretici güçlerin bilimsel ve felsefi bilgi ile irtibatı çok sınırlıdır.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74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5043" y="788989"/>
            <a:ext cx="8596668" cy="4614284"/>
          </a:xfrm>
        </p:spPr>
        <p:txBody>
          <a:bodyPr/>
          <a:lstStyle/>
          <a:p>
            <a:r>
              <a:rPr lang="tr-TR" dirty="0" smtClean="0"/>
              <a:t>İslam Ortaçağ’ında hukuki yapı İslam teolojisinden kaynaklanan dinî bir karaktere sahipti.</a:t>
            </a:r>
          </a:p>
          <a:p>
            <a:endParaRPr lang="tr-TR" dirty="0"/>
          </a:p>
          <a:p>
            <a:r>
              <a:rPr lang="tr-TR" dirty="0" smtClean="0"/>
              <a:t>Fakihler, dönemin hukukçularıydı.</a:t>
            </a:r>
          </a:p>
          <a:p>
            <a:endParaRPr lang="tr-TR" dirty="0"/>
          </a:p>
          <a:p>
            <a:r>
              <a:rPr lang="tr-TR" dirty="0" smtClean="0"/>
              <a:t>Fıkıh kaynakları: Kur’an, hadis, </a:t>
            </a:r>
            <a:r>
              <a:rPr lang="tr-TR" dirty="0" err="1" smtClean="0"/>
              <a:t>icma</a:t>
            </a:r>
            <a:r>
              <a:rPr lang="tr-TR" dirty="0" smtClean="0"/>
              <a:t>, kıyas.</a:t>
            </a:r>
          </a:p>
          <a:p>
            <a:endParaRPr lang="tr-TR" dirty="0" smtClean="0"/>
          </a:p>
          <a:p>
            <a:r>
              <a:rPr lang="tr-TR" dirty="0" smtClean="0"/>
              <a:t>Hukukun tekçi yapısı bilim ve teknolojinin gelişmesinde bir bariyer oluşturmuştur.</a:t>
            </a:r>
          </a:p>
          <a:p>
            <a:endParaRPr lang="tr-TR" dirty="0"/>
          </a:p>
          <a:p>
            <a:r>
              <a:rPr lang="tr-TR" dirty="0" err="1" smtClean="0"/>
              <a:t>Asr</a:t>
            </a:r>
            <a:r>
              <a:rPr lang="tr-TR" dirty="0" smtClean="0"/>
              <a:t>-ı Saadet döneminde sonra ortaya çıkan bütün yenilikler fıkhi açıdan bidat olarak kabul edilmiştir.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995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8" y="1066080"/>
            <a:ext cx="8596668" cy="3880773"/>
          </a:xfrm>
        </p:spPr>
        <p:txBody>
          <a:bodyPr/>
          <a:lstStyle/>
          <a:p>
            <a:r>
              <a:rPr lang="tr-TR" dirty="0" smtClean="0"/>
              <a:t>Askeri teknolojiler bunun dışında tutulmuştur.</a:t>
            </a:r>
          </a:p>
          <a:p>
            <a:endParaRPr lang="tr-TR" dirty="0"/>
          </a:p>
          <a:p>
            <a:r>
              <a:rPr lang="tr-TR" dirty="0" smtClean="0"/>
              <a:t>Bu da askeri teknoloji transferinin hızlı bir biçimde gerçekleşmesini mümkün kılmıştır.</a:t>
            </a:r>
          </a:p>
          <a:p>
            <a:endParaRPr lang="tr-TR" dirty="0"/>
          </a:p>
          <a:p>
            <a:r>
              <a:rPr lang="tr-TR" dirty="0" smtClean="0"/>
              <a:t>Felsefe bu dönemde İslami bir biçime büründürülüp, İslam dini ile uygun hale getirilmeye çalışılmıştır. </a:t>
            </a:r>
          </a:p>
          <a:p>
            <a:endParaRPr lang="tr-TR" dirty="0"/>
          </a:p>
          <a:p>
            <a:r>
              <a:rPr lang="tr-TR" dirty="0" smtClean="0"/>
              <a:t>Bu uzlaştırma çabaları sonucunda kelam ve tasavvuf gibi yeni </a:t>
            </a:r>
            <a:r>
              <a:rPr lang="tr-TR" dirty="0" err="1" smtClean="0"/>
              <a:t>epistemik</a:t>
            </a:r>
            <a:r>
              <a:rPr lang="tr-TR" dirty="0" smtClean="0"/>
              <a:t> alanlar ortaya çıkmıştır.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7940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1" y="927534"/>
            <a:ext cx="8785321" cy="5223884"/>
          </a:xfrm>
        </p:spPr>
        <p:txBody>
          <a:bodyPr/>
          <a:lstStyle/>
          <a:p>
            <a:r>
              <a:rPr lang="tr-TR" dirty="0" smtClean="0"/>
              <a:t>Toplumsal Yapı:</a:t>
            </a:r>
          </a:p>
          <a:p>
            <a:endParaRPr lang="tr-TR" dirty="0"/>
          </a:p>
          <a:p>
            <a:r>
              <a:rPr lang="tr-TR" dirty="0" smtClean="0"/>
              <a:t>Erkân-ı Erbaa:</a:t>
            </a:r>
          </a:p>
          <a:p>
            <a:endParaRPr lang="tr-TR" dirty="0"/>
          </a:p>
          <a:p>
            <a:r>
              <a:rPr lang="tr-TR" dirty="0" smtClean="0"/>
              <a:t>1- Alimler,</a:t>
            </a:r>
          </a:p>
          <a:p>
            <a:endParaRPr lang="tr-TR" dirty="0"/>
          </a:p>
          <a:p>
            <a:r>
              <a:rPr lang="tr-TR" dirty="0" smtClean="0"/>
              <a:t>2- Askerler,</a:t>
            </a:r>
          </a:p>
          <a:p>
            <a:endParaRPr lang="tr-TR" dirty="0"/>
          </a:p>
          <a:p>
            <a:r>
              <a:rPr lang="tr-TR" dirty="0" smtClean="0"/>
              <a:t>3- Zanaatkarlar,</a:t>
            </a:r>
          </a:p>
          <a:p>
            <a:endParaRPr lang="tr-TR" dirty="0"/>
          </a:p>
          <a:p>
            <a:r>
              <a:rPr lang="tr-TR" dirty="0" smtClean="0"/>
              <a:t>4- Çiftçiler.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50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8" y="899826"/>
            <a:ext cx="8596668" cy="3880773"/>
          </a:xfrm>
        </p:spPr>
        <p:txBody>
          <a:bodyPr/>
          <a:lstStyle/>
          <a:p>
            <a:r>
              <a:rPr lang="tr-TR" dirty="0" smtClean="0"/>
              <a:t>Ortaçağ’da felsefe ikiye ayrılır:</a:t>
            </a:r>
          </a:p>
          <a:p>
            <a:endParaRPr lang="tr-TR" dirty="0"/>
          </a:p>
          <a:p>
            <a:r>
              <a:rPr lang="tr-TR" dirty="0" smtClean="0"/>
              <a:t>1- Kuramsal Felsefe,</a:t>
            </a:r>
          </a:p>
          <a:p>
            <a:endParaRPr lang="tr-TR" dirty="0" smtClean="0"/>
          </a:p>
          <a:p>
            <a:r>
              <a:rPr lang="tr-TR" dirty="0" smtClean="0"/>
              <a:t>2- Pratik Felsefe.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95" y="3003298"/>
            <a:ext cx="5652654" cy="279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1124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441</Words>
  <Application>Microsoft Office PowerPoint</Application>
  <PresentationFormat>Geniş ekran</PresentationFormat>
  <Paragraphs>78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Ayşegül-Vural</dc:creator>
  <cp:lastModifiedBy>Ayşegül-Vural</cp:lastModifiedBy>
  <cp:revision>8</cp:revision>
  <dcterms:created xsi:type="dcterms:W3CDTF">2020-10-17T18:05:06Z</dcterms:created>
  <dcterms:modified xsi:type="dcterms:W3CDTF">2020-10-17T19:14:33Z</dcterms:modified>
</cp:coreProperties>
</file>