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58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59" autoAdjust="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F039B-70C6-481F-BE79-CC09B0C897B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E3204-73BD-4CB4-AEB7-7C238B52C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904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E3204-73BD-4CB4-AEB7-7C238B52C764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264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E3204-73BD-4CB4-AEB7-7C238B52C764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8640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E3204-73BD-4CB4-AEB7-7C238B52C764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6694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E3204-73BD-4CB4-AEB7-7C238B52C764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4360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AB04-ECE4-4509-9A6A-B28F03E77955}" type="datetime1">
              <a:rPr lang="tr-TR" smtClean="0"/>
              <a:t>11.05.2020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6E6B-122C-488E-BFAC-D03BCDCEE75C}" type="datetime1">
              <a:rPr lang="tr-TR" smtClean="0"/>
              <a:t>11.05.2020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1B34-1BFA-4069-B597-B5523F282284}" type="datetime1">
              <a:rPr lang="tr-TR" smtClean="0"/>
              <a:t>11.05.2020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BB5E-A9C4-417E-841C-1090D6A06021}" type="datetime1">
              <a:rPr lang="tr-TR" smtClean="0"/>
              <a:t>11.05.2020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D2A3-0B09-4BBF-A9D5-A20138D265A7}" type="datetime1">
              <a:rPr lang="tr-TR" smtClean="0"/>
              <a:t>11.05.2020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50B4-E16E-437E-B1B5-45ADFFCF15B3}" type="datetime1">
              <a:rPr lang="tr-TR" smtClean="0"/>
              <a:t>11.05.2020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0B20-C3F3-4BDB-A64A-C71B4B040AC9}" type="datetime1">
              <a:rPr lang="tr-TR" smtClean="0"/>
              <a:t>11.05.2020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2130-4006-49F4-9C04-55875A9FC115}" type="datetime1">
              <a:rPr lang="tr-TR" smtClean="0"/>
              <a:t>11.05.2020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35F0-3472-4509-8B79-1E98D4B8DC9B}" type="datetime1">
              <a:rPr lang="tr-TR" smtClean="0"/>
              <a:t>11.05.2020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659B-C443-4F56-B38D-C4D8C5E55FD5}" type="datetime1">
              <a:rPr lang="tr-TR" smtClean="0"/>
              <a:t>11.05.2020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8A8D-30F3-46A5-BD85-0160C4E252FD}" type="datetime1">
              <a:rPr lang="tr-TR" smtClean="0"/>
              <a:t>11.05.2020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F1484-1DCA-4D7C-A957-73FA318E2F41}" type="datetime1">
              <a:rPr lang="tr-TR" smtClean="0"/>
              <a:t>11.05.2020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aea.org/topics/radiological-crime-scene-managemen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 </a:t>
            </a:r>
            <a:r>
              <a:rPr lang="tr-TR" b="1" dirty="0" smtClean="0"/>
              <a:t>Nükleer Olay </a:t>
            </a:r>
            <a:r>
              <a:rPr lang="tr-TR" b="1" dirty="0"/>
              <a:t>Yeri Yönetimi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4148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endParaRPr lang="tr-TR" sz="2000" dirty="0"/>
          </a:p>
          <a:p>
            <a:r>
              <a:rPr lang="en-US" sz="2000" dirty="0" err="1"/>
              <a:t>Şekil</a:t>
            </a:r>
            <a:r>
              <a:rPr lang="en-US" sz="2000" dirty="0"/>
              <a:t> 1,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nükleer</a:t>
            </a:r>
            <a:r>
              <a:rPr lang="en-US" sz="2000" dirty="0"/>
              <a:t> </a:t>
            </a:r>
            <a:r>
              <a:rPr lang="en-US" sz="2000" dirty="0" err="1"/>
              <a:t>güvenlik</a:t>
            </a:r>
            <a:r>
              <a:rPr lang="en-US" sz="2000" dirty="0"/>
              <a:t> </a:t>
            </a:r>
            <a:r>
              <a:rPr lang="en-US" sz="2000" dirty="0" err="1" smtClean="0"/>
              <a:t>olayın</a:t>
            </a:r>
            <a:r>
              <a:rPr lang="tr-TR" sz="2000" dirty="0" smtClean="0"/>
              <a:t>d</a:t>
            </a:r>
            <a:r>
              <a:rPr lang="en-US" sz="2000" dirty="0" smtClean="0"/>
              <a:t>a </a:t>
            </a:r>
            <a:r>
              <a:rPr lang="en-US" sz="2000" dirty="0" err="1" smtClean="0"/>
              <a:t>uygulanacak</a:t>
            </a:r>
            <a:r>
              <a:rPr lang="en-US" sz="2000" dirty="0" smtClean="0"/>
              <a:t> </a:t>
            </a:r>
            <a:r>
              <a:rPr lang="en-US" sz="2000" dirty="0" err="1"/>
              <a:t>genel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eylem</a:t>
            </a:r>
            <a:r>
              <a:rPr lang="en-US" sz="2000" dirty="0"/>
              <a:t> </a:t>
            </a:r>
            <a:r>
              <a:rPr lang="en-US" sz="2000" dirty="0" err="1"/>
              <a:t>akışını</a:t>
            </a:r>
            <a:r>
              <a:rPr lang="en-US" sz="2000" dirty="0"/>
              <a:t> </a:t>
            </a:r>
            <a:r>
              <a:rPr lang="en-US" sz="2000" dirty="0" err="1"/>
              <a:t>göstermektedir</a:t>
            </a:r>
            <a:r>
              <a:rPr lang="en-US" sz="2000" dirty="0"/>
              <a:t>.</a:t>
            </a:r>
            <a:endParaRPr lang="tr-T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7848872" cy="424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</a:t>
            </a:fld>
            <a:endParaRPr lang="tr-TR"/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en-US" b="1" dirty="0" smtClean="0"/>
              <a:t>GENEL </a:t>
            </a:r>
            <a:r>
              <a:rPr lang="tr-TR" b="1" dirty="0" smtClean="0"/>
              <a:t>EYLEM AKIŞI</a:t>
            </a:r>
            <a:r>
              <a:rPr lang="en-US" dirty="0"/>
              <a:t/>
            </a:r>
            <a:br>
              <a:rPr lang="en-US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0703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/>
          </a:bodyPr>
          <a:lstStyle/>
          <a:p>
            <a:endParaRPr lang="tr-TR" sz="2000" dirty="0"/>
          </a:p>
          <a:p>
            <a:pPr marL="0" indent="0" algn="just">
              <a:buNone/>
            </a:pPr>
            <a:r>
              <a:rPr lang="en-US" sz="2400" dirty="0" err="1"/>
              <a:t>Özet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,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nükleer</a:t>
            </a:r>
            <a:r>
              <a:rPr lang="en-US" sz="2400" dirty="0"/>
              <a:t> </a:t>
            </a:r>
            <a:r>
              <a:rPr lang="en-US" sz="2400" dirty="0" err="1"/>
              <a:t>güvenlik</a:t>
            </a:r>
            <a:r>
              <a:rPr lang="en-US" sz="2400" dirty="0"/>
              <a:t> </a:t>
            </a:r>
            <a:r>
              <a:rPr lang="en-US" sz="2400" dirty="0" err="1"/>
              <a:t>olayının</a:t>
            </a:r>
            <a:r>
              <a:rPr lang="en-US" sz="2400" dirty="0"/>
              <a:t> </a:t>
            </a:r>
            <a:r>
              <a:rPr lang="en-US" sz="2400" dirty="0" err="1"/>
              <a:t>meydana</a:t>
            </a:r>
            <a:r>
              <a:rPr lang="en-US" sz="2400" dirty="0"/>
              <a:t> </a:t>
            </a:r>
            <a:r>
              <a:rPr lang="en-US" sz="2400" dirty="0" err="1"/>
              <a:t>geldiğine</a:t>
            </a:r>
            <a:r>
              <a:rPr lang="en-US" sz="2400" dirty="0"/>
              <a:t> </a:t>
            </a:r>
            <a:r>
              <a:rPr lang="en-US" sz="2400" dirty="0" err="1"/>
              <a:t>dair</a:t>
            </a:r>
            <a:r>
              <a:rPr lang="en-US" sz="2400" dirty="0"/>
              <a:t> </a:t>
            </a:r>
            <a:r>
              <a:rPr lang="en-US" sz="2400" dirty="0" err="1"/>
              <a:t>kesin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değerlendirme</a:t>
            </a:r>
            <a:r>
              <a:rPr lang="en-US" sz="2400" dirty="0"/>
              <a:t> </a:t>
            </a:r>
            <a:r>
              <a:rPr lang="en-US" sz="2400" dirty="0" err="1"/>
              <a:t>üzerine</a:t>
            </a:r>
            <a:r>
              <a:rPr lang="en-US" sz="2400" dirty="0"/>
              <a:t>, </a:t>
            </a:r>
            <a:r>
              <a:rPr lang="en-US" sz="2400" dirty="0" err="1"/>
              <a:t>aşağıdaki</a:t>
            </a:r>
            <a:r>
              <a:rPr lang="en-US" sz="2400" dirty="0"/>
              <a:t> </a:t>
            </a:r>
            <a:r>
              <a:rPr lang="en-US" sz="2400" dirty="0" err="1"/>
              <a:t>acil</a:t>
            </a:r>
            <a:r>
              <a:rPr lang="en-US" sz="2400" dirty="0"/>
              <a:t> </a:t>
            </a:r>
            <a:r>
              <a:rPr lang="en-US" sz="2400" dirty="0" err="1"/>
              <a:t>önlemler</a:t>
            </a:r>
            <a:r>
              <a:rPr lang="en-US" sz="2400" dirty="0"/>
              <a:t> </a:t>
            </a:r>
            <a:r>
              <a:rPr lang="en-US" sz="2400" dirty="0" err="1"/>
              <a:t>alınmalıdır</a:t>
            </a:r>
            <a:r>
              <a:rPr lang="en-US" sz="2400" dirty="0" smtClean="0"/>
              <a:t>:</a:t>
            </a:r>
            <a:endParaRPr lang="tr-TR" sz="2400" dirty="0" smtClean="0"/>
          </a:p>
          <a:p>
            <a:pPr algn="just"/>
            <a:endParaRPr lang="tr-TR" sz="2400" dirty="0" smtClean="0"/>
          </a:p>
          <a:p>
            <a:pPr marL="457200" indent="-457200" algn="just">
              <a:buAutoNum type="alphaLcParenBoth"/>
            </a:pPr>
            <a:r>
              <a:rPr lang="en-US" sz="2400" dirty="0" smtClean="0"/>
              <a:t>Olay </a:t>
            </a:r>
            <a:r>
              <a:rPr lang="en-US" sz="2400" dirty="0" err="1"/>
              <a:t>yerindeki</a:t>
            </a:r>
            <a:r>
              <a:rPr lang="en-US" sz="2400" dirty="0"/>
              <a:t>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acil</a:t>
            </a:r>
            <a:r>
              <a:rPr lang="en-US" sz="2400" dirty="0"/>
              <a:t> </a:t>
            </a:r>
            <a:r>
              <a:rPr lang="en-US" sz="2400" dirty="0" err="1"/>
              <a:t>eylemlere</a:t>
            </a:r>
            <a:r>
              <a:rPr lang="en-US" sz="2400" dirty="0"/>
              <a:t> </a:t>
            </a:r>
            <a:r>
              <a:rPr lang="en-US" sz="2400" dirty="0" err="1"/>
              <a:t>paralel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çevre</a:t>
            </a:r>
            <a:r>
              <a:rPr lang="en-US" sz="2400" dirty="0"/>
              <a:t> </a:t>
            </a:r>
            <a:r>
              <a:rPr lang="en-US" sz="2400" dirty="0" err="1"/>
              <a:t>kontrol</a:t>
            </a:r>
            <a:r>
              <a:rPr lang="en-US" sz="2400" dirty="0"/>
              <a:t> </a:t>
            </a:r>
            <a:r>
              <a:rPr lang="en-US" sz="2400" dirty="0" err="1"/>
              <a:t>prosedürlerinin</a:t>
            </a:r>
            <a:r>
              <a:rPr lang="en-US" sz="2400" dirty="0"/>
              <a:t> </a:t>
            </a:r>
            <a:r>
              <a:rPr lang="en-US" sz="2400" dirty="0" err="1"/>
              <a:t>kurulması</a:t>
            </a:r>
            <a:r>
              <a:rPr lang="en-US" sz="2400" dirty="0"/>
              <a:t> (ilk </a:t>
            </a:r>
            <a:r>
              <a:rPr lang="en-US" sz="2400" dirty="0" err="1"/>
              <a:t>müdahale</a:t>
            </a:r>
            <a:r>
              <a:rPr lang="en-US" sz="2400" dirty="0"/>
              <a:t> </a:t>
            </a:r>
            <a:r>
              <a:rPr lang="en-US" sz="2400" dirty="0" err="1"/>
              <a:t>edenler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 smtClean="0"/>
              <a:t>);</a:t>
            </a:r>
            <a:endParaRPr lang="tr-TR" sz="2400" dirty="0" smtClean="0"/>
          </a:p>
          <a:p>
            <a:pPr marL="0" indent="0" algn="just">
              <a:buNone/>
            </a:pPr>
            <a:r>
              <a:rPr lang="en-US" sz="2400" dirty="0" smtClean="0"/>
              <a:t>(</a:t>
            </a:r>
            <a:r>
              <a:rPr lang="en-US" sz="2400" dirty="0"/>
              <a:t>b) </a:t>
            </a:r>
            <a:r>
              <a:rPr lang="en-US" sz="2400" dirty="0" err="1"/>
              <a:t>Nükleer</a:t>
            </a:r>
            <a:r>
              <a:rPr lang="en-US" sz="2400" dirty="0"/>
              <a:t> </a:t>
            </a:r>
            <a:r>
              <a:rPr lang="en-US" sz="2400" dirty="0" err="1"/>
              <a:t>güvenlik</a:t>
            </a:r>
            <a:r>
              <a:rPr lang="en-US" sz="2400" dirty="0"/>
              <a:t> </a:t>
            </a:r>
            <a:r>
              <a:rPr lang="en-US" sz="2400" dirty="0" err="1"/>
              <a:t>olayının</a:t>
            </a:r>
            <a:r>
              <a:rPr lang="en-US" sz="2400" dirty="0"/>
              <a:t> </a:t>
            </a:r>
            <a:r>
              <a:rPr lang="en-US" sz="2400" dirty="0" err="1"/>
              <a:t>meydana</a:t>
            </a:r>
            <a:r>
              <a:rPr lang="en-US" sz="2400" dirty="0"/>
              <a:t> </a:t>
            </a:r>
            <a:r>
              <a:rPr lang="en-US" sz="2400" dirty="0" err="1"/>
              <a:t>gelme</a:t>
            </a:r>
            <a:r>
              <a:rPr lang="en-US" sz="2400" dirty="0"/>
              <a:t> </a:t>
            </a:r>
            <a:r>
              <a:rPr lang="en-US" sz="2400" dirty="0" err="1"/>
              <a:t>olasılığının</a:t>
            </a:r>
            <a:r>
              <a:rPr lang="en-US" sz="2400" dirty="0"/>
              <a:t> </a:t>
            </a:r>
            <a:r>
              <a:rPr lang="en-US" sz="2400" dirty="0" err="1"/>
              <a:t>ilgili</a:t>
            </a:r>
            <a:r>
              <a:rPr lang="en-US" sz="2400" dirty="0"/>
              <a:t> </a:t>
            </a:r>
            <a:r>
              <a:rPr lang="en-US" sz="2400" dirty="0" err="1"/>
              <a:t>yetkili</a:t>
            </a:r>
            <a:r>
              <a:rPr lang="en-US" sz="2400" dirty="0"/>
              <a:t> </a:t>
            </a:r>
            <a:r>
              <a:rPr lang="en-US" sz="2400" dirty="0" err="1"/>
              <a:t>makama</a:t>
            </a:r>
            <a:r>
              <a:rPr lang="en-US" sz="2400" dirty="0"/>
              <a:t> </a:t>
            </a:r>
            <a:r>
              <a:rPr lang="en-US" sz="2400" dirty="0" err="1"/>
              <a:t>raporlanması</a:t>
            </a:r>
            <a:r>
              <a:rPr lang="en-US" sz="2400" dirty="0"/>
              <a:t> (ilk </a:t>
            </a:r>
            <a:r>
              <a:rPr lang="en-US" sz="2400" dirty="0" err="1"/>
              <a:t>müdahale</a:t>
            </a:r>
            <a:r>
              <a:rPr lang="en-US" sz="2400" dirty="0"/>
              <a:t> </a:t>
            </a:r>
            <a:r>
              <a:rPr lang="en-US" sz="2400" dirty="0" err="1"/>
              <a:t>edenler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 smtClean="0"/>
              <a:t>);</a:t>
            </a:r>
            <a:endParaRPr lang="tr-TR" sz="2400" dirty="0" smtClean="0"/>
          </a:p>
          <a:p>
            <a:pPr marL="0" indent="0" algn="just">
              <a:buNone/>
            </a:pPr>
            <a:r>
              <a:rPr lang="en-US" sz="2400" dirty="0" smtClean="0"/>
              <a:t>(c</a:t>
            </a:r>
            <a:r>
              <a:rPr lang="en-US" sz="2400" dirty="0"/>
              <a:t>) </a:t>
            </a:r>
            <a:r>
              <a:rPr lang="en-US" sz="2400" dirty="0" err="1"/>
              <a:t>Belirlenmiş</a:t>
            </a:r>
            <a:r>
              <a:rPr lang="en-US" sz="2400" dirty="0"/>
              <a:t> </a:t>
            </a:r>
            <a:r>
              <a:rPr lang="en-US" sz="2400" dirty="0" err="1"/>
              <a:t>yetkili</a:t>
            </a:r>
            <a:r>
              <a:rPr lang="en-US" sz="2400" dirty="0"/>
              <a:t> </a:t>
            </a:r>
            <a:r>
              <a:rPr lang="en-US" sz="2400" dirty="0" err="1"/>
              <a:t>makam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nükleer</a:t>
            </a:r>
            <a:r>
              <a:rPr lang="en-US" sz="2400" dirty="0"/>
              <a:t> </a:t>
            </a:r>
            <a:r>
              <a:rPr lang="en-US" sz="2400" dirty="0" err="1"/>
              <a:t>güvenlik</a:t>
            </a:r>
            <a:r>
              <a:rPr lang="en-US" sz="2400" dirty="0"/>
              <a:t> </a:t>
            </a:r>
            <a:r>
              <a:rPr lang="en-US" sz="2400" dirty="0" err="1"/>
              <a:t>olayı</a:t>
            </a:r>
            <a:r>
              <a:rPr lang="en-US" sz="2400" dirty="0"/>
              <a:t> </a:t>
            </a:r>
            <a:r>
              <a:rPr lang="en-US" sz="2400" dirty="0" err="1"/>
              <a:t>beyanı</a:t>
            </a:r>
            <a:r>
              <a:rPr lang="en-US" sz="2400" dirty="0" smtClean="0"/>
              <a:t>;</a:t>
            </a:r>
            <a:endParaRPr lang="tr-TR" sz="2400" dirty="0" smtClean="0"/>
          </a:p>
          <a:p>
            <a:pPr marL="0" indent="0" algn="just">
              <a:buNone/>
            </a:pPr>
            <a:r>
              <a:rPr lang="en-US" sz="2400" dirty="0" smtClean="0"/>
              <a:t>(d</a:t>
            </a:r>
            <a:r>
              <a:rPr lang="en-US" sz="2400" dirty="0"/>
              <a:t>) </a:t>
            </a:r>
            <a:r>
              <a:rPr lang="tr-TR" sz="2400" dirty="0" err="1" smtClean="0"/>
              <a:t>Y</a:t>
            </a:r>
            <a:r>
              <a:rPr lang="en-US" sz="2400" dirty="0" err="1" smtClean="0"/>
              <a:t>etkili</a:t>
            </a:r>
            <a:r>
              <a:rPr lang="en-US" sz="2400" dirty="0" smtClean="0"/>
              <a:t> </a:t>
            </a:r>
            <a:r>
              <a:rPr lang="en-US" sz="2400" dirty="0" err="1"/>
              <a:t>makamların</a:t>
            </a:r>
            <a:r>
              <a:rPr lang="en-US" sz="2400" dirty="0"/>
              <a:t> </a:t>
            </a:r>
            <a:r>
              <a:rPr lang="en-US" sz="2400" dirty="0" err="1" smtClean="0"/>
              <a:t>bil</a:t>
            </a:r>
            <a:r>
              <a:rPr lang="tr-TR" sz="2400" dirty="0" err="1" smtClean="0"/>
              <a:t>gilen</a:t>
            </a:r>
            <a:r>
              <a:rPr lang="en-US" sz="2400" dirty="0" err="1" smtClean="0"/>
              <a:t>dirilmesi</a:t>
            </a:r>
            <a:r>
              <a:rPr lang="en-US" sz="2400" dirty="0" smtClean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müdahale</a:t>
            </a:r>
            <a:r>
              <a:rPr lang="en-US" sz="2400" dirty="0"/>
              <a:t> </a:t>
            </a:r>
            <a:r>
              <a:rPr lang="en-US" sz="2400" dirty="0" err="1"/>
              <a:t>sisteminin</a:t>
            </a:r>
            <a:r>
              <a:rPr lang="en-US" sz="2400" dirty="0"/>
              <a:t> </a:t>
            </a:r>
            <a:r>
              <a:rPr lang="tr-TR" sz="2400" dirty="0" smtClean="0"/>
              <a:t>daha fazla </a:t>
            </a:r>
            <a:r>
              <a:rPr lang="en-US" sz="2400" dirty="0" err="1" smtClean="0"/>
              <a:t>etkinleştirilmesi</a:t>
            </a:r>
            <a:r>
              <a:rPr lang="tr-TR" sz="2400" dirty="0"/>
              <a:t> </a:t>
            </a:r>
            <a:r>
              <a:rPr lang="tr-TR" sz="2400" dirty="0" smtClean="0"/>
              <a:t>sağlanır.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2330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OLAY YERİ YÖNETİMİ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sz="2000" dirty="0"/>
          </a:p>
          <a:p>
            <a:pPr algn="just"/>
            <a:r>
              <a:rPr lang="en-US" sz="2000" dirty="0"/>
              <a:t>Olay </a:t>
            </a:r>
            <a:r>
              <a:rPr lang="en-US" sz="2000" dirty="0" err="1"/>
              <a:t>yeri</a:t>
            </a:r>
            <a:r>
              <a:rPr lang="en-US" sz="2000" dirty="0"/>
              <a:t> </a:t>
            </a:r>
            <a:r>
              <a:rPr lang="en-US" sz="2000" dirty="0" err="1"/>
              <a:t>incelemesinin</a:t>
            </a:r>
            <a:r>
              <a:rPr lang="en-US" sz="2000" dirty="0"/>
              <a:t> </a:t>
            </a:r>
            <a:r>
              <a:rPr lang="en-US" sz="2000" dirty="0" err="1"/>
              <a:t>başlıca</a:t>
            </a:r>
            <a:r>
              <a:rPr lang="en-US" sz="2000" dirty="0"/>
              <a:t> </a:t>
            </a:r>
            <a:r>
              <a:rPr lang="en-US" sz="2000" dirty="0" err="1"/>
              <a:t>hedefleri</a:t>
            </a:r>
            <a:r>
              <a:rPr lang="en-US" sz="2000" dirty="0"/>
              <a:t>, </a:t>
            </a:r>
            <a:r>
              <a:rPr lang="en-US" sz="2000" dirty="0" err="1"/>
              <a:t>neler</a:t>
            </a:r>
            <a:r>
              <a:rPr lang="en-US" sz="2000" dirty="0"/>
              <a:t> </a:t>
            </a:r>
            <a:r>
              <a:rPr lang="en-US" sz="2000" dirty="0" err="1"/>
              <a:t>olduğunu</a:t>
            </a:r>
            <a:r>
              <a:rPr lang="en-US" sz="2000" dirty="0"/>
              <a:t> (</a:t>
            </a:r>
            <a:r>
              <a:rPr lang="en-US" sz="2000" dirty="0" err="1"/>
              <a:t>olay</a:t>
            </a:r>
            <a:r>
              <a:rPr lang="en-US" sz="2000" dirty="0"/>
              <a:t> </a:t>
            </a:r>
            <a:r>
              <a:rPr lang="en-US" sz="2000" dirty="0" err="1"/>
              <a:t>yeri</a:t>
            </a:r>
            <a:r>
              <a:rPr lang="en-US" sz="2000" dirty="0"/>
              <a:t> </a:t>
            </a:r>
            <a:r>
              <a:rPr lang="en-US" sz="2000" dirty="0" err="1"/>
              <a:t>yeniden</a:t>
            </a:r>
            <a:r>
              <a:rPr lang="en-US" sz="2000" dirty="0"/>
              <a:t> </a:t>
            </a:r>
            <a:r>
              <a:rPr lang="en-US" sz="2000" dirty="0" err="1"/>
              <a:t>inşası</a:t>
            </a:r>
            <a:r>
              <a:rPr lang="en-US" sz="2000" dirty="0"/>
              <a:t>) </a:t>
            </a:r>
            <a:r>
              <a:rPr lang="en-US" sz="2000" dirty="0" err="1"/>
              <a:t>tespit</a:t>
            </a:r>
            <a:r>
              <a:rPr lang="en-US" sz="2000" dirty="0"/>
              <a:t> </a:t>
            </a:r>
            <a:r>
              <a:rPr lang="en-US" sz="2000" dirty="0" err="1"/>
              <a:t>etmek</a:t>
            </a:r>
            <a:r>
              <a:rPr lang="en-US" sz="2000" dirty="0"/>
              <a:t>, </a:t>
            </a:r>
            <a:r>
              <a:rPr lang="en-US" sz="2000" dirty="0" err="1"/>
              <a:t>potansiyel</a:t>
            </a:r>
            <a:r>
              <a:rPr lang="en-US" sz="2000" dirty="0"/>
              <a:t> </a:t>
            </a:r>
            <a:r>
              <a:rPr lang="en-US" sz="2000" dirty="0" err="1"/>
              <a:t>ek</a:t>
            </a:r>
            <a:r>
              <a:rPr lang="en-US" sz="2000" dirty="0"/>
              <a:t> </a:t>
            </a:r>
            <a:r>
              <a:rPr lang="en-US" sz="2000" dirty="0" err="1"/>
              <a:t>suçları</a:t>
            </a:r>
            <a:r>
              <a:rPr lang="en-US" sz="2000" dirty="0"/>
              <a:t> </a:t>
            </a:r>
            <a:r>
              <a:rPr lang="en-US" sz="2000" dirty="0" err="1"/>
              <a:t>önlemek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araştırma</a:t>
            </a:r>
            <a:r>
              <a:rPr lang="en-US" sz="2000" dirty="0"/>
              <a:t> </a:t>
            </a:r>
            <a:r>
              <a:rPr lang="en-US" sz="2000" dirty="0" err="1"/>
              <a:t>yollarını</a:t>
            </a:r>
            <a:r>
              <a:rPr lang="en-US" sz="2000" dirty="0"/>
              <a:t> </a:t>
            </a:r>
            <a:r>
              <a:rPr lang="en-US" sz="2000" dirty="0" err="1"/>
              <a:t>geliştirmek</a:t>
            </a:r>
            <a:r>
              <a:rPr lang="en-US" sz="2000" dirty="0"/>
              <a:t> </a:t>
            </a:r>
            <a:r>
              <a:rPr lang="en-US" sz="2000" dirty="0" err="1"/>
              <a:t>amacıyla</a:t>
            </a:r>
            <a:r>
              <a:rPr lang="en-US" sz="2000" dirty="0"/>
              <a:t> </a:t>
            </a:r>
            <a:r>
              <a:rPr lang="en-US" sz="2000" dirty="0" err="1"/>
              <a:t>kanıtları</a:t>
            </a:r>
            <a:r>
              <a:rPr lang="en-US" sz="2000" dirty="0"/>
              <a:t> </a:t>
            </a:r>
            <a:r>
              <a:rPr lang="en-US" sz="2000" dirty="0" err="1"/>
              <a:t>zamanında</a:t>
            </a:r>
            <a:r>
              <a:rPr lang="en-US" sz="2000" dirty="0"/>
              <a:t> </a:t>
            </a:r>
            <a:r>
              <a:rPr lang="en-US" sz="2000" dirty="0" err="1"/>
              <a:t>toplamak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 smtClean="0"/>
              <a:t>incelemek</a:t>
            </a:r>
            <a:r>
              <a:rPr lang="tr-TR" sz="2000" dirty="0" smtClean="0"/>
              <a:t>tir</a:t>
            </a:r>
            <a:r>
              <a:rPr lang="en-US" sz="2000" dirty="0" smtClean="0"/>
              <a:t>.</a:t>
            </a:r>
            <a:endParaRPr lang="en-US" sz="2000" dirty="0"/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Bu,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olay</a:t>
            </a:r>
            <a:r>
              <a:rPr lang="en-US" sz="2000" dirty="0"/>
              <a:t> </a:t>
            </a:r>
            <a:r>
              <a:rPr lang="en-US" sz="2000" dirty="0" err="1"/>
              <a:t>mahallindeki</a:t>
            </a:r>
            <a:r>
              <a:rPr lang="en-US" sz="2000" dirty="0"/>
              <a:t> </a:t>
            </a:r>
            <a:r>
              <a:rPr lang="en-US" sz="2000" dirty="0" err="1"/>
              <a:t>koşulları</a:t>
            </a:r>
            <a:r>
              <a:rPr lang="en-US" sz="2000" dirty="0"/>
              <a:t> </a:t>
            </a:r>
            <a:r>
              <a:rPr lang="en-US" sz="2000" dirty="0" err="1"/>
              <a:t>dikkatle</a:t>
            </a:r>
            <a:r>
              <a:rPr lang="en-US" sz="2000" dirty="0"/>
              <a:t> </a:t>
            </a:r>
            <a:r>
              <a:rPr lang="en-US" sz="2000" dirty="0" err="1"/>
              <a:t>belgeleyerek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ilgili</a:t>
            </a:r>
            <a:r>
              <a:rPr lang="en-US" sz="2000" dirty="0"/>
              <a:t> </a:t>
            </a:r>
            <a:r>
              <a:rPr lang="en-US" sz="2000" dirty="0" err="1"/>
              <a:t>tüm</a:t>
            </a:r>
            <a:r>
              <a:rPr lang="en-US" sz="2000" dirty="0"/>
              <a:t> </a:t>
            </a:r>
            <a:r>
              <a:rPr lang="en-US" sz="2000" dirty="0" err="1"/>
              <a:t>fiziksel</a:t>
            </a:r>
            <a:r>
              <a:rPr lang="en-US" sz="2000" dirty="0"/>
              <a:t> </a:t>
            </a:r>
            <a:r>
              <a:rPr lang="en-US" sz="2000" dirty="0" err="1"/>
              <a:t>kanıtları</a:t>
            </a:r>
            <a:r>
              <a:rPr lang="en-US" sz="2000" dirty="0"/>
              <a:t> </a:t>
            </a:r>
            <a:r>
              <a:rPr lang="en-US" sz="2000" dirty="0" err="1"/>
              <a:t>tanıyarak</a:t>
            </a:r>
            <a:r>
              <a:rPr lang="en-US" sz="2000" dirty="0"/>
              <a:t> </a:t>
            </a:r>
            <a:r>
              <a:rPr lang="en-US" sz="2000" dirty="0" err="1"/>
              <a:t>yapılır</a:t>
            </a:r>
            <a:r>
              <a:rPr lang="en-US" sz="2000" dirty="0"/>
              <a:t>. </a:t>
            </a:r>
            <a:r>
              <a:rPr lang="en-US" sz="2000" dirty="0" err="1"/>
              <a:t>Fiziksel</a:t>
            </a:r>
            <a:r>
              <a:rPr lang="en-US" sz="2000" dirty="0"/>
              <a:t> </a:t>
            </a:r>
            <a:r>
              <a:rPr lang="en-US" sz="2000" dirty="0" err="1"/>
              <a:t>kanıtları</a:t>
            </a:r>
            <a:r>
              <a:rPr lang="en-US" sz="2000" dirty="0"/>
              <a:t> </a:t>
            </a:r>
            <a:r>
              <a:rPr lang="en-US" sz="2000" dirty="0" err="1"/>
              <a:t>tanıma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uygun</a:t>
            </a:r>
            <a:r>
              <a:rPr lang="en-US" sz="2000" dirty="0"/>
              <a:t> </a:t>
            </a:r>
            <a:r>
              <a:rPr lang="en-US" sz="2000" dirty="0" err="1"/>
              <a:t>şekilde</a:t>
            </a:r>
            <a:r>
              <a:rPr lang="en-US" sz="2000" dirty="0"/>
              <a:t> </a:t>
            </a:r>
            <a:r>
              <a:rPr lang="en-US" sz="2000" dirty="0" err="1"/>
              <a:t>toplama</a:t>
            </a:r>
            <a:r>
              <a:rPr lang="en-US" sz="2000" dirty="0"/>
              <a:t> </a:t>
            </a:r>
            <a:r>
              <a:rPr lang="en-US" sz="2000" dirty="0" err="1"/>
              <a:t>becerisi</a:t>
            </a:r>
            <a:r>
              <a:rPr lang="en-US" sz="2000" dirty="0"/>
              <a:t>, hem </a:t>
            </a:r>
            <a:r>
              <a:rPr lang="en-US" sz="2000" dirty="0" err="1"/>
              <a:t>suçları</a:t>
            </a:r>
            <a:r>
              <a:rPr lang="en-US" sz="2000" dirty="0"/>
              <a:t> </a:t>
            </a:r>
            <a:r>
              <a:rPr lang="en-US" sz="2000" dirty="0" err="1"/>
              <a:t>çözmek</a:t>
            </a:r>
            <a:r>
              <a:rPr lang="en-US" sz="2000" dirty="0"/>
              <a:t> hem de </a:t>
            </a:r>
            <a:r>
              <a:rPr lang="en-US" sz="2000" dirty="0" err="1"/>
              <a:t>failleri</a:t>
            </a:r>
            <a:r>
              <a:rPr lang="en-US" sz="2000" dirty="0"/>
              <a:t> </a:t>
            </a:r>
            <a:r>
              <a:rPr lang="tr-TR" sz="2000" dirty="0" smtClean="0"/>
              <a:t>belirlemek</a:t>
            </a:r>
            <a:r>
              <a:rPr lang="en-US" sz="2000" dirty="0" smtClean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çok</a:t>
            </a:r>
            <a:r>
              <a:rPr lang="en-US" sz="2000" dirty="0"/>
              <a:t> </a:t>
            </a:r>
            <a:r>
              <a:rPr lang="en-US" sz="2000" dirty="0" err="1"/>
              <a:t>önemlidir</a:t>
            </a:r>
            <a:r>
              <a:rPr lang="en-US" sz="2000" dirty="0"/>
              <a:t>.</a:t>
            </a:r>
            <a:endParaRPr lang="tr-TR" sz="2000" dirty="0"/>
          </a:p>
          <a:p>
            <a:pPr algn="just"/>
            <a:r>
              <a:rPr lang="en-US" sz="2000" dirty="0"/>
              <a:t>En </a:t>
            </a:r>
            <a:r>
              <a:rPr lang="en-US" sz="2000" dirty="0" err="1"/>
              <a:t>temel</a:t>
            </a:r>
            <a:r>
              <a:rPr lang="en-US" sz="2000" dirty="0"/>
              <a:t> </a:t>
            </a:r>
            <a:r>
              <a:rPr lang="tr-TR" sz="2000" dirty="0" smtClean="0"/>
              <a:t>ifade ile</a:t>
            </a:r>
            <a:r>
              <a:rPr lang="en-US" sz="2000" dirty="0" smtClean="0"/>
              <a:t>,</a:t>
            </a:r>
            <a:r>
              <a:rPr lang="tr-TR" sz="2000" dirty="0" smtClean="0"/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radyolojik</a:t>
            </a:r>
            <a:r>
              <a:rPr lang="tr-TR" sz="2000" dirty="0" smtClean="0">
                <a:solidFill>
                  <a:srgbClr val="00B0F0"/>
                </a:solidFill>
              </a:rPr>
              <a:t> olay yeri</a:t>
            </a:r>
            <a:r>
              <a:rPr lang="tr-TR" sz="2000" dirty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nükleer</a:t>
            </a:r>
            <a:r>
              <a:rPr lang="tr-TR" sz="2000" dirty="0">
                <a:solidFill>
                  <a:srgbClr val="00B0F0"/>
                </a:solidFill>
              </a:rPr>
              <a:t>/</a:t>
            </a:r>
            <a:r>
              <a:rPr lang="en-US" sz="2000" dirty="0" err="1" smtClean="0">
                <a:solidFill>
                  <a:srgbClr val="00B0F0"/>
                </a:solidFill>
              </a:rPr>
              <a:t>diğer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radyoaktif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materyalleri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içeren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bir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suç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eyleminin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gerçekleştiği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ya</a:t>
            </a:r>
            <a:r>
              <a:rPr lang="en-US" sz="2000" dirty="0">
                <a:solidFill>
                  <a:srgbClr val="00B0F0"/>
                </a:solidFill>
              </a:rPr>
              <a:t> da </a:t>
            </a:r>
            <a:r>
              <a:rPr lang="en-US" sz="2000" dirty="0" err="1">
                <a:solidFill>
                  <a:srgbClr val="00B0F0"/>
                </a:solidFill>
              </a:rPr>
              <a:t>gerçekleştiğinden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şüphelenilen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bir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yer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ya</a:t>
            </a:r>
            <a:r>
              <a:rPr lang="en-US" sz="2000" dirty="0">
                <a:solidFill>
                  <a:srgbClr val="00B0F0"/>
                </a:solidFill>
              </a:rPr>
              <a:t> da </a:t>
            </a:r>
            <a:r>
              <a:rPr lang="en-US" sz="2000" dirty="0" err="1">
                <a:solidFill>
                  <a:srgbClr val="00B0F0"/>
                </a:solidFill>
              </a:rPr>
              <a:t>böyle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bir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eylemle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ilgili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izlerin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ya</a:t>
            </a:r>
            <a:r>
              <a:rPr lang="en-US" sz="2000" dirty="0">
                <a:solidFill>
                  <a:srgbClr val="00B0F0"/>
                </a:solidFill>
              </a:rPr>
              <a:t> da </a:t>
            </a:r>
            <a:r>
              <a:rPr lang="en-US" sz="2000" dirty="0" err="1">
                <a:solidFill>
                  <a:srgbClr val="00B0F0"/>
                </a:solidFill>
              </a:rPr>
              <a:t>kanıtların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bulunduğu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bir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yer</a:t>
            </a:r>
            <a:r>
              <a:rPr lang="tr-TR" sz="2000" dirty="0" smtClean="0"/>
              <a:t> olarak tanımlanabilir.</a:t>
            </a:r>
            <a:endParaRPr lang="tr-TR" sz="19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4795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nükleer</a:t>
            </a:r>
            <a:r>
              <a:rPr lang="en-US" sz="2000" dirty="0"/>
              <a:t> </a:t>
            </a:r>
            <a:r>
              <a:rPr lang="en-US" sz="2000" dirty="0" err="1"/>
              <a:t>güvenlik</a:t>
            </a:r>
            <a:r>
              <a:rPr lang="en-US" sz="2000" dirty="0"/>
              <a:t> </a:t>
            </a:r>
            <a:r>
              <a:rPr lang="en-US" sz="2000" dirty="0" err="1"/>
              <a:t>olayı</a:t>
            </a:r>
            <a:r>
              <a:rPr lang="en-US" sz="2000" dirty="0"/>
              <a:t> </a:t>
            </a:r>
            <a:r>
              <a:rPr lang="en-US" sz="2000" dirty="0" err="1"/>
              <a:t>şu</a:t>
            </a:r>
            <a:r>
              <a:rPr lang="en-US" sz="2000" dirty="0"/>
              <a:t> </a:t>
            </a:r>
            <a:r>
              <a:rPr lang="en-US" sz="2000" dirty="0" err="1"/>
              <a:t>şekilde</a:t>
            </a:r>
            <a:r>
              <a:rPr lang="en-US" sz="2000" dirty="0"/>
              <a:t> </a:t>
            </a:r>
            <a:r>
              <a:rPr lang="en-US" sz="2000" dirty="0" err="1"/>
              <a:t>yönetilmelidir</a:t>
            </a:r>
            <a:r>
              <a:rPr lang="en-US" sz="2000" dirty="0" smtClean="0"/>
              <a:t>:</a:t>
            </a:r>
            <a:endParaRPr lang="tr-TR" sz="2000" dirty="0" smtClean="0"/>
          </a:p>
          <a:p>
            <a:pPr marL="0" indent="0">
              <a:buNone/>
            </a:pPr>
            <a:endParaRPr lang="tr-TR" sz="2000" dirty="0"/>
          </a:p>
          <a:p>
            <a:pPr marL="457200" indent="-457200">
              <a:buAutoNum type="alphaLcParenBoth"/>
            </a:pPr>
            <a:r>
              <a:rPr lang="en-US" sz="2000" dirty="0" smtClean="0"/>
              <a:t>Olay </a:t>
            </a:r>
            <a:r>
              <a:rPr lang="en-US" sz="2000" dirty="0" err="1"/>
              <a:t>yerindeki</a:t>
            </a:r>
            <a:r>
              <a:rPr lang="en-US" sz="2000" dirty="0"/>
              <a:t> </a:t>
            </a:r>
            <a:r>
              <a:rPr lang="en-US" sz="2000" dirty="0" err="1"/>
              <a:t>müteakip</a:t>
            </a:r>
            <a:r>
              <a:rPr lang="en-US" sz="2000" dirty="0"/>
              <a:t> </a:t>
            </a:r>
            <a:r>
              <a:rPr lang="en-US" sz="2000" dirty="0" err="1"/>
              <a:t>tüm</a:t>
            </a:r>
            <a:r>
              <a:rPr lang="en-US" sz="2000" dirty="0"/>
              <a:t> </a:t>
            </a:r>
            <a:r>
              <a:rPr lang="en-US" sz="2000" dirty="0" err="1"/>
              <a:t>eylemler</a:t>
            </a:r>
            <a:r>
              <a:rPr lang="en-US" sz="2000" dirty="0"/>
              <a:t>, </a:t>
            </a:r>
            <a:r>
              <a:rPr lang="en-US" sz="2000" dirty="0" err="1"/>
              <a:t>cezai</a:t>
            </a:r>
            <a:r>
              <a:rPr lang="en-US" sz="2000" dirty="0"/>
              <a:t> </a:t>
            </a:r>
            <a:r>
              <a:rPr lang="en-US" sz="2000" dirty="0" err="1"/>
              <a:t>soruşturmanın</a:t>
            </a:r>
            <a:r>
              <a:rPr lang="en-US" sz="2000" dirty="0"/>
              <a:t> </a:t>
            </a:r>
            <a:r>
              <a:rPr lang="en-US" sz="2000" dirty="0" err="1"/>
              <a:t>bütünlüğünü</a:t>
            </a:r>
            <a:r>
              <a:rPr lang="en-US" sz="2000" dirty="0"/>
              <a:t> </a:t>
            </a:r>
            <a:r>
              <a:rPr lang="en-US" sz="2000" dirty="0" err="1"/>
              <a:t>sağlayacak</a:t>
            </a:r>
            <a:r>
              <a:rPr lang="en-US" sz="2000" dirty="0"/>
              <a:t> </a:t>
            </a:r>
            <a:r>
              <a:rPr lang="en-US" sz="2000" dirty="0" err="1"/>
              <a:t>şekilde</a:t>
            </a:r>
            <a:r>
              <a:rPr lang="en-US" sz="2000" dirty="0"/>
              <a:t> </a:t>
            </a:r>
            <a:r>
              <a:rPr lang="en-US" sz="2000" dirty="0" err="1"/>
              <a:t>yürütülür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marL="457200" indent="-457200">
              <a:buAutoNum type="alphaLcParenBoth"/>
            </a:pPr>
            <a:r>
              <a:rPr lang="en-US" sz="2000" dirty="0" err="1" smtClean="0"/>
              <a:t>İlgili</a:t>
            </a:r>
            <a:r>
              <a:rPr lang="en-US" sz="2000" dirty="0" smtClean="0"/>
              <a:t> </a:t>
            </a:r>
            <a:r>
              <a:rPr lang="en-US" sz="2000" dirty="0" err="1"/>
              <a:t>tüm</a:t>
            </a:r>
            <a:r>
              <a:rPr lang="en-US" sz="2000" dirty="0"/>
              <a:t> </a:t>
            </a:r>
            <a:r>
              <a:rPr lang="en-US" sz="2000" dirty="0" err="1"/>
              <a:t>cezai</a:t>
            </a:r>
            <a:r>
              <a:rPr lang="en-US" sz="2000" dirty="0"/>
              <a:t> </a:t>
            </a:r>
            <a:r>
              <a:rPr lang="en-US" sz="2000" dirty="0" err="1"/>
              <a:t>soruşturma</a:t>
            </a:r>
            <a:r>
              <a:rPr lang="en-US" sz="2000" dirty="0"/>
              <a:t> </a:t>
            </a:r>
            <a:r>
              <a:rPr lang="en-US" sz="2000" dirty="0" err="1"/>
              <a:t>prosedürleri</a:t>
            </a:r>
            <a:r>
              <a:rPr lang="en-US" sz="2000" dirty="0"/>
              <a:t> </a:t>
            </a:r>
            <a:r>
              <a:rPr lang="en-US" sz="2000" dirty="0" err="1" smtClean="0"/>
              <a:t>uygulanır</a:t>
            </a:r>
            <a:r>
              <a:rPr lang="en-US" sz="2000" dirty="0" smtClean="0"/>
              <a:t>.</a:t>
            </a:r>
            <a:endParaRPr lang="tr-TR" sz="2000" dirty="0"/>
          </a:p>
          <a:p>
            <a:pPr marL="457200" indent="-457200">
              <a:buAutoNum type="alphaLcParenBoth"/>
            </a:pPr>
            <a:endParaRPr lang="tr-TR" sz="2000" dirty="0" smtClean="0"/>
          </a:p>
          <a:p>
            <a:pPr marL="0" indent="0" algn="just">
              <a:buNone/>
            </a:pPr>
            <a:r>
              <a:rPr lang="en-US" sz="2000" dirty="0" err="1"/>
              <a:t>Fiziksel</a:t>
            </a:r>
            <a:r>
              <a:rPr lang="en-US" sz="2000" dirty="0"/>
              <a:t> </a:t>
            </a:r>
            <a:r>
              <a:rPr lang="en-US" sz="2000" dirty="0" err="1"/>
              <a:t>kanıtların</a:t>
            </a:r>
            <a:r>
              <a:rPr lang="en-US" sz="2000" dirty="0"/>
              <a:t> </a:t>
            </a:r>
            <a:r>
              <a:rPr lang="en-US" sz="2000" dirty="0" err="1"/>
              <a:t>herhangi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şekilde</a:t>
            </a:r>
            <a:r>
              <a:rPr lang="en-US" sz="2000" dirty="0"/>
              <a:t> </a:t>
            </a:r>
            <a:r>
              <a:rPr lang="en-US" sz="2000" dirty="0" err="1"/>
              <a:t>tahrip</a:t>
            </a:r>
            <a:r>
              <a:rPr lang="en-US" sz="2000" dirty="0"/>
              <a:t> </a:t>
            </a:r>
            <a:r>
              <a:rPr lang="en-US" sz="2000" dirty="0" err="1"/>
              <a:t>olmasını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çapraz</a:t>
            </a:r>
            <a:r>
              <a:rPr lang="en-US" sz="2000" dirty="0"/>
              <a:t> </a:t>
            </a:r>
            <a:r>
              <a:rPr lang="en-US" sz="2000" dirty="0" err="1"/>
              <a:t>kontaminasyonunu</a:t>
            </a:r>
            <a:r>
              <a:rPr lang="en-US" sz="2000" dirty="0"/>
              <a:t> </a:t>
            </a:r>
            <a:r>
              <a:rPr lang="en-US" sz="2000" dirty="0" err="1"/>
              <a:t>önlemek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ayrıca</a:t>
            </a:r>
            <a:r>
              <a:rPr lang="en-US" sz="2000" dirty="0"/>
              <a:t> </a:t>
            </a:r>
            <a:r>
              <a:rPr lang="en-US" sz="2000" dirty="0" err="1"/>
              <a:t>müdahale</a:t>
            </a:r>
            <a:r>
              <a:rPr lang="en-US" sz="2000" dirty="0"/>
              <a:t> </a:t>
            </a:r>
            <a:r>
              <a:rPr lang="en-US" sz="2000" dirty="0" err="1"/>
              <a:t>eden</a:t>
            </a:r>
            <a:r>
              <a:rPr lang="en-US" sz="2000" dirty="0"/>
              <a:t> </a:t>
            </a:r>
            <a:r>
              <a:rPr lang="en-US" sz="2000" dirty="0" err="1"/>
              <a:t>personelin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diğer</a:t>
            </a:r>
            <a:r>
              <a:rPr lang="en-US" sz="2000" dirty="0"/>
              <a:t> </a:t>
            </a:r>
            <a:r>
              <a:rPr lang="en-US" sz="2000" dirty="0" err="1"/>
              <a:t>bireylerin</a:t>
            </a:r>
            <a:r>
              <a:rPr lang="en-US" sz="2000" dirty="0"/>
              <a:t> </a:t>
            </a:r>
            <a:r>
              <a:rPr lang="en-US" sz="2000" dirty="0" err="1"/>
              <a:t>korunması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suç</a:t>
            </a:r>
            <a:r>
              <a:rPr lang="en-US" sz="2000" dirty="0"/>
              <a:t> </a:t>
            </a:r>
            <a:r>
              <a:rPr lang="en-US" sz="2000" dirty="0" err="1"/>
              <a:t>mahallini</a:t>
            </a:r>
            <a:r>
              <a:rPr lang="en-US" sz="2000" dirty="0"/>
              <a:t> </a:t>
            </a:r>
            <a:r>
              <a:rPr lang="en-US" sz="2000" dirty="0" err="1"/>
              <a:t>korumaya</a:t>
            </a:r>
            <a:r>
              <a:rPr lang="en-US" sz="2000" dirty="0"/>
              <a:t> </a:t>
            </a:r>
            <a:r>
              <a:rPr lang="en-US" sz="2000" dirty="0" err="1"/>
              <a:t>önem</a:t>
            </a:r>
            <a:r>
              <a:rPr lang="en-US" sz="2000" dirty="0"/>
              <a:t> </a:t>
            </a:r>
            <a:r>
              <a:rPr lang="en-US" sz="2000" dirty="0" err="1"/>
              <a:t>verilmelidir</a:t>
            </a:r>
            <a:r>
              <a:rPr lang="en-US" sz="2000" dirty="0"/>
              <a:t>.</a:t>
            </a:r>
          </a:p>
          <a:p>
            <a:pPr marL="0" indent="0" algn="just">
              <a:buNone/>
            </a:pPr>
            <a:r>
              <a:rPr lang="en-US" sz="2000" dirty="0" err="1" smtClean="0"/>
              <a:t>Ayrıca</a:t>
            </a:r>
            <a:r>
              <a:rPr lang="en-US" sz="2000" dirty="0"/>
              <a:t>, </a:t>
            </a:r>
            <a:r>
              <a:rPr lang="en-US" sz="2000" dirty="0" err="1"/>
              <a:t>radyolojik</a:t>
            </a:r>
            <a:r>
              <a:rPr lang="en-US" sz="2000" dirty="0"/>
              <a:t> </a:t>
            </a:r>
            <a:r>
              <a:rPr lang="en-US" sz="2000" dirty="0" err="1"/>
              <a:t>suç</a:t>
            </a:r>
            <a:r>
              <a:rPr lang="en-US" sz="2000" dirty="0"/>
              <a:t> </a:t>
            </a:r>
            <a:r>
              <a:rPr lang="en-US" sz="2000" dirty="0" err="1"/>
              <a:t>mahalli</a:t>
            </a:r>
            <a:r>
              <a:rPr lang="en-US" sz="2000" dirty="0"/>
              <a:t>, </a:t>
            </a:r>
            <a:r>
              <a:rPr lang="en-US" sz="2000" dirty="0" err="1"/>
              <a:t>olası</a:t>
            </a:r>
            <a:r>
              <a:rPr lang="en-US" sz="2000" dirty="0"/>
              <a:t> </a:t>
            </a:r>
            <a:r>
              <a:rPr lang="en-US" sz="2000" dirty="0" err="1"/>
              <a:t>çoklu</a:t>
            </a:r>
            <a:r>
              <a:rPr lang="en-US" sz="2000" dirty="0"/>
              <a:t> </a:t>
            </a:r>
            <a:r>
              <a:rPr lang="en-US" sz="2000" dirty="0" err="1"/>
              <a:t>tehlikelerin</a:t>
            </a:r>
            <a:r>
              <a:rPr lang="en-US" sz="2000" dirty="0"/>
              <a:t> </a:t>
            </a:r>
            <a:r>
              <a:rPr lang="en-US" sz="2000" dirty="0" err="1"/>
              <a:t>varlığını</a:t>
            </a:r>
            <a:r>
              <a:rPr lang="en-US" sz="2000" dirty="0"/>
              <a:t> </a:t>
            </a:r>
            <a:r>
              <a:rPr lang="en-US" sz="2000" dirty="0" err="1"/>
              <a:t>dikkate</a:t>
            </a:r>
            <a:r>
              <a:rPr lang="en-US" sz="2000" dirty="0"/>
              <a:t> </a:t>
            </a:r>
            <a:r>
              <a:rPr lang="en-US" sz="2000" dirty="0" err="1"/>
              <a:t>alacak</a:t>
            </a:r>
            <a:r>
              <a:rPr lang="en-US" sz="2000" dirty="0"/>
              <a:t> </a:t>
            </a:r>
            <a:r>
              <a:rPr lang="en-US" sz="2000" dirty="0" err="1"/>
              <a:t>şekilde</a:t>
            </a:r>
            <a:r>
              <a:rPr lang="en-US" sz="2000" dirty="0"/>
              <a:t> </a:t>
            </a:r>
            <a:r>
              <a:rPr lang="en-US" sz="2000" dirty="0" err="1"/>
              <a:t>yönetilmelidir</a:t>
            </a:r>
            <a:r>
              <a:rPr lang="en-US" sz="2000" dirty="0"/>
              <a:t>.</a:t>
            </a:r>
            <a:endParaRPr lang="tr-TR" sz="2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895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ADLİ İNCELEME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en-US" sz="2000" dirty="0" err="1"/>
              <a:t>Nükleer</a:t>
            </a:r>
            <a:r>
              <a:rPr lang="en-US" sz="2000" dirty="0"/>
              <a:t> </a:t>
            </a:r>
            <a:r>
              <a:rPr lang="en-US" sz="2000" dirty="0" err="1"/>
              <a:t>adli</a:t>
            </a:r>
            <a:r>
              <a:rPr lang="en-US" sz="2000" dirty="0"/>
              <a:t> </a:t>
            </a:r>
            <a:r>
              <a:rPr lang="tr-TR" sz="2000" dirty="0" smtClean="0"/>
              <a:t>inceleme</a:t>
            </a:r>
            <a:r>
              <a:rPr lang="en-US" sz="2000" dirty="0" smtClean="0"/>
              <a:t>,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nükleer</a:t>
            </a:r>
            <a:r>
              <a:rPr lang="en-US" sz="2000" dirty="0"/>
              <a:t> </a:t>
            </a:r>
            <a:r>
              <a:rPr lang="en-US" sz="2000" dirty="0" err="1"/>
              <a:t>güvenlik</a:t>
            </a:r>
            <a:r>
              <a:rPr lang="en-US" sz="2000" dirty="0"/>
              <a:t> </a:t>
            </a:r>
            <a:r>
              <a:rPr lang="en-US" sz="2000" dirty="0" err="1"/>
              <a:t>olayına</a:t>
            </a:r>
            <a:r>
              <a:rPr lang="en-US" sz="2000" dirty="0"/>
              <a:t> </a:t>
            </a:r>
            <a:r>
              <a:rPr lang="en-US" sz="2000" dirty="0" err="1"/>
              <a:t>ilişkin</a:t>
            </a:r>
            <a:r>
              <a:rPr lang="en-US" sz="2000" dirty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geniş</a:t>
            </a:r>
            <a:r>
              <a:rPr lang="en-US" sz="2000" dirty="0"/>
              <a:t> </a:t>
            </a:r>
            <a:r>
              <a:rPr lang="en-US" sz="2000" dirty="0" err="1"/>
              <a:t>soruşturmanın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unsurudur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 err="1" smtClean="0"/>
              <a:t>Bir</a:t>
            </a:r>
            <a:r>
              <a:rPr lang="en-US" sz="2000" dirty="0" smtClean="0"/>
              <a:t> </a:t>
            </a:r>
            <a:r>
              <a:rPr lang="en-US" sz="2000" dirty="0" err="1"/>
              <a:t>nükleer</a:t>
            </a:r>
            <a:r>
              <a:rPr lang="en-US" sz="2000" dirty="0"/>
              <a:t> </a:t>
            </a:r>
            <a:r>
              <a:rPr lang="en-US" sz="2000" dirty="0" err="1"/>
              <a:t>güvenlik</a:t>
            </a:r>
            <a:r>
              <a:rPr lang="en-US" sz="2000" dirty="0"/>
              <a:t> </a:t>
            </a:r>
            <a:r>
              <a:rPr lang="en-US" sz="2000" dirty="0" err="1"/>
              <a:t>olayında</a:t>
            </a:r>
            <a:r>
              <a:rPr lang="en-US" sz="2000" dirty="0"/>
              <a:t> </a:t>
            </a:r>
            <a:r>
              <a:rPr lang="en-US" sz="2000" dirty="0" err="1"/>
              <a:t>yer</a:t>
            </a:r>
            <a:r>
              <a:rPr lang="en-US" sz="2000" dirty="0"/>
              <a:t> </a:t>
            </a:r>
            <a:r>
              <a:rPr lang="en-US" sz="2000" dirty="0" err="1"/>
              <a:t>alan</a:t>
            </a:r>
            <a:r>
              <a:rPr lang="en-US" sz="2000" dirty="0"/>
              <a:t> </a:t>
            </a:r>
            <a:r>
              <a:rPr lang="en-US" sz="2000" dirty="0" err="1"/>
              <a:t>nükleer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diğer</a:t>
            </a:r>
            <a:r>
              <a:rPr lang="en-US" sz="2000" dirty="0"/>
              <a:t> </a:t>
            </a:r>
            <a:r>
              <a:rPr lang="en-US" sz="2000" dirty="0" err="1"/>
              <a:t>radyoaktif</a:t>
            </a:r>
            <a:r>
              <a:rPr lang="en-US" sz="2000" dirty="0"/>
              <a:t> </a:t>
            </a:r>
            <a:r>
              <a:rPr lang="en-US" sz="2000" dirty="0" err="1"/>
              <a:t>maddelerin</a:t>
            </a:r>
            <a:r>
              <a:rPr lang="en-US" sz="2000" dirty="0"/>
              <a:t> </a:t>
            </a:r>
            <a:r>
              <a:rPr lang="en-US" sz="2000" dirty="0" err="1"/>
              <a:t>doğası</a:t>
            </a:r>
            <a:r>
              <a:rPr lang="en-US" sz="2000" dirty="0"/>
              <a:t>, </a:t>
            </a:r>
            <a:r>
              <a:rPr lang="en-US" sz="2000" dirty="0" err="1"/>
              <a:t>tarihi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kökeni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ilgili</a:t>
            </a:r>
            <a:r>
              <a:rPr lang="en-US" sz="2000" dirty="0"/>
              <a:t> </a:t>
            </a:r>
            <a:r>
              <a:rPr lang="en-US" sz="2000" dirty="0" err="1"/>
              <a:t>soruları</a:t>
            </a:r>
            <a:r>
              <a:rPr lang="en-US" sz="2000" dirty="0"/>
              <a:t> </a:t>
            </a:r>
            <a:r>
              <a:rPr lang="en-US" sz="2000" dirty="0" err="1"/>
              <a:t>cevaplamayı</a:t>
            </a:r>
            <a:r>
              <a:rPr lang="en-US" sz="2000" dirty="0"/>
              <a:t> </a:t>
            </a:r>
            <a:r>
              <a:rPr lang="en-US" sz="2000" dirty="0" err="1"/>
              <a:t>amaçlayan</a:t>
            </a:r>
            <a:r>
              <a:rPr lang="en-US" sz="2000" dirty="0"/>
              <a:t> </a:t>
            </a:r>
            <a:r>
              <a:rPr lang="en-US" sz="2000" dirty="0" err="1"/>
              <a:t>yinelemeli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süreçtir</a:t>
            </a:r>
            <a:r>
              <a:rPr lang="en-US" sz="2000" dirty="0"/>
              <a:t>.</a:t>
            </a:r>
            <a:endParaRPr lang="tr-TR" sz="2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6552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ARAŞTIRMA FAALİYETLERİ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000" dirty="0"/>
          </a:p>
          <a:p>
            <a:r>
              <a:rPr lang="en-US" sz="2000" dirty="0"/>
              <a:t>Bu </a:t>
            </a:r>
            <a:r>
              <a:rPr lang="en-US" sz="2000" dirty="0" err="1"/>
              <a:t>tür</a:t>
            </a:r>
            <a:r>
              <a:rPr lang="en-US" sz="2000" dirty="0"/>
              <a:t> </a:t>
            </a:r>
            <a:r>
              <a:rPr lang="en-US" sz="2000" dirty="0" err="1"/>
              <a:t>faaliyetler</a:t>
            </a:r>
            <a:r>
              <a:rPr lang="en-US" sz="2000" dirty="0"/>
              <a:t> </a:t>
            </a:r>
            <a:r>
              <a:rPr lang="en-US" sz="2000" dirty="0" err="1"/>
              <a:t>normalde</a:t>
            </a:r>
            <a:r>
              <a:rPr lang="en-US" sz="2000" dirty="0"/>
              <a:t> </a:t>
            </a:r>
            <a:r>
              <a:rPr lang="en-US" sz="2000" dirty="0" err="1"/>
              <a:t>kolluk</a:t>
            </a:r>
            <a:r>
              <a:rPr lang="en-US" sz="2000" dirty="0"/>
              <a:t> </a:t>
            </a:r>
            <a:r>
              <a:rPr lang="en-US" sz="2000" dirty="0" err="1" smtClean="0"/>
              <a:t>kuvvetleri</a:t>
            </a:r>
            <a:r>
              <a:rPr lang="tr-TR" sz="2000" dirty="0" err="1" smtClean="0"/>
              <a:t>nin</a:t>
            </a:r>
            <a:r>
              <a:rPr lang="tr-TR" sz="2000" dirty="0" smtClean="0"/>
              <a:t> </a:t>
            </a:r>
            <a:r>
              <a:rPr lang="en-US" sz="2000" dirty="0" err="1" smtClean="0"/>
              <a:t>sorumluluğundadır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endParaRPr lang="tr-TR" sz="2000" b="1" dirty="0" smtClean="0"/>
          </a:p>
          <a:p>
            <a:pPr marL="0" indent="0" algn="just">
              <a:buNone/>
            </a:pPr>
            <a:r>
              <a:rPr lang="tr-TR" sz="2000" b="1" dirty="0" smtClean="0"/>
              <a:t>1</a:t>
            </a:r>
            <a:r>
              <a:rPr lang="tr-TR" sz="2000" b="1" dirty="0"/>
              <a:t>. Rutin araştırma faaliyetleri</a:t>
            </a:r>
          </a:p>
          <a:p>
            <a:pPr marL="0" indent="0" algn="just">
              <a:buNone/>
            </a:pPr>
            <a:r>
              <a:rPr lang="tr-TR" sz="2000" b="1" dirty="0" smtClean="0"/>
              <a:t>2.</a:t>
            </a:r>
            <a:r>
              <a:rPr lang="en-US" sz="2000" b="1" dirty="0"/>
              <a:t> </a:t>
            </a:r>
            <a:r>
              <a:rPr lang="en-US" sz="2000" b="1" dirty="0" err="1"/>
              <a:t>Nükleer</a:t>
            </a:r>
            <a:r>
              <a:rPr lang="en-US" sz="2000" b="1" dirty="0"/>
              <a:t> </a:t>
            </a:r>
            <a:r>
              <a:rPr lang="en-US" sz="2000" b="1" dirty="0" err="1"/>
              <a:t>veya</a:t>
            </a:r>
            <a:r>
              <a:rPr lang="en-US" sz="2000" b="1" dirty="0"/>
              <a:t> </a:t>
            </a:r>
            <a:r>
              <a:rPr lang="en-US" sz="2000" b="1" dirty="0" err="1"/>
              <a:t>radyasyon</a:t>
            </a:r>
            <a:r>
              <a:rPr lang="en-US" sz="2000" b="1" dirty="0"/>
              <a:t> </a:t>
            </a:r>
            <a:r>
              <a:rPr lang="en-US" sz="2000" b="1" dirty="0" err="1"/>
              <a:t>uzmanlarından</a:t>
            </a:r>
            <a:r>
              <a:rPr lang="en-US" sz="2000" b="1" dirty="0"/>
              <a:t> </a:t>
            </a:r>
            <a:r>
              <a:rPr lang="en-US" sz="2000" b="1" dirty="0" err="1"/>
              <a:t>yardım</a:t>
            </a:r>
            <a:r>
              <a:rPr lang="en-US" sz="2000" b="1" dirty="0"/>
              <a:t> </a:t>
            </a:r>
            <a:r>
              <a:rPr lang="en-US" sz="2000" b="1" dirty="0" err="1"/>
              <a:t>gerektiren</a:t>
            </a:r>
            <a:r>
              <a:rPr lang="en-US" sz="2000" b="1" dirty="0"/>
              <a:t> </a:t>
            </a:r>
            <a:r>
              <a:rPr lang="en-US" sz="2000" b="1" dirty="0" err="1"/>
              <a:t>soruşturma</a:t>
            </a:r>
            <a:r>
              <a:rPr lang="en-US" sz="2000" b="1" dirty="0"/>
              <a:t> </a:t>
            </a:r>
            <a:r>
              <a:rPr lang="en-US" sz="2000" b="1" dirty="0" err="1"/>
              <a:t>faaliyetleri</a:t>
            </a:r>
            <a:endParaRPr lang="tr-TR" sz="2000" b="1" dirty="0"/>
          </a:p>
          <a:p>
            <a:pPr marL="0" indent="0" algn="just">
              <a:buNone/>
            </a:pPr>
            <a:r>
              <a:rPr lang="tr-TR" sz="2000" b="1" dirty="0" smtClean="0"/>
              <a:t>3.</a:t>
            </a:r>
            <a:r>
              <a:rPr lang="en-US" sz="2000" b="1" dirty="0"/>
              <a:t> </a:t>
            </a:r>
            <a:r>
              <a:rPr lang="en-US" sz="2000" b="1" dirty="0" err="1"/>
              <a:t>Ulusal</a:t>
            </a:r>
            <a:r>
              <a:rPr lang="en-US" sz="2000" b="1" dirty="0"/>
              <a:t> </a:t>
            </a:r>
            <a:r>
              <a:rPr lang="en-US" sz="2000" b="1" dirty="0" err="1"/>
              <a:t>ve</a:t>
            </a:r>
            <a:r>
              <a:rPr lang="en-US" sz="2000" b="1" dirty="0"/>
              <a:t> </a:t>
            </a:r>
            <a:r>
              <a:rPr lang="en-US" sz="2000" b="1" dirty="0" err="1"/>
              <a:t>uluslararası</a:t>
            </a:r>
            <a:r>
              <a:rPr lang="en-US" sz="2000" b="1" dirty="0"/>
              <a:t> </a:t>
            </a:r>
            <a:r>
              <a:rPr lang="en-US" sz="2000" b="1" dirty="0" err="1"/>
              <a:t>güvenlik</a:t>
            </a:r>
            <a:r>
              <a:rPr lang="en-US" sz="2000" b="1" dirty="0"/>
              <a:t> </a:t>
            </a:r>
            <a:r>
              <a:rPr lang="en-US" sz="2000" b="1" dirty="0" err="1"/>
              <a:t>sonuçlarını</a:t>
            </a:r>
            <a:r>
              <a:rPr lang="en-US" sz="2000" b="1" dirty="0"/>
              <a:t> </a:t>
            </a:r>
            <a:r>
              <a:rPr lang="en-US" sz="2000" b="1" dirty="0" err="1"/>
              <a:t>belirlemeye</a:t>
            </a:r>
            <a:r>
              <a:rPr lang="en-US" sz="2000" b="1" dirty="0"/>
              <a:t> </a:t>
            </a:r>
            <a:r>
              <a:rPr lang="en-US" sz="2000" b="1" dirty="0" err="1"/>
              <a:t>yönelik</a:t>
            </a:r>
            <a:r>
              <a:rPr lang="en-US" sz="2000" b="1" dirty="0"/>
              <a:t> </a:t>
            </a:r>
            <a:r>
              <a:rPr lang="en-US" sz="2000" b="1" dirty="0" err="1"/>
              <a:t>soruşturma</a:t>
            </a:r>
            <a:r>
              <a:rPr lang="en-US" sz="2000" b="1" dirty="0"/>
              <a:t> </a:t>
            </a:r>
            <a:r>
              <a:rPr lang="en-US" sz="2000" b="1" dirty="0" err="1"/>
              <a:t>faaliyetleri</a:t>
            </a:r>
            <a:endParaRPr lang="tr-TR" sz="2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428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TOPLUMU BİLGİLENDİRME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000" dirty="0"/>
          </a:p>
          <a:p>
            <a:pPr algn="just"/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nükleer</a:t>
            </a:r>
            <a:r>
              <a:rPr lang="en-US" sz="2000" dirty="0"/>
              <a:t> </a:t>
            </a:r>
            <a:r>
              <a:rPr lang="en-US" sz="2000" dirty="0" err="1"/>
              <a:t>güvenlik</a:t>
            </a:r>
            <a:r>
              <a:rPr lang="en-US" sz="2000" dirty="0"/>
              <a:t> </a:t>
            </a:r>
            <a:r>
              <a:rPr lang="en-US" sz="2000" dirty="0" err="1"/>
              <a:t>olayının</a:t>
            </a:r>
            <a:r>
              <a:rPr lang="en-US" sz="2000" dirty="0"/>
              <a:t> </a:t>
            </a:r>
            <a:r>
              <a:rPr lang="en-US" sz="2000" dirty="0" err="1"/>
              <a:t>ulusal</a:t>
            </a:r>
            <a:r>
              <a:rPr lang="en-US" sz="2000" dirty="0"/>
              <a:t> </a:t>
            </a:r>
            <a:r>
              <a:rPr lang="en-US" sz="2000" dirty="0" err="1"/>
              <a:t>hükümetler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yerel</a:t>
            </a:r>
            <a:r>
              <a:rPr lang="en-US" sz="2000" dirty="0"/>
              <a:t> </a:t>
            </a:r>
            <a:r>
              <a:rPr lang="en-US" sz="2000" dirty="0" err="1"/>
              <a:t>yönetimlerle</a:t>
            </a:r>
            <a:r>
              <a:rPr lang="en-US" sz="2000" dirty="0"/>
              <a:t> </a:t>
            </a:r>
            <a:r>
              <a:rPr lang="en-US" sz="2000" dirty="0" err="1"/>
              <a:t>büyük</a:t>
            </a:r>
            <a:r>
              <a:rPr lang="en-US" sz="2000" dirty="0"/>
              <a:t> </a:t>
            </a:r>
            <a:r>
              <a:rPr lang="en-US" sz="2000" dirty="0" err="1"/>
              <a:t>ilgisi</a:t>
            </a:r>
            <a:r>
              <a:rPr lang="en-US" sz="2000" dirty="0"/>
              <a:t> </a:t>
            </a:r>
            <a:r>
              <a:rPr lang="en-US" sz="2000" dirty="0" err="1"/>
              <a:t>olması</a:t>
            </a:r>
            <a:r>
              <a:rPr lang="en-US" sz="2000" dirty="0"/>
              <a:t> </a:t>
            </a:r>
            <a:r>
              <a:rPr lang="en-US" sz="2000" dirty="0" err="1"/>
              <a:t>muhtemeldir</a:t>
            </a:r>
            <a:r>
              <a:rPr lang="en-US" sz="2000" dirty="0"/>
              <a:t>.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olayın</a:t>
            </a:r>
            <a:r>
              <a:rPr lang="en-US" sz="2000" dirty="0"/>
              <a:t> </a:t>
            </a:r>
            <a:r>
              <a:rPr lang="en-US" sz="2000" dirty="0" err="1"/>
              <a:t>haberi</a:t>
            </a:r>
            <a:r>
              <a:rPr lang="en-US" sz="2000" dirty="0"/>
              <a:t> </a:t>
            </a:r>
            <a:r>
              <a:rPr lang="en-US" sz="2000" dirty="0" err="1"/>
              <a:t>medya</a:t>
            </a:r>
            <a:r>
              <a:rPr lang="en-US" sz="2000" dirty="0"/>
              <a:t> </a:t>
            </a:r>
            <a:r>
              <a:rPr lang="en-US" sz="2000" dirty="0" err="1"/>
              <a:t>tarafından</a:t>
            </a:r>
            <a:r>
              <a:rPr lang="en-US" sz="2000" dirty="0"/>
              <a:t> </a:t>
            </a:r>
            <a:r>
              <a:rPr lang="en-US" sz="2000" dirty="0" err="1"/>
              <a:t>yayılırsa</a:t>
            </a:r>
            <a:r>
              <a:rPr lang="en-US" sz="2000" dirty="0"/>
              <a:t>, </a:t>
            </a:r>
            <a:r>
              <a:rPr lang="en-US" sz="2000" dirty="0" err="1"/>
              <a:t>halkın</a:t>
            </a:r>
            <a:r>
              <a:rPr lang="en-US" sz="2000" dirty="0"/>
              <a:t> </a:t>
            </a:r>
            <a:r>
              <a:rPr lang="en-US" sz="2000" dirty="0" err="1"/>
              <a:t>ilgisi</a:t>
            </a:r>
            <a:r>
              <a:rPr lang="en-US" sz="2000" dirty="0"/>
              <a:t> de </a:t>
            </a:r>
            <a:r>
              <a:rPr lang="en-US" sz="2000" dirty="0" err="1"/>
              <a:t>artacaktır</a:t>
            </a:r>
            <a:r>
              <a:rPr lang="en-US" sz="2000" dirty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err="1"/>
              <a:t>Hükümet</a:t>
            </a:r>
            <a:r>
              <a:rPr lang="en-US" sz="2000" dirty="0"/>
              <a:t> </a:t>
            </a:r>
            <a:r>
              <a:rPr lang="en-US" sz="2000" dirty="0" err="1"/>
              <a:t>içinde</a:t>
            </a:r>
            <a:r>
              <a:rPr lang="en-US" sz="2000" dirty="0"/>
              <a:t>, basın </a:t>
            </a:r>
            <a:r>
              <a:rPr lang="en-US" sz="2000" dirty="0" err="1"/>
              <a:t>yayın</a:t>
            </a:r>
            <a:r>
              <a:rPr lang="en-US" sz="2000" dirty="0"/>
              <a:t> </a:t>
            </a:r>
            <a:r>
              <a:rPr lang="en-US" sz="2000" dirty="0" err="1"/>
              <a:t>organları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kamuoyu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etkili</a:t>
            </a:r>
            <a:r>
              <a:rPr lang="en-US" sz="2000" dirty="0"/>
              <a:t>, </a:t>
            </a:r>
            <a:r>
              <a:rPr lang="en-US" sz="2000" dirty="0" err="1"/>
              <a:t>zamanında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açık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iletişim</a:t>
            </a:r>
            <a:r>
              <a:rPr lang="en-US" sz="2000" dirty="0"/>
              <a:t> </a:t>
            </a:r>
            <a:r>
              <a:rPr lang="en-US" sz="2000" dirty="0" err="1"/>
              <a:t>esastır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radyolojik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olay</a:t>
            </a:r>
            <a:r>
              <a:rPr lang="en-US" sz="2000" dirty="0"/>
              <a:t> </a:t>
            </a:r>
            <a:r>
              <a:rPr lang="en-US" sz="2000" dirty="0" err="1"/>
              <a:t>alanının</a:t>
            </a:r>
            <a:r>
              <a:rPr lang="en-US" sz="2000" dirty="0"/>
              <a:t> </a:t>
            </a:r>
            <a:r>
              <a:rPr lang="en-US" sz="2000" dirty="0" err="1"/>
              <a:t>yönetiminin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parçası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gerçekleştirilmelidir</a:t>
            </a:r>
            <a:r>
              <a:rPr lang="en-US" sz="2000" dirty="0"/>
              <a:t>.</a:t>
            </a:r>
            <a:endParaRPr lang="tr-TR" sz="2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0874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BÜTÜNLEŞİK KOMUT YAPISININ</a:t>
            </a:r>
            <a:br>
              <a:rPr lang="tr-TR" dirty="0" smtClean="0"/>
            </a:br>
            <a:r>
              <a:rPr lang="tr-TR" dirty="0" smtClean="0"/>
              <a:t>ROLÜ VE SORUMLULUKLARI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000" dirty="0"/>
          </a:p>
          <a:p>
            <a:r>
              <a:rPr lang="en-US" sz="2000" dirty="0" err="1"/>
              <a:t>Yapı</a:t>
            </a:r>
            <a:r>
              <a:rPr lang="en-US" sz="2000" dirty="0"/>
              <a:t> </a:t>
            </a:r>
            <a:r>
              <a:rPr lang="en-US" sz="2000" dirty="0" err="1"/>
              <a:t>tipik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radyolojik</a:t>
            </a:r>
            <a:r>
              <a:rPr lang="en-US" sz="2000" dirty="0"/>
              <a:t> </a:t>
            </a:r>
            <a:r>
              <a:rPr lang="en-US" sz="2000" dirty="0" err="1"/>
              <a:t>olay</a:t>
            </a:r>
            <a:r>
              <a:rPr lang="en-US" sz="2000" dirty="0"/>
              <a:t> </a:t>
            </a:r>
            <a:r>
              <a:rPr lang="en-US" sz="2000" dirty="0" err="1"/>
              <a:t>yeri</a:t>
            </a:r>
            <a:r>
              <a:rPr lang="en-US" sz="2000" dirty="0"/>
              <a:t> </a:t>
            </a:r>
            <a:r>
              <a:rPr lang="en-US" sz="2000" dirty="0" err="1"/>
              <a:t>yönetimi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ilişkili</a:t>
            </a:r>
            <a:r>
              <a:rPr lang="en-US" sz="2000" dirty="0"/>
              <a:t> </a:t>
            </a:r>
            <a:r>
              <a:rPr lang="en-US" sz="2000" dirty="0" err="1"/>
              <a:t>üç</a:t>
            </a:r>
            <a:r>
              <a:rPr lang="en-US" sz="2000" dirty="0"/>
              <a:t> </a:t>
            </a:r>
            <a:r>
              <a:rPr lang="en-US" sz="2000" dirty="0" err="1"/>
              <a:t>seviyeye</a:t>
            </a:r>
            <a:r>
              <a:rPr lang="en-US" sz="2000" dirty="0"/>
              <a:t> </a:t>
            </a:r>
            <a:r>
              <a:rPr lang="en-US" sz="2000" dirty="0" err="1"/>
              <a:t>sahip</a:t>
            </a:r>
            <a:r>
              <a:rPr lang="en-US" sz="2000" dirty="0"/>
              <a:t> </a:t>
            </a:r>
            <a:r>
              <a:rPr lang="en-US" sz="2000" dirty="0" err="1"/>
              <a:t>olacaktır</a:t>
            </a:r>
            <a:r>
              <a:rPr lang="en-US" sz="2000" dirty="0" smtClean="0"/>
              <a:t>:</a:t>
            </a:r>
            <a:endParaRPr lang="tr-TR" sz="2000" dirty="0" smtClean="0"/>
          </a:p>
          <a:p>
            <a:endParaRPr lang="tr-TR" sz="2000" dirty="0"/>
          </a:p>
          <a:p>
            <a:pPr marL="0" indent="0">
              <a:buNone/>
            </a:pPr>
            <a:r>
              <a:rPr lang="tr-TR" sz="2000" dirty="0" smtClean="0"/>
              <a:t>(a) Ulusal </a:t>
            </a:r>
            <a:r>
              <a:rPr lang="tr-TR" sz="2000" dirty="0"/>
              <a:t>/ stratejik komuta seviyesi</a:t>
            </a:r>
            <a:r>
              <a:rPr lang="tr-TR" sz="2000" dirty="0" smtClean="0"/>
              <a:t>;</a:t>
            </a:r>
          </a:p>
          <a:p>
            <a:pPr marL="0" indent="0">
              <a:buNone/>
            </a:pPr>
            <a:r>
              <a:rPr lang="tr-TR" sz="2000" dirty="0" smtClean="0"/>
              <a:t>(</a:t>
            </a:r>
            <a:r>
              <a:rPr lang="tr-TR" sz="2000" dirty="0"/>
              <a:t>b) Yerel / taktik komut seviyesi</a:t>
            </a:r>
            <a:r>
              <a:rPr lang="tr-TR" sz="2000" dirty="0" smtClean="0"/>
              <a:t>;</a:t>
            </a:r>
          </a:p>
          <a:p>
            <a:pPr marL="0" indent="0">
              <a:buNone/>
            </a:pPr>
            <a:r>
              <a:rPr lang="tr-TR" sz="2000" dirty="0" smtClean="0"/>
              <a:t>(</a:t>
            </a:r>
            <a:r>
              <a:rPr lang="tr-TR" sz="2000" dirty="0"/>
              <a:t>c) Olay yerinde / </a:t>
            </a:r>
            <a:r>
              <a:rPr lang="tr-TR" sz="2000" dirty="0" err="1"/>
              <a:t>operasyonel</a:t>
            </a:r>
            <a:r>
              <a:rPr lang="tr-TR" sz="2000" dirty="0"/>
              <a:t> komut seviyesi.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6433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200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1627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OPERASYONEL PERSONELİN SORUMLULUKLARI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endParaRPr lang="tr-TR" sz="2000" dirty="0"/>
          </a:p>
          <a:p>
            <a:pPr marL="0" indent="0" algn="just">
              <a:buNone/>
            </a:pPr>
            <a:r>
              <a:rPr lang="tr-TR" sz="2000" dirty="0" smtClean="0"/>
              <a:t>Bu türde bir olay yerinde </a:t>
            </a:r>
            <a:r>
              <a:rPr lang="en-US" sz="2000" dirty="0" err="1" smtClean="0"/>
              <a:t>çalışan</a:t>
            </a:r>
            <a:r>
              <a:rPr lang="en-US" sz="2000" dirty="0" smtClean="0"/>
              <a:t> </a:t>
            </a:r>
            <a:r>
              <a:rPr lang="en-US" sz="2000" dirty="0" err="1"/>
              <a:t>personelin</a:t>
            </a:r>
            <a:r>
              <a:rPr lang="en-US" sz="2000" dirty="0"/>
              <a:t> </a:t>
            </a:r>
            <a:r>
              <a:rPr lang="en-US" sz="2000" dirty="0" err="1"/>
              <a:t>rolleri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sorumlulukları</a:t>
            </a:r>
            <a:r>
              <a:rPr lang="en-US" sz="2000" dirty="0"/>
              <a:t>, </a:t>
            </a:r>
            <a:r>
              <a:rPr lang="en-US" sz="2000" dirty="0" err="1"/>
              <a:t>herhangi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smtClean="0"/>
              <a:t>s</a:t>
            </a:r>
            <a:r>
              <a:rPr lang="tr-TR" sz="2000" dirty="0" smtClean="0"/>
              <a:t>olay yeri </a:t>
            </a:r>
            <a:r>
              <a:rPr lang="en-US" sz="2000" dirty="0" err="1" smtClean="0"/>
              <a:t>veya</a:t>
            </a:r>
            <a:r>
              <a:rPr lang="en-US" sz="2000" dirty="0" smtClean="0"/>
              <a:t> </a:t>
            </a:r>
            <a:r>
              <a:rPr lang="en-US" sz="2000" dirty="0" err="1"/>
              <a:t>yakınında</a:t>
            </a:r>
            <a:r>
              <a:rPr lang="en-US" sz="2000" dirty="0"/>
              <a:t> </a:t>
            </a:r>
            <a:r>
              <a:rPr lang="en-US" sz="2000" dirty="0" err="1"/>
              <a:t>faaliyet</a:t>
            </a:r>
            <a:r>
              <a:rPr lang="en-US" sz="2000" dirty="0"/>
              <a:t> </a:t>
            </a:r>
            <a:r>
              <a:rPr lang="en-US" sz="2000" dirty="0" err="1"/>
              <a:t>gösteren</a:t>
            </a:r>
            <a:r>
              <a:rPr lang="en-US" sz="2000" dirty="0"/>
              <a:t> </a:t>
            </a:r>
            <a:r>
              <a:rPr lang="en-US" sz="2000" dirty="0" err="1"/>
              <a:t>personelin</a:t>
            </a:r>
            <a:r>
              <a:rPr lang="en-US" sz="2000" dirty="0"/>
              <a:t> </a:t>
            </a:r>
            <a:r>
              <a:rPr lang="en-US" sz="2000" dirty="0" err="1"/>
              <a:t>görev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sorumluluklarına</a:t>
            </a:r>
            <a:r>
              <a:rPr lang="en-US" sz="2000" dirty="0"/>
              <a:t> </a:t>
            </a:r>
            <a:r>
              <a:rPr lang="en-US" sz="2000" dirty="0" err="1"/>
              <a:t>benzer</a:t>
            </a:r>
            <a:r>
              <a:rPr lang="en-US" sz="2000" dirty="0"/>
              <a:t>. </a:t>
            </a:r>
            <a:r>
              <a:rPr lang="tr-TR" sz="2000" dirty="0" smtClean="0"/>
              <a:t>Ancak </a:t>
            </a:r>
            <a:r>
              <a:rPr lang="tr-TR" sz="2000" dirty="0"/>
              <a:t>r</a:t>
            </a:r>
            <a:r>
              <a:rPr lang="en-US" sz="2000" dirty="0" err="1" smtClean="0"/>
              <a:t>adyoaktif</a:t>
            </a:r>
            <a:r>
              <a:rPr lang="en-US" sz="2000" dirty="0" smtClean="0"/>
              <a:t> </a:t>
            </a:r>
            <a:r>
              <a:rPr lang="en-US" sz="2000" dirty="0" err="1"/>
              <a:t>madde</a:t>
            </a:r>
            <a:r>
              <a:rPr lang="en-US" sz="2000" dirty="0"/>
              <a:t> </a:t>
            </a:r>
            <a:r>
              <a:rPr lang="en-US" sz="2000" dirty="0" err="1"/>
              <a:t>içeren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tr-TR" sz="2000" dirty="0" smtClean="0"/>
              <a:t>yerin kendine has </a:t>
            </a:r>
            <a:r>
              <a:rPr lang="en-US" sz="2000" dirty="0" err="1" smtClean="0"/>
              <a:t>doğası</a:t>
            </a:r>
            <a:r>
              <a:rPr lang="en-US" sz="2000" dirty="0" smtClean="0"/>
              <a:t> </a:t>
            </a:r>
            <a:r>
              <a:rPr lang="en-US" sz="2000" dirty="0" err="1"/>
              <a:t>gereği</a:t>
            </a:r>
            <a:r>
              <a:rPr lang="en-US" sz="2000" dirty="0"/>
              <a:t> </a:t>
            </a:r>
            <a:r>
              <a:rPr lang="tr-TR" sz="2000" dirty="0" smtClean="0"/>
              <a:t>çalışan </a:t>
            </a:r>
            <a:r>
              <a:rPr lang="en-US" sz="2000" dirty="0" err="1" smtClean="0"/>
              <a:t>personel</a:t>
            </a:r>
            <a:r>
              <a:rPr lang="tr-TR" sz="2000" dirty="0" err="1" smtClean="0"/>
              <a:t>ler</a:t>
            </a:r>
            <a:r>
              <a:rPr lang="en-US" sz="2000" dirty="0" smtClean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ek</a:t>
            </a:r>
            <a:r>
              <a:rPr lang="en-US" sz="2000" dirty="0"/>
              <a:t> </a:t>
            </a:r>
            <a:r>
              <a:rPr lang="en-US" sz="2000" dirty="0" err="1"/>
              <a:t>bilgi</a:t>
            </a:r>
            <a:r>
              <a:rPr lang="en-US" sz="2000" dirty="0"/>
              <a:t>, </a:t>
            </a:r>
            <a:r>
              <a:rPr lang="tr-TR" sz="2000" dirty="0" smtClean="0"/>
              <a:t>özel </a:t>
            </a:r>
            <a:r>
              <a:rPr lang="en-US" sz="2000" dirty="0" err="1" smtClean="0"/>
              <a:t>ekipman</a:t>
            </a:r>
            <a:r>
              <a:rPr lang="en-US" sz="2000" dirty="0" smtClean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koşullar</a:t>
            </a:r>
            <a:r>
              <a:rPr lang="en-US" sz="2000" dirty="0"/>
              <a:t> </a:t>
            </a:r>
            <a:r>
              <a:rPr lang="en-US" sz="2000" dirty="0" err="1"/>
              <a:t>gerektirecektir</a:t>
            </a:r>
            <a:r>
              <a:rPr lang="en-US" sz="2000" dirty="0"/>
              <a:t>.</a:t>
            </a:r>
            <a:endParaRPr lang="tr-TR" sz="2000" b="1" dirty="0" smtClean="0"/>
          </a:p>
          <a:p>
            <a:pPr marL="0" indent="0">
              <a:buNone/>
            </a:pPr>
            <a:endParaRPr lang="tr-TR" sz="2000" b="1" dirty="0" smtClean="0"/>
          </a:p>
          <a:p>
            <a:pPr marL="0" indent="0">
              <a:buNone/>
            </a:pPr>
            <a:r>
              <a:rPr lang="tr-TR" sz="2000" b="1" dirty="0"/>
              <a:t>Olay yeri / operasyon </a:t>
            </a:r>
            <a:r>
              <a:rPr lang="tr-TR" sz="2000" b="1" dirty="0" smtClean="0"/>
              <a:t>yöneticisi</a:t>
            </a:r>
          </a:p>
          <a:p>
            <a:pPr marL="0" indent="0" algn="just">
              <a:buNone/>
            </a:pPr>
            <a:r>
              <a:rPr lang="en-US" sz="2000" dirty="0"/>
              <a:t>Olay </a:t>
            </a:r>
            <a:r>
              <a:rPr lang="en-US" sz="2000" dirty="0" err="1"/>
              <a:t>yerinde</a:t>
            </a:r>
            <a:r>
              <a:rPr lang="en-US" sz="2000" dirty="0"/>
              <a:t> </a:t>
            </a:r>
            <a:r>
              <a:rPr lang="en-US" sz="2000" dirty="0" err="1"/>
              <a:t>karar</a:t>
            </a:r>
            <a:r>
              <a:rPr lang="en-US" sz="2000" dirty="0"/>
              <a:t> </a:t>
            </a:r>
            <a:r>
              <a:rPr lang="en-US" sz="2000" dirty="0" err="1"/>
              <a:t>verme</a:t>
            </a:r>
            <a:r>
              <a:rPr lang="en-US" sz="2000" dirty="0"/>
              <a:t> </a:t>
            </a:r>
            <a:r>
              <a:rPr lang="en-US" sz="2000" dirty="0" err="1"/>
              <a:t>yetkisine</a:t>
            </a:r>
            <a:r>
              <a:rPr lang="en-US" sz="2000" dirty="0"/>
              <a:t> </a:t>
            </a:r>
            <a:r>
              <a:rPr lang="en-US" sz="2000" dirty="0" err="1"/>
              <a:t>sahip</a:t>
            </a:r>
            <a:r>
              <a:rPr lang="en-US" sz="2000" dirty="0"/>
              <a:t> en </a:t>
            </a:r>
            <a:r>
              <a:rPr lang="en-US" sz="2000" dirty="0" err="1"/>
              <a:t>üst</a:t>
            </a:r>
            <a:r>
              <a:rPr lang="en-US" sz="2000" dirty="0"/>
              <a:t> </a:t>
            </a:r>
            <a:r>
              <a:rPr lang="en-US" sz="2000" dirty="0" err="1"/>
              <a:t>düzey</a:t>
            </a:r>
            <a:r>
              <a:rPr lang="en-US" sz="2000" dirty="0"/>
              <a:t> </a:t>
            </a:r>
            <a:r>
              <a:rPr lang="en-US" sz="2000" dirty="0" err="1"/>
              <a:t>yetkili</a:t>
            </a:r>
            <a:r>
              <a:rPr lang="en-US" sz="2000" dirty="0"/>
              <a:t>, </a:t>
            </a:r>
            <a:r>
              <a:rPr lang="en-US" sz="2000" dirty="0" err="1"/>
              <a:t>yerel</a:t>
            </a:r>
            <a:r>
              <a:rPr lang="en-US" sz="2000" dirty="0"/>
              <a:t> / </a:t>
            </a:r>
            <a:r>
              <a:rPr lang="en-US" sz="2000" dirty="0" err="1"/>
              <a:t>taktik</a:t>
            </a:r>
            <a:r>
              <a:rPr lang="en-US" sz="2000" dirty="0"/>
              <a:t> </a:t>
            </a:r>
            <a:r>
              <a:rPr lang="tr-TR" sz="2000" dirty="0" smtClean="0"/>
              <a:t>yöneticisi</a:t>
            </a:r>
            <a:r>
              <a:rPr lang="en-US" sz="2000" dirty="0" smtClean="0"/>
              <a:t> </a:t>
            </a:r>
            <a:r>
              <a:rPr lang="en-US" sz="2000" dirty="0" err="1"/>
              <a:t>tarafından</a:t>
            </a:r>
            <a:r>
              <a:rPr lang="en-US" sz="2000" dirty="0"/>
              <a:t> </a:t>
            </a:r>
            <a:r>
              <a:rPr lang="en-US" sz="2000" dirty="0" err="1"/>
              <a:t>onaylanana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değiştirilene</a:t>
            </a:r>
            <a:r>
              <a:rPr lang="en-US" sz="2000" dirty="0"/>
              <a:t> </a:t>
            </a:r>
            <a:r>
              <a:rPr lang="en-US" sz="2000" dirty="0" err="1"/>
              <a:t>kadar</a:t>
            </a:r>
            <a:r>
              <a:rPr lang="en-US" sz="2000" dirty="0"/>
              <a:t> </a:t>
            </a:r>
            <a:r>
              <a:rPr lang="en-US" sz="2000" dirty="0" err="1"/>
              <a:t>olay</a:t>
            </a:r>
            <a:r>
              <a:rPr lang="en-US" sz="2000" dirty="0"/>
              <a:t> </a:t>
            </a:r>
            <a:r>
              <a:rPr lang="en-US" sz="2000" dirty="0" err="1"/>
              <a:t>yeri</a:t>
            </a:r>
            <a:r>
              <a:rPr lang="en-US" sz="2000" dirty="0"/>
              <a:t> / </a:t>
            </a:r>
            <a:r>
              <a:rPr lang="en-US" sz="2000" dirty="0" err="1"/>
              <a:t>operasyonel</a:t>
            </a:r>
            <a:r>
              <a:rPr lang="en-US" sz="2000" dirty="0"/>
              <a:t> </a:t>
            </a:r>
            <a:r>
              <a:rPr lang="tr-TR" sz="2000" dirty="0" smtClean="0"/>
              <a:t>yöneticisi/sorumlusu</a:t>
            </a:r>
            <a:r>
              <a:rPr lang="en-US" sz="2000" dirty="0" smtClean="0"/>
              <a:t> </a:t>
            </a:r>
            <a:r>
              <a:rPr lang="en-US" sz="2000" dirty="0" err="1"/>
              <a:t>rolünü</a:t>
            </a:r>
            <a:r>
              <a:rPr lang="en-US" sz="2000" dirty="0"/>
              <a:t> </a:t>
            </a:r>
            <a:r>
              <a:rPr lang="en-US" sz="2000" dirty="0" err="1"/>
              <a:t>otomatik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üstlenir</a:t>
            </a:r>
            <a:r>
              <a:rPr lang="en-US" sz="2000" dirty="0"/>
              <a:t>.</a:t>
            </a:r>
            <a:endParaRPr lang="tr-TR" sz="2000" dirty="0"/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r>
              <a:rPr lang="tr-TR" sz="1700" b="1" dirty="0"/>
              <a:t>Tehlikeli madde operasyonları uzmanı</a:t>
            </a:r>
          </a:p>
          <a:p>
            <a:pPr marL="0" indent="0">
              <a:buNone/>
            </a:pPr>
            <a:r>
              <a:rPr lang="tr-TR" sz="1700" b="1" dirty="0"/>
              <a:t>Güvenlik uzmanı</a:t>
            </a:r>
          </a:p>
          <a:p>
            <a:pPr marL="0" indent="0">
              <a:buNone/>
            </a:pPr>
            <a:r>
              <a:rPr lang="tr-TR" sz="1700" b="1" dirty="0"/>
              <a:t>Radyolojik değerlendirici</a:t>
            </a:r>
          </a:p>
          <a:p>
            <a:pPr marL="0" indent="0">
              <a:buNone/>
            </a:pPr>
            <a:r>
              <a:rPr lang="tr-TR" sz="1700" b="1" dirty="0"/>
              <a:t>Sahne </a:t>
            </a:r>
            <a:r>
              <a:rPr lang="tr-TR" sz="1700" b="1" dirty="0" err="1" smtClean="0"/>
              <a:t>modelleyici</a:t>
            </a:r>
            <a:endParaRPr lang="tr-TR" sz="1700" b="1" dirty="0"/>
          </a:p>
          <a:p>
            <a:pPr marL="0" indent="0">
              <a:buNone/>
            </a:pPr>
            <a:r>
              <a:rPr lang="tr-TR" sz="1700" b="1" dirty="0"/>
              <a:t>Kanıt kurtarma personeli</a:t>
            </a:r>
          </a:p>
          <a:p>
            <a:pPr marL="0" indent="0">
              <a:buNone/>
            </a:pPr>
            <a:r>
              <a:rPr lang="tr-TR" sz="1700" b="1" dirty="0" smtClean="0"/>
              <a:t>Fotoğrafçı</a:t>
            </a:r>
            <a:endParaRPr lang="tr-TR" sz="1700" b="1" dirty="0"/>
          </a:p>
          <a:p>
            <a:pPr marL="0" indent="0">
              <a:buNone/>
            </a:pPr>
            <a:r>
              <a:rPr lang="tr-TR" sz="1700" b="1" dirty="0"/>
              <a:t>Kanıt kaydedici / saklama</a:t>
            </a:r>
            <a:endParaRPr lang="tr-TR" sz="2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3600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000" dirty="0"/>
          </a:p>
          <a:p>
            <a:pPr marL="0" indent="0" algn="just">
              <a:buNone/>
            </a:pPr>
            <a:r>
              <a:rPr lang="tr-TR" sz="2400" b="1" u="sng" dirty="0" smtClean="0">
                <a:solidFill>
                  <a:srgbClr val="FF0000"/>
                </a:solidFill>
              </a:rPr>
              <a:t>Nükleer/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Radyolojik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tr-TR" sz="2400" b="1" u="sng" dirty="0" smtClean="0">
                <a:solidFill>
                  <a:srgbClr val="FF0000"/>
                </a:solidFill>
              </a:rPr>
              <a:t>olay yeri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yönetimi</a:t>
            </a:r>
            <a:r>
              <a:rPr lang="tr-TR" sz="2400" b="1" dirty="0">
                <a:solidFill>
                  <a:srgbClr val="FF0000"/>
                </a:solidFill>
              </a:rPr>
              <a:t>:</a:t>
            </a:r>
            <a:r>
              <a:rPr lang="en-US" sz="2400" b="1" dirty="0" smtClean="0"/>
              <a:t> </a:t>
            </a:r>
            <a:r>
              <a:rPr lang="en-US" sz="2400" dirty="0" err="1"/>
              <a:t>nükleer</a:t>
            </a:r>
            <a:r>
              <a:rPr lang="en-US" sz="2400" dirty="0"/>
              <a:t> </a:t>
            </a:r>
            <a:r>
              <a:rPr lang="en-US" sz="2400" dirty="0" err="1" smtClean="0"/>
              <a:t>ve</a:t>
            </a:r>
            <a:r>
              <a:rPr lang="tr-TR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radyoaktif</a:t>
            </a:r>
            <a:r>
              <a:rPr lang="en-US" sz="2400" dirty="0"/>
              <a:t> </a:t>
            </a:r>
            <a:r>
              <a:rPr lang="en-US" sz="2400" dirty="0" err="1"/>
              <a:t>maddelerin</a:t>
            </a:r>
            <a:r>
              <a:rPr lang="en-US" sz="2400" dirty="0"/>
              <a:t> </a:t>
            </a:r>
            <a:r>
              <a:rPr lang="en-US" sz="2400" dirty="0" err="1"/>
              <a:t>mevcut</a:t>
            </a:r>
            <a:r>
              <a:rPr lang="en-US" sz="2400" dirty="0"/>
              <a:t> </a:t>
            </a:r>
            <a:r>
              <a:rPr lang="en-US" sz="2400" dirty="0" err="1"/>
              <a:t>olduğu</a:t>
            </a:r>
            <a:r>
              <a:rPr lang="en-US" sz="2400" dirty="0"/>
              <a:t> </a:t>
            </a:r>
            <a:r>
              <a:rPr lang="en-US" sz="2400" dirty="0" err="1" smtClean="0"/>
              <a:t>ve</a:t>
            </a:r>
            <a:r>
              <a:rPr lang="tr-TR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</a:t>
            </a:r>
            <a:r>
              <a:rPr lang="en-US" sz="2400" dirty="0" err="1"/>
              <a:t>şüphelenildiği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tr-TR" sz="2400" dirty="0" smtClean="0"/>
              <a:t>olay yerinde</a:t>
            </a:r>
            <a:r>
              <a:rPr lang="en-US" sz="2400" dirty="0" smtClean="0"/>
              <a:t> </a:t>
            </a:r>
            <a:r>
              <a:rPr lang="en-US" sz="2400" dirty="0" err="1" smtClean="0"/>
              <a:t>güvenli</a:t>
            </a:r>
            <a:r>
              <a:rPr lang="en-US" sz="2400" dirty="0" smtClean="0"/>
              <a:t>,</a:t>
            </a:r>
            <a:r>
              <a:rPr lang="tr-TR" sz="2400" dirty="0" smtClean="0"/>
              <a:t> </a:t>
            </a:r>
            <a:r>
              <a:rPr lang="en-US" sz="2400" dirty="0" err="1" smtClean="0"/>
              <a:t>etkili</a:t>
            </a:r>
            <a:r>
              <a:rPr lang="en-US" sz="2400" dirty="0" smtClean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verimli</a:t>
            </a:r>
            <a:r>
              <a:rPr lang="en-US" sz="2400" dirty="0"/>
              <a:t> </a:t>
            </a:r>
            <a:r>
              <a:rPr lang="en-US" sz="2400" dirty="0" err="1"/>
              <a:t>operasyonlar</a:t>
            </a:r>
            <a:r>
              <a:rPr lang="en-US" sz="2400" dirty="0"/>
              <a:t> </a:t>
            </a:r>
            <a:r>
              <a:rPr lang="en-US" sz="2400" dirty="0" err="1"/>
              <a:t>sağlamak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kullanılan</a:t>
            </a:r>
            <a:r>
              <a:rPr lang="en-US" sz="2400" dirty="0"/>
              <a:t> </a:t>
            </a:r>
            <a:r>
              <a:rPr lang="en-US" sz="2400" dirty="0" err="1" smtClean="0"/>
              <a:t>süre</a:t>
            </a:r>
            <a:r>
              <a:rPr lang="tr-TR" sz="2400" dirty="0" smtClean="0"/>
              <a:t>ce verilen genel bir tanımlamadır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tr-TR" sz="2000" dirty="0"/>
          </a:p>
          <a:p>
            <a:pPr algn="just"/>
            <a:r>
              <a:rPr lang="en-US" sz="2400" b="1" dirty="0" err="1"/>
              <a:t>Radyolojik</a:t>
            </a:r>
            <a:r>
              <a:rPr lang="en-US" sz="2400" b="1" dirty="0"/>
              <a:t> </a:t>
            </a:r>
            <a:r>
              <a:rPr lang="en-US" sz="2400" b="1" dirty="0" err="1"/>
              <a:t>bir</a:t>
            </a:r>
            <a:r>
              <a:rPr lang="en-US" sz="2400" b="1" dirty="0"/>
              <a:t> </a:t>
            </a:r>
            <a:r>
              <a:rPr lang="tr-TR" sz="2400" b="1" dirty="0" smtClean="0"/>
              <a:t>olay yerini</a:t>
            </a:r>
            <a:r>
              <a:rPr lang="en-US" sz="2400" b="1" dirty="0" smtClean="0"/>
              <a:t> </a:t>
            </a:r>
            <a:r>
              <a:rPr lang="en-US" sz="2400" b="1" dirty="0" err="1"/>
              <a:t>yönetmek</a:t>
            </a:r>
            <a:r>
              <a:rPr lang="en-US" sz="2400" b="1" dirty="0"/>
              <a:t>, </a:t>
            </a:r>
            <a:r>
              <a:rPr lang="en-US" sz="2400" b="1" dirty="0" err="1"/>
              <a:t>nükleer</a:t>
            </a:r>
            <a:r>
              <a:rPr lang="en-US" sz="2400" b="1" dirty="0"/>
              <a:t> </a:t>
            </a:r>
            <a:r>
              <a:rPr lang="en-US" sz="2400" b="1" dirty="0" err="1"/>
              <a:t>güvenlik</a:t>
            </a:r>
            <a:r>
              <a:rPr lang="en-US" sz="2400" b="1" dirty="0"/>
              <a:t> </a:t>
            </a:r>
            <a:r>
              <a:rPr lang="en-US" sz="2400" b="1" dirty="0" err="1"/>
              <a:t>olayına</a:t>
            </a:r>
            <a:r>
              <a:rPr lang="en-US" sz="2400" b="1" dirty="0"/>
              <a:t> </a:t>
            </a:r>
            <a:r>
              <a:rPr lang="en-US" sz="2400" b="1" dirty="0" err="1"/>
              <a:t>yanıt</a:t>
            </a:r>
            <a:r>
              <a:rPr lang="en-US" sz="2400" b="1" dirty="0"/>
              <a:t> </a:t>
            </a:r>
            <a:r>
              <a:rPr lang="en-US" sz="2400" b="1" dirty="0" err="1"/>
              <a:t>vermenin</a:t>
            </a:r>
            <a:r>
              <a:rPr lang="en-US" sz="2400" b="1" dirty="0"/>
              <a:t> </a:t>
            </a:r>
            <a:r>
              <a:rPr lang="en-US" sz="2400" b="1" dirty="0" err="1"/>
              <a:t>önemli</a:t>
            </a:r>
            <a:r>
              <a:rPr lang="en-US" sz="2400" b="1" dirty="0"/>
              <a:t> </a:t>
            </a:r>
            <a:r>
              <a:rPr lang="en-US" sz="2400" b="1" dirty="0" err="1"/>
              <a:t>bir</a:t>
            </a:r>
            <a:r>
              <a:rPr lang="en-US" sz="2400" b="1" dirty="0"/>
              <a:t> </a:t>
            </a:r>
            <a:r>
              <a:rPr lang="tr-TR" sz="2400" b="1" dirty="0" smtClean="0"/>
              <a:t>aşamasıdır</a:t>
            </a:r>
            <a:r>
              <a:rPr lang="en-US" sz="2400" b="1" dirty="0" smtClean="0"/>
              <a:t>.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870704" y="546302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+mj-lt"/>
                <a:ea typeface="+mj-ea"/>
                <a:cs typeface="+mj-cs"/>
              </a:rPr>
              <a:t>	</a:t>
            </a:r>
            <a:r>
              <a:rPr lang="tr-TR" sz="4000" b="1" dirty="0">
                <a:latin typeface="+mj-lt"/>
                <a:ea typeface="+mj-ea"/>
                <a:cs typeface="+mj-cs"/>
              </a:rPr>
              <a:t> </a:t>
            </a:r>
            <a:r>
              <a:rPr lang="tr-TR" sz="4000" b="1" dirty="0" smtClean="0">
                <a:latin typeface="+mj-lt"/>
                <a:ea typeface="+mj-ea"/>
                <a:cs typeface="+mj-cs"/>
              </a:rPr>
              <a:t> 	TANIMLAR</a:t>
            </a:r>
            <a:endParaRPr lang="tr-TR" sz="4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1695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b="1" dirty="0" smtClean="0"/>
              <a:t>OPERASYONLARIN YÜRÜTÜLMESİ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100" dirty="0" smtClean="0"/>
              <a:t>Nükleer içeriğe sahip bir olay yerinin yürütülmesi bazı açılardan diğer olay yerlerinin yürütülmesinden </a:t>
            </a:r>
            <a:r>
              <a:rPr lang="tr-TR" sz="2100" dirty="0"/>
              <a:t>farklıdır</a:t>
            </a:r>
            <a:r>
              <a:rPr lang="tr-TR" sz="2100" dirty="0" smtClean="0"/>
              <a:t>:</a:t>
            </a:r>
          </a:p>
          <a:p>
            <a:pPr marL="0" indent="0">
              <a:buNone/>
            </a:pPr>
            <a:endParaRPr lang="tr-TR" sz="2000" dirty="0"/>
          </a:p>
          <a:p>
            <a:pPr marL="0" indent="0" algn="just">
              <a:buNone/>
            </a:pPr>
            <a:r>
              <a:rPr lang="tr-TR" sz="2000" b="1" u="sng" dirty="0" smtClean="0"/>
              <a:t>Tehlike kontrol alanlarında harcanan zaman</a:t>
            </a:r>
            <a:r>
              <a:rPr lang="tr-TR" sz="2000" dirty="0" smtClean="0"/>
              <a:t>: Nükleer ve ya radyoaktif maddelerin mevcut olduğu ve ya şüphelenildiği bir alanda  tüm personellerin alanda harcayacağı zaman sınırlandırılır.</a:t>
            </a:r>
          </a:p>
          <a:p>
            <a:endParaRPr lang="tr-TR" sz="2000" dirty="0"/>
          </a:p>
          <a:p>
            <a:pPr marL="0" indent="0" algn="just">
              <a:buNone/>
            </a:pPr>
            <a:r>
              <a:rPr lang="en-US" sz="2000" b="1" u="sng" dirty="0" err="1"/>
              <a:t>Kanıt</a:t>
            </a:r>
            <a:r>
              <a:rPr lang="en-US" sz="2000" b="1" u="sng" dirty="0"/>
              <a:t> </a:t>
            </a:r>
            <a:r>
              <a:rPr lang="en-US" sz="2000" b="1" u="sng" dirty="0" err="1"/>
              <a:t>ve</a:t>
            </a:r>
            <a:r>
              <a:rPr lang="en-US" sz="2000" b="1" u="sng" dirty="0"/>
              <a:t> </a:t>
            </a:r>
            <a:r>
              <a:rPr lang="en-US" sz="2000" b="1" u="sng" dirty="0" err="1"/>
              <a:t>bu</a:t>
            </a:r>
            <a:r>
              <a:rPr lang="en-US" sz="2000" b="1" u="sng" dirty="0"/>
              <a:t> </a:t>
            </a:r>
            <a:r>
              <a:rPr lang="en-US" sz="2000" b="1" u="sng" dirty="0" err="1"/>
              <a:t>kanıtı</a:t>
            </a:r>
            <a:r>
              <a:rPr lang="en-US" sz="2000" b="1" u="sng" dirty="0"/>
              <a:t> </a:t>
            </a:r>
            <a:r>
              <a:rPr lang="en-US" sz="2000" b="1" u="sng" dirty="0" err="1"/>
              <a:t>toplayan</a:t>
            </a:r>
            <a:r>
              <a:rPr lang="en-US" sz="2000" b="1" u="sng" dirty="0"/>
              <a:t> </a:t>
            </a:r>
            <a:r>
              <a:rPr lang="en-US" sz="2000" b="1" u="sng" dirty="0" err="1"/>
              <a:t>kişi</a:t>
            </a:r>
            <a:r>
              <a:rPr lang="en-US" sz="2000" b="1" u="sng" dirty="0"/>
              <a:t> </a:t>
            </a:r>
            <a:r>
              <a:rPr lang="en-US" sz="2000" b="1" u="sng" dirty="0" err="1"/>
              <a:t>arasındaki</a:t>
            </a:r>
            <a:r>
              <a:rPr lang="en-US" sz="2000" b="1" u="sng" dirty="0"/>
              <a:t> </a:t>
            </a:r>
            <a:r>
              <a:rPr lang="en-US" sz="2000" b="1" u="sng" dirty="0" err="1"/>
              <a:t>mesafe</a:t>
            </a:r>
            <a:r>
              <a:rPr lang="en-US" sz="2000" b="1" u="sng" dirty="0"/>
              <a:t>: </a:t>
            </a:r>
            <a:r>
              <a:rPr lang="en-US" sz="2000" dirty="0" err="1"/>
              <a:t>Makul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ölçüde</a:t>
            </a:r>
            <a:r>
              <a:rPr lang="en-US" sz="2000" dirty="0"/>
              <a:t>, </a:t>
            </a:r>
            <a:r>
              <a:rPr lang="tr-TR" sz="2000" dirty="0" smtClean="0"/>
              <a:t>alanda </a:t>
            </a:r>
            <a:r>
              <a:rPr lang="en-US" sz="2000" dirty="0" err="1" smtClean="0"/>
              <a:t>operasyon</a:t>
            </a:r>
            <a:r>
              <a:rPr lang="en-US" sz="2000" dirty="0" smtClean="0"/>
              <a:t> </a:t>
            </a:r>
            <a:r>
              <a:rPr lang="en-US" sz="2000" dirty="0" err="1"/>
              <a:t>yürüten</a:t>
            </a:r>
            <a:r>
              <a:rPr lang="en-US" sz="2000" dirty="0"/>
              <a:t> </a:t>
            </a:r>
            <a:r>
              <a:rPr lang="en-US" sz="2000" dirty="0" err="1"/>
              <a:t>personel</a:t>
            </a:r>
            <a:r>
              <a:rPr lang="en-US" sz="2000" dirty="0"/>
              <a:t>, </a:t>
            </a:r>
            <a:r>
              <a:rPr lang="en-US" sz="2000" dirty="0" err="1"/>
              <a:t>radyonüklidlerle</a:t>
            </a:r>
            <a:r>
              <a:rPr lang="en-US" sz="2000" dirty="0"/>
              <a:t> </a:t>
            </a:r>
            <a:r>
              <a:rPr lang="en-US" sz="2000" dirty="0" err="1"/>
              <a:t>kontamine</a:t>
            </a:r>
            <a:r>
              <a:rPr lang="en-US" sz="2000" dirty="0"/>
              <a:t> </a:t>
            </a:r>
            <a:r>
              <a:rPr lang="en-US" sz="2000" dirty="0" err="1"/>
              <a:t>olan</a:t>
            </a:r>
            <a:r>
              <a:rPr lang="en-US" sz="2000" dirty="0"/>
              <a:t> </a:t>
            </a:r>
            <a:r>
              <a:rPr lang="en-US" sz="2000" dirty="0" err="1"/>
              <a:t>kanıtlardan</a:t>
            </a:r>
            <a:r>
              <a:rPr lang="en-US" sz="2000" dirty="0"/>
              <a:t> </a:t>
            </a:r>
            <a:r>
              <a:rPr lang="en-US" sz="2000" dirty="0" err="1"/>
              <a:t>uzak</a:t>
            </a:r>
            <a:r>
              <a:rPr lang="en-US" sz="2000" dirty="0"/>
              <a:t> </a:t>
            </a:r>
            <a:r>
              <a:rPr lang="en-US" sz="2000" dirty="0" err="1"/>
              <a:t>durmalıdır</a:t>
            </a:r>
            <a:r>
              <a:rPr lang="en-US" sz="2000" dirty="0"/>
              <a:t>.</a:t>
            </a:r>
            <a:endParaRPr lang="tr-TR" sz="2000" dirty="0"/>
          </a:p>
          <a:p>
            <a:pPr marL="0" indent="0" algn="just">
              <a:buNone/>
            </a:pPr>
            <a:r>
              <a:rPr lang="en-US" sz="2000" b="1" u="sng" dirty="0" err="1"/>
              <a:t>Radyonüklid</a:t>
            </a:r>
            <a:r>
              <a:rPr lang="en-US" sz="2000" b="1" u="sng" dirty="0"/>
              <a:t> </a:t>
            </a:r>
            <a:r>
              <a:rPr lang="en-US" sz="2000" b="1" u="sng" dirty="0" err="1"/>
              <a:t>kontaminasyon</a:t>
            </a:r>
            <a:r>
              <a:rPr lang="en-US" sz="2000" b="1" u="sng" dirty="0"/>
              <a:t> </a:t>
            </a:r>
            <a:r>
              <a:rPr lang="en-US" sz="2000" b="1" u="sng" dirty="0" err="1"/>
              <a:t>kontrolü</a:t>
            </a:r>
            <a:r>
              <a:rPr lang="en-US" sz="2000" b="1" u="sng" dirty="0"/>
              <a:t> (</a:t>
            </a:r>
            <a:r>
              <a:rPr lang="en-US" sz="2000" b="1" u="sng" dirty="0" err="1"/>
              <a:t>yüzey</a:t>
            </a:r>
            <a:r>
              <a:rPr lang="en-US" sz="2000" b="1" u="sng" dirty="0"/>
              <a:t> </a:t>
            </a:r>
            <a:r>
              <a:rPr lang="en-US" sz="2000" b="1" u="sng" dirty="0" err="1"/>
              <a:t>aktivite</a:t>
            </a:r>
            <a:r>
              <a:rPr lang="en-US" sz="2000" b="1" u="sng" dirty="0"/>
              <a:t> </a:t>
            </a:r>
            <a:r>
              <a:rPr lang="en-US" sz="2000" b="1" u="sng" dirty="0" err="1"/>
              <a:t>konsantrasyonu</a:t>
            </a:r>
            <a:r>
              <a:rPr lang="en-US" sz="2000" b="1" u="sng" dirty="0"/>
              <a:t>): </a:t>
            </a:r>
            <a:r>
              <a:rPr lang="en-US" sz="2000" dirty="0" err="1"/>
              <a:t>Radyoaktif</a:t>
            </a:r>
            <a:r>
              <a:rPr lang="en-US" sz="2000" dirty="0"/>
              <a:t> </a:t>
            </a:r>
            <a:r>
              <a:rPr lang="en-US" sz="2000" dirty="0" err="1"/>
              <a:t>maddenin</a:t>
            </a:r>
            <a:r>
              <a:rPr lang="en-US" sz="2000" dirty="0"/>
              <a:t> </a:t>
            </a:r>
            <a:r>
              <a:rPr lang="en-US" sz="2000" dirty="0" err="1"/>
              <a:t>dağılımını</a:t>
            </a:r>
            <a:r>
              <a:rPr lang="en-US" sz="2000" dirty="0"/>
              <a:t> (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fazla</a:t>
            </a:r>
            <a:r>
              <a:rPr lang="en-US" sz="2000" dirty="0"/>
              <a:t> </a:t>
            </a:r>
            <a:r>
              <a:rPr lang="en-US" sz="2000" dirty="0" err="1"/>
              <a:t>dağılımını</a:t>
            </a:r>
            <a:r>
              <a:rPr lang="en-US" sz="2000" dirty="0"/>
              <a:t>) en </a:t>
            </a:r>
            <a:r>
              <a:rPr lang="en-US" sz="2000" dirty="0" err="1"/>
              <a:t>aza</a:t>
            </a:r>
            <a:r>
              <a:rPr lang="en-US" sz="2000" dirty="0"/>
              <a:t> </a:t>
            </a:r>
            <a:r>
              <a:rPr lang="en-US" sz="2000" dirty="0" err="1"/>
              <a:t>indirmek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önlemler</a:t>
            </a:r>
            <a:r>
              <a:rPr lang="en-US" sz="2000" dirty="0"/>
              <a:t> </a:t>
            </a:r>
            <a:r>
              <a:rPr lang="en-US" sz="2000" dirty="0" err="1"/>
              <a:t>uygulanmalıdır</a:t>
            </a:r>
            <a:r>
              <a:rPr lang="en-US" sz="2000" dirty="0"/>
              <a:t>.</a:t>
            </a:r>
            <a:endParaRPr lang="tr-TR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tr-TR" sz="2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7071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RADYOLOJİK </a:t>
            </a:r>
            <a:r>
              <a:rPr lang="tr-TR" sz="3600" b="1" dirty="0" smtClean="0"/>
              <a:t>OLAY</a:t>
            </a:r>
            <a:r>
              <a:rPr lang="en-US" sz="3600" b="1" dirty="0" smtClean="0"/>
              <a:t> </a:t>
            </a:r>
            <a:r>
              <a:rPr lang="tr-TR" sz="3600" b="1" dirty="0" smtClean="0"/>
              <a:t>YER</a:t>
            </a:r>
            <a:r>
              <a:rPr lang="en-US" sz="3600" b="1" dirty="0" smtClean="0"/>
              <a:t>İNDE </a:t>
            </a:r>
            <a:r>
              <a:rPr lang="en-US" sz="3600" b="1" dirty="0"/>
              <a:t>KULLANIM İÇİN UYGUN EKİPMAN ÇEŞİTLERİ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RADYASYON TESPİT/ÖLÇÜM CİHAZLARI</a:t>
            </a:r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pPr marL="0" indent="0">
              <a:buNone/>
            </a:pPr>
            <a:endParaRPr lang="tr-TR" sz="2000" dirty="0" smtClean="0"/>
          </a:p>
          <a:p>
            <a:endParaRPr lang="tr-TR" sz="2000" dirty="0" smtClean="0"/>
          </a:p>
          <a:p>
            <a:pPr marL="0" indent="0">
              <a:buNone/>
            </a:pPr>
            <a:endParaRPr lang="tr-TR" sz="2000" dirty="0" smtClean="0"/>
          </a:p>
          <a:p>
            <a:r>
              <a:rPr lang="tr-TR" sz="2000" dirty="0"/>
              <a:t> </a:t>
            </a:r>
            <a:r>
              <a:rPr lang="tr-TR" sz="2000" dirty="0" smtClean="0"/>
              <a:t>KİŞİSEL KORUYUCU EKİPMANLAR</a:t>
            </a:r>
          </a:p>
          <a:p>
            <a:endParaRPr lang="tr-T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6753225" cy="28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29200"/>
            <a:ext cx="1186632" cy="145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291917"/>
            <a:ext cx="2173610" cy="133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77987"/>
            <a:ext cx="1364404" cy="133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38"/>
          <a:stretch/>
        </p:blipFill>
        <p:spPr bwMode="auto">
          <a:xfrm>
            <a:off x="7592547" y="4148785"/>
            <a:ext cx="1330673" cy="180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21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6930008" y="5989420"/>
            <a:ext cx="2213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Kanıt Saklama Kutusu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986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u="sng" dirty="0" smtClean="0">
                <a:solidFill>
                  <a:srgbClr val="0070C0"/>
                </a:solidFill>
              </a:rPr>
              <a:t>Kaynakça</a:t>
            </a:r>
            <a:endParaRPr lang="tr-TR" sz="3600" u="sng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RADYOLOJİK </a:t>
            </a:r>
            <a:r>
              <a:rPr lang="tr-TR" dirty="0" smtClean="0"/>
              <a:t>OLAY YERİ YÖNETİMİ </a:t>
            </a:r>
            <a:r>
              <a:rPr lang="tr-TR" dirty="0"/>
              <a:t>UYGULAMA </a:t>
            </a:r>
            <a:r>
              <a:rPr lang="tr-TR" dirty="0" smtClean="0"/>
              <a:t>REHBERİ (İngilizce);</a:t>
            </a:r>
          </a:p>
          <a:p>
            <a:pPr marL="0" indent="0">
              <a:buNone/>
            </a:pPr>
            <a:r>
              <a:rPr lang="tr-TR" dirty="0">
                <a:hlinkClick r:id="rId2"/>
              </a:rPr>
              <a:t>https://www.iaea.org/topics/radiological-crime-scene-management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614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IAEA’nın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Tüzüğü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altındaki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temel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hedefi</a:t>
            </a:r>
            <a:r>
              <a:rPr lang="en-US" sz="2400" dirty="0">
                <a:solidFill>
                  <a:srgbClr val="000000"/>
                </a:solidFill>
              </a:rPr>
              <a:t> “atom </a:t>
            </a:r>
            <a:r>
              <a:rPr lang="en-US" sz="2400" dirty="0" err="1">
                <a:solidFill>
                  <a:srgbClr val="000000"/>
                </a:solidFill>
              </a:rPr>
              <a:t>enerjisinin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dünyadaki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barış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sağlık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refah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için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katkısını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hızlandırmak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büyütmektir</a:t>
            </a:r>
            <a:r>
              <a:rPr lang="en-US" sz="2400" dirty="0">
                <a:solidFill>
                  <a:srgbClr val="000000"/>
                </a:solidFill>
              </a:rPr>
              <a:t>”. </a:t>
            </a:r>
            <a:endParaRPr lang="tr-TR" sz="2400" dirty="0" smtClean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tr-TR" sz="2400" dirty="0" smtClean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Tüm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nükleer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diğer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radyoaktif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materyallerin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bulundukları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tesislerin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güvenli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şekilde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yönetilmesi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cezai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veya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kasıtlı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yetkisiz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eylemlere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karşı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uygun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tr-TR" sz="2400" dirty="0" smtClean="0">
                <a:solidFill>
                  <a:srgbClr val="000000"/>
                </a:solidFill>
              </a:rPr>
              <a:t>bir </a:t>
            </a:r>
            <a:r>
              <a:rPr lang="en-US" sz="2400" dirty="0" err="1" smtClean="0">
                <a:solidFill>
                  <a:srgbClr val="000000"/>
                </a:solidFill>
              </a:rPr>
              <a:t>şekilde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korunması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esastır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tr-TR" sz="2400" dirty="0" smtClean="0">
              <a:solidFill>
                <a:srgbClr val="000000"/>
              </a:solidFill>
            </a:endParaRPr>
          </a:p>
          <a:p>
            <a:pPr algn="just"/>
            <a:endParaRPr lang="tr-TR" sz="2000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tr-TR" sz="2400" dirty="0">
                <a:solidFill>
                  <a:srgbClr val="000000"/>
                </a:solidFill>
              </a:rPr>
              <a:t>2006 yılından bu yana IAEA, Devletlerin etkili ulusal nükleer güvenlik rejimleri kurmasına yardımcı olmak için Nükleer Güvenlik Serisi </a:t>
            </a:r>
            <a:r>
              <a:rPr lang="tr-TR" sz="2400" dirty="0" smtClean="0">
                <a:solidFill>
                  <a:srgbClr val="000000"/>
                </a:solidFill>
              </a:rPr>
              <a:t>yayınlarına başlamıştır</a:t>
            </a:r>
            <a:r>
              <a:rPr lang="tr-TR" sz="2400" dirty="0">
                <a:solidFill>
                  <a:srgbClr val="000000"/>
                </a:solidFill>
              </a:rPr>
              <a:t>.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809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endParaRPr lang="tr-TR" sz="2000" dirty="0"/>
          </a:p>
          <a:p>
            <a:pPr algn="just"/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nükleer</a:t>
            </a:r>
            <a:r>
              <a:rPr lang="en-US" sz="2400" dirty="0"/>
              <a:t> </a:t>
            </a:r>
            <a:r>
              <a:rPr lang="en-US" sz="2400" dirty="0" err="1"/>
              <a:t>güvenlik</a:t>
            </a:r>
            <a:r>
              <a:rPr lang="en-US" sz="2400" dirty="0"/>
              <a:t> </a:t>
            </a:r>
            <a:r>
              <a:rPr lang="en-US" sz="2400" dirty="0" err="1"/>
              <a:t>olayıyla</a:t>
            </a:r>
            <a:r>
              <a:rPr lang="en-US" sz="2400" dirty="0"/>
              <a:t> </a:t>
            </a:r>
            <a:r>
              <a:rPr lang="en-US" sz="2400" dirty="0" err="1"/>
              <a:t>ilişkili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yer</a:t>
            </a:r>
            <a:r>
              <a:rPr lang="en-US" sz="2400" dirty="0"/>
              <a:t>, </a:t>
            </a:r>
            <a:r>
              <a:rPr lang="en-US" sz="2400" dirty="0" err="1"/>
              <a:t>nükleer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radyoaktif</a:t>
            </a:r>
            <a:r>
              <a:rPr lang="en-US" sz="2400" dirty="0"/>
              <a:t> </a:t>
            </a:r>
            <a:r>
              <a:rPr lang="en-US" sz="2400" dirty="0" err="1"/>
              <a:t>materyalleri</a:t>
            </a:r>
            <a:r>
              <a:rPr lang="en-US" sz="2400" dirty="0"/>
              <a:t> </a:t>
            </a:r>
            <a:r>
              <a:rPr lang="en-US" sz="2400" dirty="0" err="1"/>
              <a:t>içeren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suç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kasıtlı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yetkisiz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eylemi</a:t>
            </a:r>
            <a:r>
              <a:rPr lang="en-US" sz="2400" dirty="0"/>
              <a:t> </a:t>
            </a:r>
            <a:r>
              <a:rPr lang="en-US" sz="2400" dirty="0" err="1"/>
              <a:t>içerdiğine</a:t>
            </a:r>
            <a:r>
              <a:rPr lang="en-US" sz="2400" dirty="0"/>
              <a:t> </a:t>
            </a:r>
            <a:r>
              <a:rPr lang="en-US" sz="2400" dirty="0" err="1"/>
              <a:t>inanılan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iddia</a:t>
            </a:r>
            <a:r>
              <a:rPr lang="en-US" sz="2400" dirty="0"/>
              <a:t> </a:t>
            </a:r>
            <a:r>
              <a:rPr lang="en-US" sz="2400" dirty="0" err="1"/>
              <a:t>edilen</a:t>
            </a:r>
            <a:r>
              <a:rPr lang="en-US" sz="2400" dirty="0"/>
              <a:t> </a:t>
            </a:r>
            <a:r>
              <a:rPr lang="en-US" sz="2400" dirty="0" err="1"/>
              <a:t>faaliyetlerin</a:t>
            </a:r>
            <a:r>
              <a:rPr lang="en-US" sz="2400" dirty="0"/>
              <a:t> </a:t>
            </a:r>
            <a:r>
              <a:rPr lang="en-US" sz="2400" dirty="0" err="1"/>
              <a:t>eser</a:t>
            </a:r>
            <a:r>
              <a:rPr lang="en-US" sz="2400" dirty="0"/>
              <a:t> </a:t>
            </a:r>
            <a:r>
              <a:rPr lang="en-US" sz="2400" dirty="0" err="1"/>
              <a:t>kanıtlarını</a:t>
            </a:r>
            <a:r>
              <a:rPr lang="en-US" sz="2400" dirty="0"/>
              <a:t> </a:t>
            </a:r>
            <a:r>
              <a:rPr lang="en-US" sz="2400" dirty="0" err="1"/>
              <a:t>içerebilir</a:t>
            </a:r>
            <a:r>
              <a:rPr lang="en-US" sz="2400" dirty="0"/>
              <a:t>. </a:t>
            </a:r>
            <a:r>
              <a:rPr lang="en-US" sz="2400" dirty="0" err="1"/>
              <a:t>Böyle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yere</a:t>
            </a:r>
            <a:r>
              <a:rPr lang="en-US" sz="2400" dirty="0"/>
              <a:t>,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yayın</a:t>
            </a:r>
            <a:r>
              <a:rPr lang="en-US" sz="2400" dirty="0"/>
              <a:t> </a:t>
            </a:r>
            <a:r>
              <a:rPr lang="en-US" sz="2400" dirty="0" err="1"/>
              <a:t>bağlamında</a:t>
            </a:r>
            <a:r>
              <a:rPr lang="en-US" sz="2400" dirty="0"/>
              <a:t> </a:t>
            </a:r>
            <a:r>
              <a:rPr lang="en-US" sz="2400" dirty="0" err="1"/>
              <a:t>radyolojik</a:t>
            </a:r>
            <a:r>
              <a:rPr lang="en-US" sz="2400" dirty="0"/>
              <a:t> </a:t>
            </a:r>
            <a:r>
              <a:rPr lang="tr-TR" sz="2400" dirty="0" smtClean="0"/>
              <a:t>olay</a:t>
            </a:r>
            <a:r>
              <a:rPr lang="en-US" sz="2400" dirty="0" smtClean="0"/>
              <a:t> </a:t>
            </a:r>
            <a:r>
              <a:rPr lang="en-US" sz="2400" dirty="0" err="1"/>
              <a:t>mahalli</a:t>
            </a:r>
            <a:r>
              <a:rPr lang="en-US" sz="2400" dirty="0"/>
              <a:t> </a:t>
            </a:r>
            <a:r>
              <a:rPr lang="en-US" sz="2400" dirty="0" err="1"/>
              <a:t>denir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0" indent="0" algn="just">
              <a:buNone/>
            </a:pPr>
            <a:endParaRPr lang="tr-TR" sz="2400" dirty="0" smtClean="0"/>
          </a:p>
          <a:p>
            <a:pPr algn="just"/>
            <a:r>
              <a:rPr lang="en-US" sz="2400" dirty="0" err="1"/>
              <a:t>Radyolojik</a:t>
            </a:r>
            <a:r>
              <a:rPr lang="en-US" sz="2400" dirty="0"/>
              <a:t> </a:t>
            </a:r>
            <a:r>
              <a:rPr lang="tr-TR" sz="2400" dirty="0" smtClean="0"/>
              <a:t>olay</a:t>
            </a:r>
            <a:r>
              <a:rPr lang="en-US" sz="2400" dirty="0" smtClean="0"/>
              <a:t> </a:t>
            </a:r>
            <a:r>
              <a:rPr lang="en-US" sz="2400" dirty="0" err="1"/>
              <a:t>mahallindeki</a:t>
            </a:r>
            <a:r>
              <a:rPr lang="en-US" sz="2400" dirty="0"/>
              <a:t> </a:t>
            </a:r>
            <a:r>
              <a:rPr lang="en-US" sz="2400" dirty="0" err="1"/>
              <a:t>tüm</a:t>
            </a:r>
            <a:r>
              <a:rPr lang="en-US" sz="2400" dirty="0"/>
              <a:t> </a:t>
            </a:r>
            <a:r>
              <a:rPr lang="en-US" sz="2400" dirty="0" err="1"/>
              <a:t>eylemlerin</a:t>
            </a:r>
            <a:r>
              <a:rPr lang="en-US" sz="2400" dirty="0"/>
              <a:t> </a:t>
            </a:r>
            <a:r>
              <a:rPr lang="en-US" sz="2400" dirty="0" err="1"/>
              <a:t>ceza</a:t>
            </a:r>
            <a:r>
              <a:rPr lang="en-US" sz="2400" dirty="0"/>
              <a:t> </a:t>
            </a:r>
            <a:r>
              <a:rPr lang="en-US" sz="2400" dirty="0" err="1"/>
              <a:t>soruşturmasının</a:t>
            </a:r>
            <a:r>
              <a:rPr lang="en-US" sz="2400" dirty="0"/>
              <a:t> </a:t>
            </a:r>
            <a:r>
              <a:rPr lang="en-US" sz="2400" dirty="0" err="1"/>
              <a:t>bütünlüğünü</a:t>
            </a:r>
            <a:r>
              <a:rPr lang="en-US" sz="2400" dirty="0"/>
              <a:t> </a:t>
            </a:r>
            <a:r>
              <a:rPr lang="en-US" sz="2400" dirty="0" err="1"/>
              <a:t>koruyacak</a:t>
            </a:r>
            <a:r>
              <a:rPr lang="en-US" sz="2400" dirty="0"/>
              <a:t> </a:t>
            </a:r>
            <a:r>
              <a:rPr lang="en-US" sz="2400" dirty="0" err="1"/>
              <a:t>şekilde</a:t>
            </a:r>
            <a:r>
              <a:rPr lang="en-US" sz="2400" dirty="0"/>
              <a:t> </a:t>
            </a:r>
            <a:r>
              <a:rPr lang="en-US" sz="2400" dirty="0" err="1"/>
              <a:t>yürütülmesini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ilgili</a:t>
            </a:r>
            <a:r>
              <a:rPr lang="en-US" sz="2400" dirty="0"/>
              <a:t> </a:t>
            </a:r>
            <a:r>
              <a:rPr lang="en-US" sz="2400" dirty="0" err="1"/>
              <a:t>tüm</a:t>
            </a:r>
            <a:r>
              <a:rPr lang="en-US" sz="2400" dirty="0"/>
              <a:t> </a:t>
            </a:r>
            <a:r>
              <a:rPr lang="en-US" sz="2400" dirty="0" err="1"/>
              <a:t>ceza</a:t>
            </a:r>
            <a:r>
              <a:rPr lang="en-US" sz="2400" dirty="0"/>
              <a:t> </a:t>
            </a:r>
            <a:r>
              <a:rPr lang="en-US" sz="2400" dirty="0" err="1"/>
              <a:t>soruşturması</a:t>
            </a:r>
            <a:r>
              <a:rPr lang="en-US" sz="2400" dirty="0"/>
              <a:t> </a:t>
            </a:r>
            <a:r>
              <a:rPr lang="en-US" sz="2400" dirty="0" err="1"/>
              <a:t>prosedürlerinin</a:t>
            </a:r>
            <a:r>
              <a:rPr lang="en-US" sz="2400" dirty="0"/>
              <a:t> </a:t>
            </a:r>
            <a:r>
              <a:rPr lang="en-US" sz="2400" dirty="0" err="1"/>
              <a:t>etkili</a:t>
            </a:r>
            <a:r>
              <a:rPr lang="en-US" sz="2400" dirty="0"/>
              <a:t> </a:t>
            </a:r>
            <a:r>
              <a:rPr lang="en-US" sz="2400" dirty="0" err="1"/>
              <a:t>radyolojik</a:t>
            </a:r>
            <a:r>
              <a:rPr lang="en-US" sz="2400" dirty="0"/>
              <a:t> </a:t>
            </a:r>
            <a:r>
              <a:rPr lang="tr-TR" sz="2400" dirty="0" smtClean="0"/>
              <a:t>olay</a:t>
            </a:r>
            <a:r>
              <a:rPr lang="en-US" sz="2400" dirty="0" smtClean="0"/>
              <a:t> </a:t>
            </a:r>
            <a:r>
              <a:rPr lang="en-US" sz="2400" dirty="0" err="1"/>
              <a:t>mahalli</a:t>
            </a:r>
            <a:r>
              <a:rPr lang="en-US" sz="2400" dirty="0"/>
              <a:t> </a:t>
            </a:r>
            <a:r>
              <a:rPr lang="en-US" sz="2400" dirty="0" err="1"/>
              <a:t>yönetimi</a:t>
            </a:r>
            <a:r>
              <a:rPr lang="en-US" sz="2400" dirty="0"/>
              <a:t> </a:t>
            </a:r>
            <a:r>
              <a:rPr lang="en-US" sz="2400" dirty="0" err="1"/>
              <a:t>yoluyla</a:t>
            </a:r>
            <a:r>
              <a:rPr lang="en-US" sz="2400" dirty="0"/>
              <a:t> </a:t>
            </a:r>
            <a:r>
              <a:rPr lang="en-US" sz="2400" dirty="0" err="1"/>
              <a:t>uygulanmasını</a:t>
            </a:r>
            <a:r>
              <a:rPr lang="en-US" sz="2400" dirty="0"/>
              <a:t> </a:t>
            </a:r>
            <a:r>
              <a:rPr lang="en-US" sz="2400" dirty="0" err="1" smtClean="0"/>
              <a:t>sağlamak</a:t>
            </a:r>
            <a:r>
              <a:rPr lang="tr-TR" sz="2400" dirty="0" smtClean="0"/>
              <a:t> da </a:t>
            </a:r>
            <a:r>
              <a:rPr lang="en-US" sz="2400" dirty="0" err="1" smtClean="0"/>
              <a:t>esastır</a:t>
            </a:r>
            <a:r>
              <a:rPr lang="en-US" sz="2400" dirty="0"/>
              <a:t>.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514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endParaRPr lang="tr-TR" sz="2000" dirty="0"/>
          </a:p>
          <a:p>
            <a:pPr algn="just"/>
            <a:r>
              <a:rPr lang="tr-TR" sz="2000" dirty="0" smtClean="0"/>
              <a:t>Olay yeri yönetim </a:t>
            </a:r>
            <a:r>
              <a:rPr lang="en-US" sz="2000" dirty="0" err="1" smtClean="0"/>
              <a:t>operasyonlar</a:t>
            </a:r>
            <a:r>
              <a:rPr lang="tr-TR" sz="2000" dirty="0" smtClean="0"/>
              <a:t>ı</a:t>
            </a:r>
            <a:r>
              <a:rPr lang="en-US" sz="2000" dirty="0" smtClean="0"/>
              <a:t>, </a:t>
            </a:r>
            <a:r>
              <a:rPr lang="en-US" sz="2000" dirty="0" err="1"/>
              <a:t>geleneksel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tr-TR" sz="2000" dirty="0" smtClean="0"/>
              <a:t>olay</a:t>
            </a:r>
            <a:r>
              <a:rPr lang="en-US" sz="2000" dirty="0" smtClean="0"/>
              <a:t> </a:t>
            </a:r>
            <a:r>
              <a:rPr lang="en-US" sz="2000" dirty="0" err="1"/>
              <a:t>mahallini</a:t>
            </a:r>
            <a:r>
              <a:rPr lang="en-US" sz="2000" dirty="0"/>
              <a:t> (</a:t>
            </a:r>
            <a:r>
              <a:rPr lang="en-US" sz="2000" dirty="0" err="1"/>
              <a:t>nükleer</a:t>
            </a:r>
            <a:r>
              <a:rPr lang="en-US" sz="2000" dirty="0"/>
              <a:t> </a:t>
            </a:r>
            <a:r>
              <a:rPr lang="en-US" sz="2000" dirty="0" err="1"/>
              <a:t>ya</a:t>
            </a:r>
            <a:r>
              <a:rPr lang="en-US" sz="2000" dirty="0"/>
              <a:t> da </a:t>
            </a:r>
            <a:r>
              <a:rPr lang="en-US" sz="2000" dirty="0" err="1"/>
              <a:t>diğer</a:t>
            </a:r>
            <a:r>
              <a:rPr lang="en-US" sz="2000" dirty="0"/>
              <a:t> </a:t>
            </a:r>
            <a:r>
              <a:rPr lang="en-US" sz="2000" dirty="0" err="1"/>
              <a:t>radyoaktif</a:t>
            </a:r>
            <a:r>
              <a:rPr lang="en-US" sz="2000" dirty="0"/>
              <a:t> </a:t>
            </a:r>
            <a:r>
              <a:rPr lang="en-US" sz="2000" dirty="0" err="1"/>
              <a:t>madde</a:t>
            </a:r>
            <a:r>
              <a:rPr lang="en-US" sz="2000" dirty="0"/>
              <a:t> </a:t>
            </a:r>
            <a:r>
              <a:rPr lang="en-US" sz="2000" dirty="0" err="1" smtClean="0"/>
              <a:t>olma</a:t>
            </a:r>
            <a:r>
              <a:rPr lang="tr-TR" sz="2000" dirty="0" smtClean="0"/>
              <a:t>y</a:t>
            </a:r>
            <a:r>
              <a:rPr lang="en-US" sz="2000" dirty="0" smtClean="0"/>
              <a:t>an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tr-TR" sz="2000" dirty="0" smtClean="0"/>
              <a:t>olay yeri</a:t>
            </a:r>
            <a:r>
              <a:rPr lang="en-US" sz="2000" dirty="0" smtClean="0"/>
              <a:t>) </a:t>
            </a:r>
            <a:r>
              <a:rPr lang="en-US" sz="2000" dirty="0" err="1"/>
              <a:t>yönetmek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kullanılanlara</a:t>
            </a:r>
            <a:r>
              <a:rPr lang="en-US" sz="2000" dirty="0"/>
              <a:t> </a:t>
            </a:r>
            <a:r>
              <a:rPr lang="en-US" sz="2000" dirty="0" err="1"/>
              <a:t>benzer</a:t>
            </a:r>
            <a:r>
              <a:rPr lang="en-US" sz="2000" dirty="0"/>
              <a:t>. </a:t>
            </a:r>
            <a:r>
              <a:rPr lang="en-US" sz="2000" dirty="0" err="1"/>
              <a:t>Bununla</a:t>
            </a:r>
            <a:r>
              <a:rPr lang="en-US" sz="2000" dirty="0"/>
              <a:t> </a:t>
            </a:r>
            <a:r>
              <a:rPr lang="en-US" sz="2000" dirty="0" err="1"/>
              <a:t>birlikte</a:t>
            </a:r>
            <a:r>
              <a:rPr lang="en-US" sz="2000" dirty="0"/>
              <a:t>, </a:t>
            </a:r>
            <a:r>
              <a:rPr lang="en-US" sz="2000" dirty="0" err="1"/>
              <a:t>radyolojik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tr-TR" sz="2000" dirty="0" smtClean="0"/>
              <a:t>olay yerindeki </a:t>
            </a:r>
            <a:r>
              <a:rPr lang="en-US" sz="2000" dirty="0" err="1" smtClean="0"/>
              <a:t>operasyonların</a:t>
            </a:r>
            <a:r>
              <a:rPr lang="en-US" sz="2000" dirty="0" smtClean="0"/>
              <a:t> </a:t>
            </a:r>
            <a:r>
              <a:rPr lang="en-US" sz="2000" dirty="0" err="1"/>
              <a:t>yürütülmesi</a:t>
            </a:r>
            <a:r>
              <a:rPr lang="en-US" sz="2000" dirty="0"/>
              <a:t>, </a:t>
            </a:r>
            <a:r>
              <a:rPr lang="en-US" sz="2000" dirty="0" err="1"/>
              <a:t>diğer</a:t>
            </a:r>
            <a:r>
              <a:rPr lang="en-US" sz="2000" dirty="0"/>
              <a:t> </a:t>
            </a:r>
            <a:r>
              <a:rPr lang="en-US" sz="2000" dirty="0" err="1"/>
              <a:t>çoğu</a:t>
            </a:r>
            <a:r>
              <a:rPr lang="en-US" sz="2000" dirty="0"/>
              <a:t> </a:t>
            </a:r>
            <a:r>
              <a:rPr lang="en-US" sz="2000" dirty="0" err="1" smtClean="0"/>
              <a:t>operasyonların</a:t>
            </a:r>
            <a:r>
              <a:rPr lang="en-US" sz="2000" dirty="0" smtClean="0"/>
              <a:t> </a:t>
            </a:r>
            <a:r>
              <a:rPr lang="en-US" sz="2000" dirty="0" err="1" smtClean="0"/>
              <a:t>yürütülmesinden</a:t>
            </a:r>
            <a:r>
              <a:rPr lang="en-US" sz="2000" dirty="0" smtClean="0"/>
              <a:t> </a:t>
            </a:r>
            <a:r>
              <a:rPr lang="en-US" sz="2000" dirty="0" err="1"/>
              <a:t>farklıdır</a:t>
            </a:r>
            <a:r>
              <a:rPr lang="en-US" sz="2000" dirty="0" smtClean="0"/>
              <a:t>:</a:t>
            </a:r>
            <a:endParaRPr lang="tr-TR" sz="2000" dirty="0" smtClean="0"/>
          </a:p>
          <a:p>
            <a:pPr marL="0" indent="0" algn="just">
              <a:buNone/>
            </a:pPr>
            <a:endParaRPr lang="tr-TR" sz="2000" dirty="0" smtClean="0"/>
          </a:p>
          <a:p>
            <a:pPr marL="0"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  </a:t>
            </a:r>
            <a:r>
              <a:rPr lang="en-US" sz="2000" dirty="0" smtClean="0"/>
              <a:t>(</a:t>
            </a:r>
            <a:r>
              <a:rPr lang="en-US" sz="2000" dirty="0"/>
              <a:t>a) </a:t>
            </a:r>
            <a:r>
              <a:rPr lang="tr-TR" sz="2000" dirty="0" smtClean="0"/>
              <a:t>K</a:t>
            </a:r>
            <a:r>
              <a:rPr lang="en-US" sz="2000" dirty="0" err="1" smtClean="0"/>
              <a:t>ontrol</a:t>
            </a:r>
            <a:r>
              <a:rPr lang="en-US" sz="2000" dirty="0" smtClean="0"/>
              <a:t> </a:t>
            </a:r>
            <a:r>
              <a:rPr lang="en-US" sz="2000" dirty="0" err="1"/>
              <a:t>alanlarında</a:t>
            </a:r>
            <a:r>
              <a:rPr lang="en-US" sz="2000" dirty="0"/>
              <a:t> </a:t>
            </a:r>
            <a:r>
              <a:rPr lang="en-US" sz="2000" dirty="0" err="1"/>
              <a:t>harcanan</a:t>
            </a:r>
            <a:r>
              <a:rPr lang="en-US" sz="2000" dirty="0"/>
              <a:t> </a:t>
            </a:r>
            <a:r>
              <a:rPr lang="en-US" sz="2000" dirty="0" err="1"/>
              <a:t>zaman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  </a:t>
            </a:r>
            <a:r>
              <a:rPr lang="en-US" sz="2000" dirty="0" smtClean="0"/>
              <a:t>(</a:t>
            </a:r>
            <a:r>
              <a:rPr lang="en-US" sz="2000" dirty="0"/>
              <a:t>b) </a:t>
            </a:r>
            <a:r>
              <a:rPr lang="en-US" sz="2000" dirty="0" err="1"/>
              <a:t>Radyonüklidlerle</a:t>
            </a:r>
            <a:r>
              <a:rPr lang="en-US" sz="2000" dirty="0"/>
              <a:t> </a:t>
            </a:r>
            <a:r>
              <a:rPr lang="en-US" sz="2000" dirty="0" err="1"/>
              <a:t>kontamine</a:t>
            </a:r>
            <a:r>
              <a:rPr lang="en-US" sz="2000" dirty="0"/>
              <a:t> </a:t>
            </a:r>
            <a:r>
              <a:rPr lang="en-US" sz="2000" dirty="0" err="1"/>
              <a:t>kanıtlar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kanıtı</a:t>
            </a:r>
            <a:r>
              <a:rPr lang="en-US" sz="2000" dirty="0"/>
              <a:t> </a:t>
            </a:r>
            <a:r>
              <a:rPr lang="en-US" sz="2000" dirty="0" err="1"/>
              <a:t>toplayan</a:t>
            </a:r>
            <a:r>
              <a:rPr lang="en-US" sz="2000" dirty="0"/>
              <a:t> </a:t>
            </a:r>
            <a:r>
              <a:rPr lang="en-US" sz="2000" dirty="0" err="1"/>
              <a:t>kişi</a:t>
            </a:r>
            <a:r>
              <a:rPr lang="en-US" sz="2000" dirty="0"/>
              <a:t> </a:t>
            </a:r>
            <a:r>
              <a:rPr lang="en-US" sz="2000" dirty="0" err="1"/>
              <a:t>arasındaki</a:t>
            </a:r>
            <a:r>
              <a:rPr lang="en-US" sz="2000" dirty="0"/>
              <a:t> </a:t>
            </a:r>
            <a:r>
              <a:rPr lang="en-US" sz="2000" dirty="0" err="1"/>
              <a:t>mesafe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tr-TR" sz="2000" dirty="0" smtClean="0"/>
              <a:t>       </a:t>
            </a:r>
            <a:r>
              <a:rPr lang="en-US" sz="2000" dirty="0" smtClean="0"/>
              <a:t>(</a:t>
            </a:r>
            <a:r>
              <a:rPr lang="en-US" sz="2000" dirty="0"/>
              <a:t>c) </a:t>
            </a:r>
            <a:r>
              <a:rPr lang="en-US" sz="2000" dirty="0" err="1"/>
              <a:t>Kanıt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kanıtı</a:t>
            </a:r>
            <a:r>
              <a:rPr lang="en-US" sz="2000" dirty="0"/>
              <a:t> </a:t>
            </a:r>
            <a:r>
              <a:rPr lang="en-US" sz="2000" dirty="0" err="1"/>
              <a:t>toplayan</a:t>
            </a:r>
            <a:r>
              <a:rPr lang="en-US" sz="2000" dirty="0"/>
              <a:t> </a:t>
            </a:r>
            <a:r>
              <a:rPr lang="en-US" sz="2000" dirty="0" err="1"/>
              <a:t>kişi</a:t>
            </a:r>
            <a:r>
              <a:rPr lang="en-US" sz="2000" dirty="0"/>
              <a:t> </a:t>
            </a:r>
            <a:r>
              <a:rPr lang="en-US" sz="2000" dirty="0" err="1"/>
              <a:t>arasında</a:t>
            </a:r>
            <a:r>
              <a:rPr lang="en-US" sz="2000" dirty="0"/>
              <a:t> </a:t>
            </a:r>
            <a:r>
              <a:rPr lang="en-US" sz="2000" dirty="0" err="1"/>
              <a:t>radyasyon</a:t>
            </a:r>
            <a:r>
              <a:rPr lang="en-US" sz="2000" dirty="0"/>
              <a:t> </a:t>
            </a:r>
            <a:r>
              <a:rPr lang="en-US" sz="2000" dirty="0" err="1"/>
              <a:t>kalkanı</a:t>
            </a:r>
            <a:r>
              <a:rPr lang="en-US" sz="2000" dirty="0" smtClean="0"/>
              <a:t>;</a:t>
            </a:r>
            <a:endParaRPr lang="tr-TR" sz="2000" dirty="0" smtClean="0"/>
          </a:p>
          <a:p>
            <a:pPr marL="0" indent="0">
              <a:buNone/>
            </a:pPr>
            <a:r>
              <a:rPr lang="tr-TR" sz="2000" dirty="0" smtClean="0"/>
              <a:t>       (</a:t>
            </a:r>
            <a:r>
              <a:rPr lang="tr-TR" sz="2000" dirty="0"/>
              <a:t>d) </a:t>
            </a:r>
            <a:r>
              <a:rPr lang="tr-TR" sz="2000" dirty="0" err="1"/>
              <a:t>Radyonüklid</a:t>
            </a:r>
            <a:r>
              <a:rPr lang="tr-TR" sz="2000" dirty="0"/>
              <a:t> </a:t>
            </a:r>
            <a:r>
              <a:rPr lang="tr-TR" sz="2000" dirty="0" err="1"/>
              <a:t>kontaminasyonu</a:t>
            </a:r>
            <a:r>
              <a:rPr lang="tr-TR" sz="2000" dirty="0" smtClean="0"/>
              <a:t>;</a:t>
            </a:r>
          </a:p>
          <a:p>
            <a:pPr marL="0" indent="0">
              <a:buNone/>
            </a:pPr>
            <a:r>
              <a:rPr lang="tr-TR" sz="2000" dirty="0" smtClean="0"/>
              <a:t>       (</a:t>
            </a:r>
            <a:r>
              <a:rPr lang="tr-TR" sz="2000" dirty="0"/>
              <a:t>e) Bireysel radyasyona maruz kalma.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8214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000" dirty="0"/>
          </a:p>
          <a:p>
            <a:pPr marL="0" indent="0" algn="just">
              <a:buNone/>
            </a:pPr>
            <a:r>
              <a:rPr lang="en-US" sz="2400" dirty="0" err="1"/>
              <a:t>Nükleer</a:t>
            </a:r>
            <a:r>
              <a:rPr lang="en-US" sz="2400" dirty="0"/>
              <a:t> </a:t>
            </a:r>
            <a:r>
              <a:rPr lang="en-US" sz="2400" dirty="0" err="1" smtClean="0"/>
              <a:t>güvenlik</a:t>
            </a:r>
            <a:r>
              <a:rPr lang="en-US" sz="2400" dirty="0" smtClean="0"/>
              <a:t>,</a:t>
            </a:r>
            <a:r>
              <a:rPr lang="tr-TR" sz="2400" dirty="0" smtClean="0"/>
              <a:t> </a:t>
            </a:r>
            <a:r>
              <a:rPr lang="en-US" sz="2400" dirty="0" err="1" smtClean="0"/>
              <a:t>nükleer</a:t>
            </a:r>
            <a:r>
              <a:rPr lang="en-US" sz="2400" dirty="0" smtClean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radyolojik</a:t>
            </a:r>
            <a:r>
              <a:rPr lang="en-US" sz="2400" dirty="0"/>
              <a:t> </a:t>
            </a:r>
            <a:r>
              <a:rPr lang="en-US" sz="2400" dirty="0" err="1"/>
              <a:t>acil</a:t>
            </a:r>
            <a:r>
              <a:rPr lang="en-US" sz="2400" dirty="0"/>
              <a:t> </a:t>
            </a:r>
            <a:r>
              <a:rPr lang="en-US" sz="2400" dirty="0" err="1"/>
              <a:t>müdahale</a:t>
            </a:r>
            <a:r>
              <a:rPr lang="en-US" sz="2400" dirty="0"/>
              <a:t> </a:t>
            </a:r>
            <a:r>
              <a:rPr lang="en-US" sz="2400" dirty="0" err="1"/>
              <a:t>arasında</a:t>
            </a:r>
            <a:r>
              <a:rPr lang="en-US" sz="2400" dirty="0"/>
              <a:t>,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radyolojik</a:t>
            </a:r>
            <a:r>
              <a:rPr lang="en-US" sz="2400" dirty="0"/>
              <a:t> </a:t>
            </a:r>
            <a:r>
              <a:rPr lang="en-US" sz="2400" dirty="0" err="1"/>
              <a:t>olay</a:t>
            </a:r>
            <a:r>
              <a:rPr lang="en-US" sz="2400" dirty="0"/>
              <a:t> </a:t>
            </a:r>
            <a:r>
              <a:rPr lang="en-US" sz="2400" dirty="0" err="1"/>
              <a:t>yerinin</a:t>
            </a:r>
            <a:r>
              <a:rPr lang="en-US" sz="2400" dirty="0"/>
              <a:t> </a:t>
            </a:r>
            <a:r>
              <a:rPr lang="en-US" sz="2400" dirty="0" err="1"/>
              <a:t>yönetimi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dikkate</a:t>
            </a:r>
            <a:r>
              <a:rPr lang="en-US" sz="2400" dirty="0"/>
              <a:t> </a:t>
            </a:r>
            <a:r>
              <a:rPr lang="en-US" sz="2400" dirty="0" err="1"/>
              <a:t>alınması</a:t>
            </a:r>
            <a:r>
              <a:rPr lang="en-US" sz="2400" dirty="0"/>
              <a:t> </a:t>
            </a:r>
            <a:r>
              <a:rPr lang="en-US" sz="2400" dirty="0" err="1"/>
              <a:t>gereken</a:t>
            </a:r>
            <a:r>
              <a:rPr lang="en-US" sz="2400" dirty="0"/>
              <a:t> </a:t>
            </a:r>
            <a:r>
              <a:rPr lang="en-US" sz="2400" dirty="0" err="1"/>
              <a:t>arayüzler</a:t>
            </a:r>
            <a:r>
              <a:rPr lang="en-US" sz="2400" dirty="0"/>
              <a:t> </a:t>
            </a:r>
            <a:r>
              <a:rPr lang="en-US" sz="2400" dirty="0" err="1"/>
              <a:t>vardır</a:t>
            </a:r>
            <a:r>
              <a:rPr lang="en-US" sz="2400" dirty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/>
              <a:t>Özellikle</a:t>
            </a:r>
            <a:r>
              <a:rPr lang="en-US" sz="2400" dirty="0"/>
              <a:t>, </a:t>
            </a:r>
            <a:r>
              <a:rPr lang="en-US" sz="2400" dirty="0" err="1"/>
              <a:t>kolluk</a:t>
            </a:r>
            <a:r>
              <a:rPr lang="en-US" sz="2400" dirty="0"/>
              <a:t> </a:t>
            </a:r>
            <a:r>
              <a:rPr lang="en-US" sz="2400" dirty="0" err="1"/>
              <a:t>operasyonları</a:t>
            </a:r>
            <a:r>
              <a:rPr lang="en-US" sz="2400" dirty="0"/>
              <a:t>, </a:t>
            </a:r>
            <a:r>
              <a:rPr lang="en-US" sz="2400" dirty="0" err="1"/>
              <a:t>radyasyondan</a:t>
            </a:r>
            <a:r>
              <a:rPr lang="en-US" sz="2400" dirty="0"/>
              <a:t> </a:t>
            </a:r>
            <a:r>
              <a:rPr lang="en-US" sz="2400" dirty="0" err="1"/>
              <a:t>korunma</a:t>
            </a:r>
            <a:r>
              <a:rPr lang="en-US" sz="2400" dirty="0"/>
              <a:t> </a:t>
            </a:r>
            <a:r>
              <a:rPr lang="en-US" sz="2400" dirty="0" err="1"/>
              <a:t>prosedürleri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acil</a:t>
            </a:r>
            <a:r>
              <a:rPr lang="en-US" sz="2400" dirty="0"/>
              <a:t> </a:t>
            </a:r>
            <a:r>
              <a:rPr lang="en-US" sz="2400" dirty="0" err="1"/>
              <a:t>müdahale</a:t>
            </a:r>
            <a:r>
              <a:rPr lang="en-US" sz="2400" dirty="0"/>
              <a:t> </a:t>
            </a:r>
            <a:r>
              <a:rPr lang="en-US" sz="2400" dirty="0" err="1"/>
              <a:t>faaliyetleri</a:t>
            </a:r>
            <a:r>
              <a:rPr lang="en-US" sz="2400" dirty="0"/>
              <a:t>,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radyolojik</a:t>
            </a:r>
            <a:r>
              <a:rPr lang="en-US" sz="2400" dirty="0"/>
              <a:t> </a:t>
            </a:r>
            <a:r>
              <a:rPr lang="en-US" sz="2400" dirty="0" err="1"/>
              <a:t>suç</a:t>
            </a:r>
            <a:r>
              <a:rPr lang="en-US" sz="2400" dirty="0"/>
              <a:t> </a:t>
            </a:r>
            <a:r>
              <a:rPr lang="en-US" sz="2400" dirty="0" err="1"/>
              <a:t>mahallinde</a:t>
            </a:r>
            <a:r>
              <a:rPr lang="en-US" sz="2400" dirty="0"/>
              <a:t> </a:t>
            </a:r>
            <a:r>
              <a:rPr lang="en-US" sz="2400" dirty="0" err="1"/>
              <a:t>eş</a:t>
            </a:r>
            <a:r>
              <a:rPr lang="en-US" sz="2400" dirty="0"/>
              <a:t> </a:t>
            </a:r>
            <a:r>
              <a:rPr lang="en-US" sz="2400" dirty="0" err="1"/>
              <a:t>zamanlı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koordineli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şekilde</a:t>
            </a:r>
            <a:r>
              <a:rPr lang="en-US" sz="2400" dirty="0"/>
              <a:t> </a:t>
            </a:r>
            <a:r>
              <a:rPr lang="en-US" sz="2400" dirty="0" err="1"/>
              <a:t>uygulanmalıdır</a:t>
            </a:r>
            <a:r>
              <a:rPr lang="en-US" sz="2400" dirty="0"/>
              <a:t>.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96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en-US" b="1" dirty="0"/>
              <a:t>NÜKLEER GÜVENLİK </a:t>
            </a:r>
            <a:r>
              <a:rPr lang="en-US" b="1" dirty="0" smtClean="0"/>
              <a:t>ETKİNLİĞİ ARAŞTIRMALAR</a:t>
            </a:r>
            <a:r>
              <a:rPr lang="tr-TR" b="1" dirty="0" smtClean="0"/>
              <a:t>IN</a:t>
            </a:r>
            <a:r>
              <a:rPr lang="en-US" b="1" dirty="0" smtClean="0"/>
              <a:t>A </a:t>
            </a:r>
            <a:r>
              <a:rPr lang="en-US" b="1" dirty="0"/>
              <a:t>GENEL </a:t>
            </a:r>
            <a:r>
              <a:rPr lang="tr-TR" b="1" dirty="0" smtClean="0"/>
              <a:t>BİR </a:t>
            </a:r>
            <a:r>
              <a:rPr lang="en-US" b="1" dirty="0" smtClean="0"/>
              <a:t>BAKIŞ</a:t>
            </a:r>
            <a:r>
              <a:rPr lang="en-US" dirty="0"/>
              <a:t/>
            </a:r>
            <a:br>
              <a:rPr lang="en-US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000" dirty="0"/>
          </a:p>
          <a:p>
            <a:pPr algn="just"/>
            <a:r>
              <a:rPr lang="en-US" sz="2000" dirty="0" err="1" smtClean="0"/>
              <a:t>Radyolojik</a:t>
            </a:r>
            <a:r>
              <a:rPr lang="en-US" sz="2000" dirty="0" smtClean="0"/>
              <a:t> </a:t>
            </a:r>
            <a:r>
              <a:rPr lang="tr-TR" sz="2000" dirty="0" smtClean="0"/>
              <a:t>olay yerlerinde </a:t>
            </a:r>
            <a:r>
              <a:rPr lang="en-US" sz="2000" dirty="0" err="1" smtClean="0"/>
              <a:t>delil</a:t>
            </a:r>
            <a:r>
              <a:rPr lang="en-US" sz="2000" dirty="0" smtClean="0"/>
              <a:t> </a:t>
            </a:r>
            <a:r>
              <a:rPr lang="en-US" sz="2000" dirty="0" err="1"/>
              <a:t>toplama</a:t>
            </a:r>
            <a:r>
              <a:rPr lang="en-US" sz="2000" dirty="0"/>
              <a:t>, </a:t>
            </a:r>
            <a:r>
              <a:rPr lang="en-US" sz="2000" dirty="0" err="1"/>
              <a:t>patlayıcı</a:t>
            </a:r>
            <a:r>
              <a:rPr lang="en-US" sz="2000" dirty="0"/>
              <a:t> </a:t>
            </a:r>
            <a:r>
              <a:rPr lang="en-US" sz="2000" dirty="0" err="1" smtClean="0"/>
              <a:t>olsun</a:t>
            </a:r>
            <a:r>
              <a:rPr lang="en-US" sz="2000" dirty="0" smtClean="0"/>
              <a:t> </a:t>
            </a:r>
            <a:r>
              <a:rPr lang="en-US" sz="2000" dirty="0" err="1"/>
              <a:t>ya</a:t>
            </a:r>
            <a:r>
              <a:rPr lang="en-US" sz="2000" dirty="0"/>
              <a:t> da </a:t>
            </a:r>
            <a:r>
              <a:rPr lang="en-US" sz="2000" dirty="0" err="1"/>
              <a:t>olmasın</a:t>
            </a:r>
            <a:r>
              <a:rPr lang="en-US" sz="2000" dirty="0"/>
              <a:t>, </a:t>
            </a:r>
            <a:r>
              <a:rPr lang="en-US" sz="2000" dirty="0" err="1" smtClean="0"/>
              <a:t>coğrafi</a:t>
            </a:r>
            <a:r>
              <a:rPr lang="en-US" sz="2000" dirty="0" smtClean="0"/>
              <a:t> </a:t>
            </a:r>
            <a:r>
              <a:rPr lang="en-US" sz="2000" dirty="0" err="1"/>
              <a:t>sahne</a:t>
            </a:r>
            <a:r>
              <a:rPr lang="en-US" sz="2000" dirty="0"/>
              <a:t> </a:t>
            </a:r>
            <a:r>
              <a:rPr lang="en-US" sz="2000" dirty="0" err="1"/>
              <a:t>modelleme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delil</a:t>
            </a:r>
            <a:r>
              <a:rPr lang="en-US" sz="2000" dirty="0"/>
              <a:t> </a:t>
            </a:r>
            <a:r>
              <a:rPr lang="en-US" sz="2000" dirty="0" err="1"/>
              <a:t>kaydı</a:t>
            </a:r>
            <a:r>
              <a:rPr lang="en-US" sz="2000" dirty="0"/>
              <a:t> </a:t>
            </a:r>
            <a:r>
              <a:rPr lang="en-US" sz="2000" dirty="0" err="1"/>
              <a:t>gibi</a:t>
            </a:r>
            <a:r>
              <a:rPr lang="en-US" sz="2000" dirty="0"/>
              <a:t> </a:t>
            </a:r>
            <a:r>
              <a:rPr lang="en-US" sz="2000" dirty="0" err="1"/>
              <a:t>geleneksel</a:t>
            </a:r>
            <a:r>
              <a:rPr lang="en-US" sz="2000" dirty="0"/>
              <a:t> </a:t>
            </a:r>
            <a:r>
              <a:rPr lang="tr-TR" sz="2000" dirty="0" smtClean="0"/>
              <a:t>olay yerlerine </a:t>
            </a:r>
            <a:r>
              <a:rPr lang="en-US" sz="2000" dirty="0" err="1" smtClean="0"/>
              <a:t>ait</a:t>
            </a:r>
            <a:r>
              <a:rPr lang="en-US" sz="2000" dirty="0" smtClean="0"/>
              <a:t> </a:t>
            </a:r>
            <a:r>
              <a:rPr lang="en-US" sz="2000" dirty="0" err="1"/>
              <a:t>çok</a:t>
            </a:r>
            <a:r>
              <a:rPr lang="en-US" sz="2000" dirty="0"/>
              <a:t> </a:t>
            </a:r>
            <a:r>
              <a:rPr lang="en-US" sz="2000" dirty="0" err="1"/>
              <a:t>çeşitli</a:t>
            </a:r>
            <a:r>
              <a:rPr lang="en-US" sz="2000" dirty="0"/>
              <a:t> </a:t>
            </a:r>
            <a:r>
              <a:rPr lang="en-US" sz="2000" dirty="0" err="1"/>
              <a:t>özellikleri</a:t>
            </a:r>
            <a:r>
              <a:rPr lang="en-US" sz="2000" dirty="0"/>
              <a:t> </a:t>
            </a:r>
            <a:r>
              <a:rPr lang="tr-TR" sz="2000" dirty="0" smtClean="0"/>
              <a:t>içere</a:t>
            </a:r>
            <a:r>
              <a:rPr lang="en-US" sz="2000" dirty="0" err="1" smtClean="0"/>
              <a:t>bilir</a:t>
            </a:r>
            <a:r>
              <a:rPr lang="en-US" sz="2000" dirty="0"/>
              <a:t>.</a:t>
            </a:r>
            <a:endParaRPr lang="tr-TR" sz="2000" dirty="0"/>
          </a:p>
          <a:p>
            <a:pPr algn="just"/>
            <a:r>
              <a:rPr lang="en-US" sz="2000" dirty="0" err="1"/>
              <a:t>Radyolojik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tr-TR" sz="2000" dirty="0" smtClean="0"/>
              <a:t>olay yeri</a:t>
            </a:r>
            <a:r>
              <a:rPr lang="en-US" sz="2000" dirty="0" smtClean="0"/>
              <a:t>, </a:t>
            </a:r>
            <a:r>
              <a:rPr lang="en-US" sz="2000" dirty="0" err="1"/>
              <a:t>sağlam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dağılmış</a:t>
            </a:r>
            <a:r>
              <a:rPr lang="en-US" sz="2000" dirty="0"/>
              <a:t> </a:t>
            </a:r>
            <a:r>
              <a:rPr lang="en-US" sz="2000" dirty="0" err="1" smtClean="0"/>
              <a:t>nükleer</a:t>
            </a:r>
            <a:r>
              <a:rPr lang="tr-TR" sz="2000" dirty="0"/>
              <a:t>/</a:t>
            </a:r>
            <a:r>
              <a:rPr lang="en-US" sz="2000" dirty="0" err="1" smtClean="0"/>
              <a:t>diğer</a:t>
            </a:r>
            <a:r>
              <a:rPr lang="en-US" sz="2000" dirty="0" smtClean="0"/>
              <a:t> </a:t>
            </a:r>
            <a:r>
              <a:rPr lang="en-US" sz="2000" dirty="0" err="1"/>
              <a:t>radyoaktif</a:t>
            </a:r>
            <a:r>
              <a:rPr lang="en-US" sz="2000" dirty="0"/>
              <a:t> </a:t>
            </a:r>
            <a:r>
              <a:rPr lang="en-US" sz="2000" dirty="0" err="1"/>
              <a:t>maddeler</a:t>
            </a:r>
            <a:r>
              <a:rPr lang="en-US" sz="2000" dirty="0"/>
              <a:t> </a:t>
            </a:r>
            <a:r>
              <a:rPr lang="en-US" sz="2000" dirty="0" err="1"/>
              <a:t>içerebilir</a:t>
            </a:r>
            <a:r>
              <a:rPr lang="en-US" sz="2000" dirty="0"/>
              <a:t>. </a:t>
            </a:r>
            <a:r>
              <a:rPr lang="tr-TR" sz="2000" dirty="0" smtClean="0"/>
              <a:t> </a:t>
            </a:r>
            <a:r>
              <a:rPr lang="tr-TR" sz="2000" dirty="0"/>
              <a:t>Ö</a:t>
            </a:r>
            <a:r>
              <a:rPr lang="en-US" sz="2000" dirty="0" err="1" smtClean="0"/>
              <a:t>rneğin</a:t>
            </a:r>
            <a:r>
              <a:rPr lang="en-US" sz="2000" dirty="0" smtClean="0"/>
              <a:t>:</a:t>
            </a:r>
            <a:endParaRPr lang="tr-TR" sz="2000" dirty="0" smtClean="0"/>
          </a:p>
          <a:p>
            <a:pPr marL="0" indent="0" algn="just">
              <a:buNone/>
            </a:pPr>
            <a:endParaRPr lang="tr-TR" sz="2000" dirty="0"/>
          </a:p>
          <a:p>
            <a:pPr marL="0" indent="0" algn="just">
              <a:buNone/>
            </a:pPr>
            <a:r>
              <a:rPr lang="en-US" sz="2000" dirty="0"/>
              <a:t>(a) </a:t>
            </a:r>
            <a:r>
              <a:rPr lang="en-US" sz="2000" dirty="0" err="1"/>
              <a:t>Radyoaktif</a:t>
            </a:r>
            <a:r>
              <a:rPr lang="en-US" sz="2000" dirty="0"/>
              <a:t> </a:t>
            </a:r>
            <a:r>
              <a:rPr lang="en-US" sz="2000" dirty="0" err="1"/>
              <a:t>madde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tr-TR" sz="2000" dirty="0" smtClean="0"/>
              <a:t>kirli bomba (radyasyon saçan bir tür silah)</a:t>
            </a:r>
          </a:p>
          <a:p>
            <a:pPr marL="0" indent="0" algn="just">
              <a:buNone/>
            </a:pPr>
            <a:r>
              <a:rPr lang="en-US" sz="2000" dirty="0" smtClean="0"/>
              <a:t>(</a:t>
            </a:r>
            <a:r>
              <a:rPr lang="en-US" sz="2000" dirty="0"/>
              <a:t>b) </a:t>
            </a:r>
            <a:r>
              <a:rPr lang="en-US" sz="2000" dirty="0" err="1"/>
              <a:t>Korumalı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etkisiz</a:t>
            </a:r>
            <a:r>
              <a:rPr lang="en-US" sz="2000" dirty="0"/>
              <a:t> hale </a:t>
            </a:r>
            <a:r>
              <a:rPr lang="en-US" sz="2000" dirty="0" err="1"/>
              <a:t>getirilmiş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radyasyon</a:t>
            </a:r>
            <a:r>
              <a:rPr lang="en-US" sz="2000" dirty="0"/>
              <a:t> </a:t>
            </a:r>
            <a:r>
              <a:rPr lang="en-US" sz="2000" dirty="0" err="1"/>
              <a:t>maruziyet</a:t>
            </a:r>
            <a:r>
              <a:rPr lang="en-US" sz="2000" dirty="0"/>
              <a:t> </a:t>
            </a:r>
            <a:r>
              <a:rPr lang="en-US" sz="2000" dirty="0" err="1"/>
              <a:t>cihazı</a:t>
            </a:r>
            <a:r>
              <a:rPr lang="en-US" sz="2000" dirty="0"/>
              <a:t> (RED</a:t>
            </a:r>
            <a:r>
              <a:rPr lang="en-US" sz="2000" dirty="0" smtClean="0"/>
              <a:t>);</a:t>
            </a:r>
            <a:endParaRPr lang="tr-TR" sz="2000" dirty="0" smtClean="0"/>
          </a:p>
          <a:p>
            <a:pPr marL="0" indent="0" algn="just">
              <a:buNone/>
            </a:pPr>
            <a:r>
              <a:rPr lang="en-US" sz="2000" dirty="0" smtClean="0"/>
              <a:t>(</a:t>
            </a:r>
            <a:r>
              <a:rPr lang="en-US" sz="2000" dirty="0"/>
              <a:t>c) </a:t>
            </a:r>
            <a:r>
              <a:rPr lang="tr-TR" sz="2000" dirty="0" smtClean="0"/>
              <a:t>Nükleer madde;</a:t>
            </a: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(d) </a:t>
            </a:r>
            <a:r>
              <a:rPr lang="tr-TR" sz="2000" dirty="0" smtClean="0"/>
              <a:t>Yasadışı sokulan radyoaktif maddeler.</a:t>
            </a:r>
            <a:endParaRPr lang="en-US" sz="2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6879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/>
            <a:endParaRPr lang="tr-TR" sz="2400" dirty="0"/>
          </a:p>
          <a:p>
            <a:pPr marL="0" indent="0" algn="just">
              <a:buNone/>
            </a:pPr>
            <a:r>
              <a:rPr lang="en-US" sz="2400" dirty="0" err="1"/>
              <a:t>Nükleer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radyoaktif</a:t>
            </a:r>
            <a:r>
              <a:rPr lang="en-US" sz="2400" dirty="0"/>
              <a:t> </a:t>
            </a:r>
            <a:r>
              <a:rPr lang="en-US" sz="2400" dirty="0" err="1"/>
              <a:t>materyalin</a:t>
            </a:r>
            <a:r>
              <a:rPr lang="en-US" sz="2400" dirty="0"/>
              <a:t> </a:t>
            </a:r>
            <a:r>
              <a:rPr lang="en-US" sz="2400" dirty="0" err="1" smtClean="0"/>
              <a:t>dağılabileceği</a:t>
            </a:r>
            <a:r>
              <a:rPr lang="en-US" sz="2400" dirty="0" smtClean="0"/>
              <a:t> </a:t>
            </a:r>
            <a:r>
              <a:rPr lang="en-US" sz="2400" dirty="0" err="1"/>
              <a:t>senaryolar</a:t>
            </a:r>
            <a:r>
              <a:rPr lang="en-US" sz="2400" dirty="0"/>
              <a:t>, </a:t>
            </a:r>
            <a:r>
              <a:rPr lang="en-US" sz="2400" dirty="0" err="1"/>
              <a:t>örneğin</a:t>
            </a:r>
            <a:r>
              <a:rPr lang="en-US" sz="2400" dirty="0" smtClean="0"/>
              <a:t>:</a:t>
            </a:r>
            <a:endParaRPr lang="tr-TR" sz="2400" dirty="0" smtClean="0"/>
          </a:p>
          <a:p>
            <a:pPr marL="0" indent="0" algn="just">
              <a:buNone/>
            </a:pPr>
            <a:endParaRPr lang="tr-TR" sz="2400" dirty="0" smtClean="0"/>
          </a:p>
          <a:p>
            <a:pPr marL="0" indent="0" algn="just">
              <a:buNone/>
            </a:pPr>
            <a:r>
              <a:rPr lang="en-US" sz="2400" dirty="0" smtClean="0"/>
              <a:t>(a) </a:t>
            </a:r>
            <a:r>
              <a:rPr lang="en-US" sz="2400" dirty="0" err="1"/>
              <a:t>Radyoaktif</a:t>
            </a:r>
            <a:r>
              <a:rPr lang="en-US" sz="2400" dirty="0"/>
              <a:t> </a:t>
            </a:r>
            <a:r>
              <a:rPr lang="en-US" sz="2400" dirty="0" err="1"/>
              <a:t>materyalin</a:t>
            </a:r>
            <a:r>
              <a:rPr lang="en-US" sz="2400" dirty="0"/>
              <a:t> </a:t>
            </a:r>
            <a:r>
              <a:rPr lang="en-US" sz="2400" dirty="0" err="1" smtClean="0"/>
              <a:t>patlayıcılar</a:t>
            </a:r>
            <a:r>
              <a:rPr lang="en-US" sz="2400" dirty="0" smtClean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başka</a:t>
            </a:r>
            <a:r>
              <a:rPr lang="en-US" sz="2400" dirty="0"/>
              <a:t> </a:t>
            </a:r>
            <a:r>
              <a:rPr lang="en-US" sz="2400" dirty="0" err="1"/>
              <a:t>herhangi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dağılma</a:t>
            </a:r>
            <a:r>
              <a:rPr lang="en-US" sz="2400" dirty="0"/>
              <a:t> </a:t>
            </a:r>
            <a:r>
              <a:rPr lang="en-US" sz="2400" dirty="0" err="1"/>
              <a:t>mekanizması</a:t>
            </a:r>
            <a:r>
              <a:rPr lang="en-US" sz="2400" dirty="0"/>
              <a:t> </a:t>
            </a:r>
            <a:r>
              <a:rPr lang="en-US" sz="2400" dirty="0" err="1"/>
              <a:t>kullanılarak</a:t>
            </a:r>
            <a:r>
              <a:rPr lang="en-US" sz="2400" dirty="0"/>
              <a:t> </a:t>
            </a:r>
            <a:r>
              <a:rPr lang="en-US" sz="2400" dirty="0" err="1"/>
              <a:t>dağıtılması</a:t>
            </a:r>
            <a:r>
              <a:rPr lang="en-US" sz="2400" dirty="0" smtClean="0"/>
              <a:t>;</a:t>
            </a:r>
            <a:endParaRPr lang="tr-TR" sz="2400" dirty="0" smtClean="0"/>
          </a:p>
          <a:p>
            <a:pPr marL="0" indent="0" algn="just">
              <a:buNone/>
            </a:pPr>
            <a:r>
              <a:rPr lang="en-US" sz="2400" dirty="0" smtClean="0"/>
              <a:t>(</a:t>
            </a:r>
            <a:r>
              <a:rPr lang="tr-TR" sz="2400" dirty="0"/>
              <a:t>b</a:t>
            </a:r>
            <a:r>
              <a:rPr lang="en-US" sz="2400" dirty="0" smtClean="0"/>
              <a:t>)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gıda</a:t>
            </a:r>
            <a:r>
              <a:rPr lang="en-US" sz="2400" dirty="0"/>
              <a:t> </a:t>
            </a:r>
            <a:r>
              <a:rPr lang="en-US" sz="2400" dirty="0" err="1"/>
              <a:t>zincirinin</a:t>
            </a:r>
            <a:r>
              <a:rPr lang="en-US" sz="2400" dirty="0"/>
              <a:t>,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tedarik</a:t>
            </a:r>
            <a:r>
              <a:rPr lang="en-US" sz="2400" dirty="0"/>
              <a:t> </a:t>
            </a:r>
            <a:r>
              <a:rPr lang="en-US" sz="2400" dirty="0" err="1"/>
              <a:t>ağının</a:t>
            </a:r>
            <a:r>
              <a:rPr lang="en-US" sz="2400" dirty="0"/>
              <a:t>, </a:t>
            </a:r>
            <a:r>
              <a:rPr lang="en-US" sz="2400" dirty="0" err="1"/>
              <a:t>kozmetik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farmasötik</a:t>
            </a:r>
            <a:r>
              <a:rPr lang="en-US" sz="2400" dirty="0"/>
              <a:t> </a:t>
            </a:r>
            <a:r>
              <a:rPr lang="en-US" sz="2400" dirty="0" err="1"/>
              <a:t>ürünlerin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sarf</a:t>
            </a:r>
            <a:r>
              <a:rPr lang="en-US" sz="2400" dirty="0"/>
              <a:t> </a:t>
            </a:r>
            <a:r>
              <a:rPr lang="en-US" sz="2400" dirty="0" err="1"/>
              <a:t>malzemelerinin</a:t>
            </a:r>
            <a:r>
              <a:rPr lang="en-US" sz="2400" dirty="0"/>
              <a:t> </a:t>
            </a:r>
            <a:r>
              <a:rPr lang="en-US" sz="2400" dirty="0" err="1"/>
              <a:t>radyonüklid</a:t>
            </a:r>
            <a:r>
              <a:rPr lang="en-US" sz="2400" dirty="0"/>
              <a:t> </a:t>
            </a:r>
            <a:r>
              <a:rPr lang="en-US" sz="2400" dirty="0" err="1"/>
              <a:t>kontaminasyonu</a:t>
            </a:r>
            <a:r>
              <a:rPr lang="en-US" sz="2400" dirty="0" smtClean="0"/>
              <a:t>;</a:t>
            </a:r>
            <a:endParaRPr lang="tr-TR" sz="2400" dirty="0" smtClean="0"/>
          </a:p>
          <a:p>
            <a:pPr marL="0" indent="0" algn="just">
              <a:buNone/>
            </a:pPr>
            <a:r>
              <a:rPr lang="en-US" sz="2400" dirty="0" smtClean="0"/>
              <a:t>(</a:t>
            </a:r>
            <a:r>
              <a:rPr lang="tr-TR" sz="2400" dirty="0"/>
              <a:t>c</a:t>
            </a:r>
            <a:r>
              <a:rPr lang="en-US" sz="2400" dirty="0" smtClean="0"/>
              <a:t>) </a:t>
            </a:r>
            <a:r>
              <a:rPr lang="en-US" sz="2400" dirty="0" err="1"/>
              <a:t>Nükleer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radyoaktif</a:t>
            </a:r>
            <a:r>
              <a:rPr lang="en-US" sz="2400" dirty="0"/>
              <a:t> </a:t>
            </a:r>
            <a:r>
              <a:rPr lang="en-US" sz="2400" dirty="0" err="1"/>
              <a:t>maddelerin</a:t>
            </a:r>
            <a:r>
              <a:rPr lang="en-US" sz="2400" dirty="0"/>
              <a:t> </a:t>
            </a:r>
            <a:r>
              <a:rPr lang="en-US" sz="2400" dirty="0" err="1"/>
              <a:t>dağılmasına</a:t>
            </a:r>
            <a:r>
              <a:rPr lang="en-US" sz="2400" dirty="0"/>
              <a:t> </a:t>
            </a:r>
            <a:r>
              <a:rPr lang="en-US" sz="2400" dirty="0" err="1"/>
              <a:t>neden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tr-TR" sz="2400" dirty="0" smtClean="0"/>
              <a:t>çeşitli </a:t>
            </a:r>
            <a:r>
              <a:rPr lang="en-US" sz="2400" dirty="0" err="1" smtClean="0"/>
              <a:t>sabotaj</a:t>
            </a:r>
            <a:r>
              <a:rPr lang="en-US" sz="2400" dirty="0" smtClean="0"/>
              <a:t> </a:t>
            </a:r>
            <a:r>
              <a:rPr lang="en-US" sz="2400" dirty="0" err="1" smtClean="0"/>
              <a:t>eylemleri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6657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err="1"/>
              <a:t>Nükleer</a:t>
            </a:r>
            <a:r>
              <a:rPr lang="en-US" sz="2400" dirty="0"/>
              <a:t> </a:t>
            </a:r>
            <a:r>
              <a:rPr lang="en-US" sz="2400" dirty="0" err="1"/>
              <a:t>güvenlik</a:t>
            </a:r>
            <a:r>
              <a:rPr lang="en-US" sz="2400" dirty="0"/>
              <a:t> </a:t>
            </a:r>
            <a:r>
              <a:rPr lang="en-US" sz="2400" dirty="0" err="1"/>
              <a:t>olaylarına</a:t>
            </a:r>
            <a:r>
              <a:rPr lang="en-US" sz="2400" dirty="0"/>
              <a:t> </a:t>
            </a:r>
            <a:r>
              <a:rPr lang="en-US" sz="2400" dirty="0" err="1"/>
              <a:t>yanıt</a:t>
            </a:r>
            <a:r>
              <a:rPr lang="en-US" sz="2400" dirty="0"/>
              <a:t> </a:t>
            </a:r>
            <a:r>
              <a:rPr lang="en-US" sz="2400" dirty="0" err="1"/>
              <a:t>iki</a:t>
            </a:r>
            <a:r>
              <a:rPr lang="en-US" sz="2400" dirty="0"/>
              <a:t> </a:t>
            </a:r>
            <a:r>
              <a:rPr lang="en-US" sz="2400" dirty="0" err="1"/>
              <a:t>aşamadan</a:t>
            </a:r>
            <a:r>
              <a:rPr lang="en-US" sz="2400" dirty="0"/>
              <a:t> </a:t>
            </a:r>
            <a:r>
              <a:rPr lang="en-US" sz="2400" dirty="0" err="1"/>
              <a:t>oluşur</a:t>
            </a:r>
            <a:r>
              <a:rPr lang="en-US" sz="2400" dirty="0"/>
              <a:t>: </a:t>
            </a:r>
            <a:endParaRPr lang="tr-TR" sz="2400" dirty="0" smtClean="0"/>
          </a:p>
          <a:p>
            <a:pPr marL="457200" indent="-457200" algn="just">
              <a:buAutoNum type="arabicPeriod"/>
            </a:pPr>
            <a:r>
              <a:rPr lang="tr-TR" sz="2400" dirty="0" smtClean="0"/>
              <a:t>D</a:t>
            </a:r>
            <a:r>
              <a:rPr lang="en-US" sz="2400" dirty="0" err="1" smtClean="0"/>
              <a:t>eğerlendirme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tr-TR" sz="2400" dirty="0"/>
              <a:t> </a:t>
            </a:r>
            <a:endParaRPr lang="tr-TR" sz="2400" dirty="0" smtClean="0"/>
          </a:p>
          <a:p>
            <a:pPr marL="457200" indent="-457200" algn="just">
              <a:buAutoNum type="arabicPeriod"/>
            </a:pPr>
            <a:r>
              <a:rPr lang="tr-TR" sz="2400" dirty="0"/>
              <a:t>Y</a:t>
            </a:r>
            <a:r>
              <a:rPr lang="en-US" sz="2400" dirty="0" err="1" smtClean="0"/>
              <a:t>önetim</a:t>
            </a:r>
            <a:endParaRPr lang="tr-TR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İlk </a:t>
            </a:r>
            <a:r>
              <a:rPr lang="en-US" sz="2400" dirty="0" err="1"/>
              <a:t>aşama</a:t>
            </a:r>
            <a:r>
              <a:rPr lang="en-US" sz="2400" dirty="0"/>
              <a:t>, </a:t>
            </a:r>
            <a:r>
              <a:rPr lang="tr-TR" sz="2400" dirty="0" smtClean="0"/>
              <a:t>alınan bir </a:t>
            </a:r>
            <a:r>
              <a:rPr lang="en-US" sz="2400" dirty="0" err="1" smtClean="0"/>
              <a:t>alarmın</a:t>
            </a:r>
            <a:r>
              <a:rPr lang="en-US" sz="2400" dirty="0" smtClean="0"/>
              <a:t> </a:t>
            </a:r>
            <a:r>
              <a:rPr lang="en-US" sz="2400" dirty="0"/>
              <a:t>ilk </a:t>
            </a:r>
            <a:r>
              <a:rPr lang="en-US" sz="2400" dirty="0" err="1"/>
              <a:t>değerlendirmesinin</a:t>
            </a:r>
            <a:r>
              <a:rPr lang="en-US" sz="2400" dirty="0"/>
              <a:t> </a:t>
            </a:r>
            <a:r>
              <a:rPr lang="en-US" sz="2400" dirty="0" err="1"/>
              <a:t>devamıdır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r>
              <a:rPr lang="en-US" sz="2400" dirty="0" err="1" smtClean="0"/>
              <a:t>Yanıtın</a:t>
            </a:r>
            <a:r>
              <a:rPr lang="en-US" sz="2400" dirty="0" smtClean="0"/>
              <a:t> </a:t>
            </a:r>
            <a:r>
              <a:rPr lang="en-US" sz="2400" dirty="0" err="1"/>
              <a:t>ikinci</a:t>
            </a:r>
            <a:r>
              <a:rPr lang="en-US" sz="2400" dirty="0"/>
              <a:t> </a:t>
            </a:r>
            <a:r>
              <a:rPr lang="en-US" sz="2400" dirty="0" err="1"/>
              <a:t>aşaması</a:t>
            </a:r>
            <a:r>
              <a:rPr lang="en-US" sz="2400" dirty="0"/>
              <a:t>, </a:t>
            </a:r>
            <a:r>
              <a:rPr lang="en-US" sz="2400" dirty="0" err="1"/>
              <a:t>ulusal</a:t>
            </a:r>
            <a:r>
              <a:rPr lang="en-US" sz="2400" dirty="0"/>
              <a:t> </a:t>
            </a:r>
            <a:r>
              <a:rPr lang="en-US" sz="2400" dirty="0" err="1"/>
              <a:t>planın</a:t>
            </a:r>
            <a:r>
              <a:rPr lang="en-US" sz="2400" dirty="0"/>
              <a:t> </a:t>
            </a:r>
            <a:r>
              <a:rPr lang="en-US" sz="2400" dirty="0" err="1"/>
              <a:t>uygulanması</a:t>
            </a:r>
            <a:r>
              <a:rPr lang="en-US" sz="2400" dirty="0"/>
              <a:t> </a:t>
            </a:r>
            <a:r>
              <a:rPr lang="en-US" sz="2400" dirty="0" err="1"/>
              <a:t>yoluyla</a:t>
            </a:r>
            <a:r>
              <a:rPr lang="en-US" sz="2400" dirty="0"/>
              <a:t> </a:t>
            </a:r>
            <a:r>
              <a:rPr lang="en-US" sz="2400" dirty="0" err="1"/>
              <a:t>nükleer</a:t>
            </a:r>
            <a:r>
              <a:rPr lang="en-US" sz="2400" dirty="0"/>
              <a:t> </a:t>
            </a:r>
            <a:r>
              <a:rPr lang="en-US" sz="2400" dirty="0" err="1"/>
              <a:t>güvenlik</a:t>
            </a:r>
            <a:r>
              <a:rPr lang="en-US" sz="2400" dirty="0"/>
              <a:t> </a:t>
            </a:r>
            <a:r>
              <a:rPr lang="en-US" sz="2400" dirty="0" err="1"/>
              <a:t>olayının</a:t>
            </a:r>
            <a:r>
              <a:rPr lang="en-US" sz="2400" dirty="0"/>
              <a:t> </a:t>
            </a:r>
            <a:r>
              <a:rPr lang="en-US" sz="2400" dirty="0" err="1"/>
              <a:t>yönetilmesidir</a:t>
            </a:r>
            <a:r>
              <a:rPr lang="en-US" sz="2400" dirty="0"/>
              <a:t>. </a:t>
            </a:r>
            <a:r>
              <a:rPr lang="tr-TR" sz="2400" dirty="0" smtClean="0"/>
              <a:t> </a:t>
            </a:r>
            <a:r>
              <a:rPr lang="en-US" sz="2400" dirty="0" smtClean="0"/>
              <a:t>Bu </a:t>
            </a:r>
            <a:r>
              <a:rPr lang="en-US" sz="2400" dirty="0" err="1"/>
              <a:t>uygulama</a:t>
            </a:r>
            <a:r>
              <a:rPr lang="en-US" sz="2400" dirty="0"/>
              <a:t> </a:t>
            </a:r>
            <a:r>
              <a:rPr lang="en-US" sz="2400" dirty="0" err="1"/>
              <a:t>şunları</a:t>
            </a:r>
            <a:r>
              <a:rPr lang="en-US" sz="2400" dirty="0"/>
              <a:t> </a:t>
            </a:r>
            <a:r>
              <a:rPr lang="en-US" sz="2400" dirty="0" err="1"/>
              <a:t>içerir</a:t>
            </a:r>
            <a:r>
              <a:rPr lang="en-US" sz="2400" dirty="0" smtClean="0"/>
              <a:t>:</a:t>
            </a:r>
            <a:endParaRPr lang="tr-TR" sz="2400" dirty="0" smtClean="0"/>
          </a:p>
          <a:p>
            <a:pPr marL="0" indent="0" algn="just">
              <a:buNone/>
            </a:pPr>
            <a:endParaRPr lang="tr-TR" sz="2400" dirty="0" smtClean="0"/>
          </a:p>
          <a:p>
            <a:pPr marL="0" indent="0" algn="just">
              <a:buNone/>
            </a:pPr>
            <a:r>
              <a:rPr lang="en-US" sz="2400" dirty="0"/>
              <a:t>(a) </a:t>
            </a:r>
            <a:r>
              <a:rPr lang="en-US" sz="2400" dirty="0" err="1"/>
              <a:t>Nükleer</a:t>
            </a:r>
            <a:r>
              <a:rPr lang="en-US" sz="2400" dirty="0"/>
              <a:t> </a:t>
            </a:r>
            <a:r>
              <a:rPr lang="en-US" sz="2400" dirty="0" err="1"/>
              <a:t>güvenlik</a:t>
            </a:r>
            <a:r>
              <a:rPr lang="en-US" sz="2400" dirty="0"/>
              <a:t> </a:t>
            </a:r>
            <a:r>
              <a:rPr lang="en-US" sz="2400" dirty="0" err="1"/>
              <a:t>olayının</a:t>
            </a:r>
            <a:r>
              <a:rPr lang="en-US" sz="2400" dirty="0"/>
              <a:t> </a:t>
            </a:r>
            <a:r>
              <a:rPr lang="en-US" sz="2400" dirty="0" err="1"/>
              <a:t>bildirilmesi</a:t>
            </a:r>
            <a:r>
              <a:rPr lang="en-US" sz="2400" dirty="0"/>
              <a:t>;</a:t>
            </a:r>
          </a:p>
          <a:p>
            <a:pPr marL="0" indent="0" algn="just">
              <a:buNone/>
            </a:pPr>
            <a:r>
              <a:rPr lang="en-US" sz="2400" dirty="0"/>
              <a:t>(b) </a:t>
            </a:r>
            <a:r>
              <a:rPr lang="en-US" sz="2400" dirty="0" err="1"/>
              <a:t>Müdahale</a:t>
            </a:r>
            <a:r>
              <a:rPr lang="en-US" sz="2400" dirty="0"/>
              <a:t> </a:t>
            </a:r>
            <a:r>
              <a:rPr lang="en-US" sz="2400" dirty="0" err="1"/>
              <a:t>sisteminin</a:t>
            </a:r>
            <a:r>
              <a:rPr lang="en-US" sz="2400" dirty="0"/>
              <a:t> </a:t>
            </a:r>
            <a:r>
              <a:rPr lang="en-US" sz="2400" dirty="0" err="1"/>
              <a:t>etkinleştirilmesi</a:t>
            </a:r>
            <a:r>
              <a:rPr lang="en-US" sz="2400" dirty="0"/>
              <a:t>;</a:t>
            </a:r>
          </a:p>
          <a:p>
            <a:pPr marL="0" indent="0" algn="just">
              <a:buNone/>
            </a:pPr>
            <a:r>
              <a:rPr lang="en-US" sz="2400" dirty="0"/>
              <a:t>(c) </a:t>
            </a:r>
            <a:r>
              <a:rPr lang="en-US" sz="2400" dirty="0" err="1"/>
              <a:t>Radyolojik</a:t>
            </a:r>
            <a:r>
              <a:rPr lang="en-US" sz="2400" dirty="0"/>
              <a:t> </a:t>
            </a:r>
            <a:r>
              <a:rPr lang="en-US" sz="2400" dirty="0" err="1"/>
              <a:t>olay</a:t>
            </a:r>
            <a:r>
              <a:rPr lang="en-US" sz="2400" dirty="0"/>
              <a:t> </a:t>
            </a:r>
            <a:r>
              <a:rPr lang="en-US" sz="2400" dirty="0" err="1"/>
              <a:t>yeri</a:t>
            </a:r>
            <a:r>
              <a:rPr lang="en-US" sz="2400" dirty="0"/>
              <a:t> </a:t>
            </a:r>
            <a:r>
              <a:rPr lang="en-US" sz="2400" dirty="0" err="1"/>
              <a:t>yönetimi</a:t>
            </a:r>
            <a:r>
              <a:rPr lang="en-US" sz="2400" dirty="0"/>
              <a:t>;</a:t>
            </a:r>
          </a:p>
          <a:p>
            <a:pPr marL="0" indent="0" algn="just">
              <a:buNone/>
            </a:pPr>
            <a:r>
              <a:rPr lang="en-US" sz="2400" dirty="0"/>
              <a:t>(d) </a:t>
            </a:r>
            <a:r>
              <a:rPr lang="en-US" sz="2400" dirty="0" err="1"/>
              <a:t>Adli</a:t>
            </a:r>
            <a:r>
              <a:rPr lang="en-US" sz="2400" dirty="0"/>
              <a:t> </a:t>
            </a:r>
            <a:r>
              <a:rPr lang="tr-TR" sz="2400" dirty="0" err="1" smtClean="0"/>
              <a:t>inc</a:t>
            </a:r>
            <a:r>
              <a:rPr lang="en-US" sz="2400" dirty="0" smtClean="0"/>
              <a:t>e</a:t>
            </a:r>
            <a:r>
              <a:rPr lang="tr-TR" sz="2400" dirty="0" err="1" smtClean="0"/>
              <a:t>lem</a:t>
            </a:r>
            <a:r>
              <a:rPr lang="en-US" sz="2400" dirty="0" smtClean="0"/>
              <a:t>e</a:t>
            </a:r>
            <a:r>
              <a:rPr lang="en-US" sz="2400" dirty="0"/>
              <a:t>.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533793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1279</Words>
  <Application>Microsoft Office PowerPoint</Application>
  <PresentationFormat>On-screen Show (4:3)</PresentationFormat>
  <Paragraphs>161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Ofis Teması</vt:lpstr>
      <vt:lpstr>   Nükleer Olay Yeri Yönetimi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NÜKLEER GÜVENLİK ETKİNLİĞİ ARAŞTIRMALARINA GENEL BİR BAKIŞ </vt:lpstr>
      <vt:lpstr>PowerPoint Presentation</vt:lpstr>
      <vt:lpstr>PowerPoint Presentation</vt:lpstr>
      <vt:lpstr> GENEL EYLEM AKIŞI </vt:lpstr>
      <vt:lpstr>PowerPoint Presentation</vt:lpstr>
      <vt:lpstr>OLAY YERİ YÖNETİMİ</vt:lpstr>
      <vt:lpstr>PowerPoint Presentation</vt:lpstr>
      <vt:lpstr>ADLİ İNCELEME</vt:lpstr>
      <vt:lpstr>ARAŞTIRMA FAALİYETLERİ</vt:lpstr>
      <vt:lpstr>TOPLUMU BİLGİLENDİRME</vt:lpstr>
      <vt:lpstr>BÜTÜNLEŞİK KOMUT YAPISININ ROLÜ VE SORUMLULUKLARI</vt:lpstr>
      <vt:lpstr>PowerPoint Presentation</vt:lpstr>
      <vt:lpstr>OPERASYONEL PERSONELİN SORUMLULUKLARI</vt:lpstr>
      <vt:lpstr> OPERASYONLARIN YÜRÜTÜLMESİ </vt:lpstr>
      <vt:lpstr>RADYOLOJİK OLAY YERİNDE KULLANIM İÇİN UYGUN EKİPMAN ÇEŞİTLERİ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a b</cp:lastModifiedBy>
  <cp:revision>74</cp:revision>
  <dcterms:created xsi:type="dcterms:W3CDTF">2020-04-08T12:28:17Z</dcterms:created>
  <dcterms:modified xsi:type="dcterms:W3CDTF">2020-05-10T21:13:32Z</dcterms:modified>
</cp:coreProperties>
</file>