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BA9708B-34F3-4416-85BD-F3C811BF4236}" type="datetimeFigureOut">
              <a:rPr lang="tr-TR" smtClean="0"/>
              <a:t>22.03.2020</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77969299-BAD4-4EA4-88ED-8E9FB8BD08C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BA9708B-34F3-4416-85BD-F3C811BF4236}" type="datetimeFigureOut">
              <a:rPr lang="tr-TR" smtClean="0"/>
              <a:t>22.03.2020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BA9708B-34F3-4416-85BD-F3C811BF4236}" type="datetimeFigureOut">
              <a:rPr lang="tr-TR" smtClean="0"/>
              <a:t>22.03.2020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BA9708B-34F3-4416-85BD-F3C811BF4236}" type="datetimeFigureOut">
              <a:rPr lang="tr-TR" smtClean="0"/>
              <a:t>22.03.2020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BA9708B-34F3-4416-85BD-F3C811BF4236}" type="datetimeFigureOut">
              <a:rPr lang="tr-TR" smtClean="0"/>
              <a:t>22.03.2020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969299-BAD4-4EA4-88ED-8E9FB8BD08C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BA9708B-34F3-4416-85BD-F3C811BF4236}" type="datetimeFigureOut">
              <a:rPr lang="tr-TR" smtClean="0"/>
              <a:t>22.03.2020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BA9708B-34F3-4416-85BD-F3C811BF4236}" type="datetimeFigureOut">
              <a:rPr lang="tr-TR" smtClean="0"/>
              <a:t>22.03.2020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BA9708B-34F3-4416-85BD-F3C811BF4236}" type="datetimeFigureOut">
              <a:rPr lang="tr-TR" smtClean="0"/>
              <a:t>22.03.2020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9708B-34F3-4416-85BD-F3C811BF4236}" type="datetimeFigureOut">
              <a:rPr lang="tr-TR" smtClean="0"/>
              <a:t>22.03.2020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BA9708B-34F3-4416-85BD-F3C811BF4236}" type="datetimeFigureOut">
              <a:rPr lang="tr-TR" smtClean="0"/>
              <a:t>22.03.2020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969299-BAD4-4EA4-88ED-8E9FB8BD08C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BA9708B-34F3-4416-85BD-F3C811BF4236}" type="datetimeFigureOut">
              <a:rPr lang="tr-TR" smtClean="0"/>
              <a:t>22.03.2020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77969299-BAD4-4EA4-88ED-8E9FB8BD08CE}"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A9708B-34F3-4416-85BD-F3C811BF4236}" type="datetimeFigureOut">
              <a:rPr lang="tr-TR" smtClean="0"/>
              <a:t>22.03.2020</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969299-BAD4-4EA4-88ED-8E9FB8BD08CE}"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Görsel Kültür Nedir?	</a:t>
            </a:r>
            <a:endParaRPr lang="tr-TR" dirty="0"/>
          </a:p>
        </p:txBody>
      </p:sp>
      <p:sp>
        <p:nvSpPr>
          <p:cNvPr id="3" name="Alt Başlık 2"/>
          <p:cNvSpPr>
            <a:spLocks noGrp="1"/>
          </p:cNvSpPr>
          <p:nvPr>
            <p:ph type="subTitle" idx="1"/>
          </p:nvPr>
        </p:nvSpPr>
        <p:spPr>
          <a:xfrm>
            <a:off x="1043608" y="2276872"/>
            <a:ext cx="6400800" cy="312440"/>
          </a:xfrm>
        </p:spPr>
        <p:txBody>
          <a:bodyPr>
            <a:normAutofit fontScale="70000" lnSpcReduction="20000"/>
          </a:bodyPr>
          <a:lstStyle/>
          <a:p>
            <a:r>
              <a:rPr lang="tr-TR" dirty="0" smtClean="0"/>
              <a:t>Görsel Kültür'ün tanımlanması</a:t>
            </a:r>
          </a:p>
          <a:p>
            <a:endParaRPr lang="tr-TR" dirty="0"/>
          </a:p>
        </p:txBody>
      </p:sp>
    </p:spTree>
    <p:extLst>
      <p:ext uri="{BB962C8B-B14F-4D97-AF65-F5344CB8AC3E}">
        <p14:creationId xmlns:p14="http://schemas.microsoft.com/office/powerpoint/2010/main" val="391087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Bir kültürün, görsel olması için, yine de, yalnızca görsel bir boyuttan daha fazlası gereklidir. Görsel bir kültürde insanlar temel olarak ya da en azından önemli derecede, gördüklerinden öğrenirler. Pek çok dönem ve mekan, iletişim ve hatta toplumun kendisinin temelde insanların birbiri için diğer biçimlerde duymayı ya da hissetmeyi düşündüğü biçimde değil de, görmeyi düşündüğü biçimlerin olduğu görsel kültüre sahiptir (</a:t>
            </a:r>
            <a:r>
              <a:rPr lang="tr-TR" dirty="0" err="1" smtClean="0"/>
              <a:t>Silvers</a:t>
            </a:r>
            <a:r>
              <a:rPr lang="tr-TR" dirty="0" smtClean="0"/>
              <a:t>, 2004:19). Bu açıdan bakıldığında, her kültürün kendi anlamları ve görselleri olduğu düşünülebilir ve dolayısıyla her kültürün kendi görsellerini yarattığı söylenebilir.</a:t>
            </a:r>
            <a:endParaRPr lang="tr-TR" dirty="0"/>
          </a:p>
        </p:txBody>
      </p:sp>
    </p:spTree>
    <p:extLst>
      <p:ext uri="{BB962C8B-B14F-4D97-AF65-F5344CB8AC3E}">
        <p14:creationId xmlns:p14="http://schemas.microsoft.com/office/powerpoint/2010/main" val="2990979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Günümüz kültürü, yoğunluklu olarak görsel kültürdür. Görme eylemi, yaşamın her alanını etkilemekte ve yön vermektedir. Kısacası, yaşamımız tam anlamıyla görsel imgelerle işgal edilmiştir. </a:t>
            </a:r>
            <a:endParaRPr lang="tr-TR" dirty="0"/>
          </a:p>
        </p:txBody>
      </p:sp>
    </p:spTree>
    <p:extLst>
      <p:ext uri="{BB962C8B-B14F-4D97-AF65-F5344CB8AC3E}">
        <p14:creationId xmlns:p14="http://schemas.microsoft.com/office/powerpoint/2010/main" val="951901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Görsel kültürün önemli anahtarlarından biri olan imge, Berger’e (1995:9-10) göre, ilk kez ortaya çıktığı yerden ve zamandan –birkaç dakika ya da bir kaç yüzyıl için- kopmuş ve saklanmış bir görünüm ya da görünümler düzenidir.</a:t>
            </a:r>
            <a:endParaRPr lang="tr-TR" dirty="0"/>
          </a:p>
        </p:txBody>
      </p:sp>
    </p:spTree>
    <p:extLst>
      <p:ext uri="{BB962C8B-B14F-4D97-AF65-F5344CB8AC3E}">
        <p14:creationId xmlns:p14="http://schemas.microsoft.com/office/powerpoint/2010/main" val="2109128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İmgeler başlangıçta o anda orada bulunmayan nesneleri, insanları, şeyleri vb. gözde canlandırmak amacıyla yapılmıştır. Zamanla, imgenin canlandırdığı şeyden daha kalıcı olduğu anlaşılmıştır. Bu nedenle, imge bir nesnenin ya da kişinin bir zamanlar nasıl göründüğünü –böylece konunun eskiden başkalarınca nasıl göründüğünü de- anlatmaktaydı. Daha sonraları imgeyi yaratanın kendine özgü görüşü de, yaptığı kaydın bir parçası olarak kabul edilmiştir. </a:t>
            </a:r>
            <a:endParaRPr lang="tr-TR" dirty="0"/>
          </a:p>
        </p:txBody>
      </p:sp>
    </p:spTree>
    <p:extLst>
      <p:ext uri="{BB962C8B-B14F-4D97-AF65-F5344CB8AC3E}">
        <p14:creationId xmlns:p14="http://schemas.microsoft.com/office/powerpoint/2010/main" val="2965629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540385" marR="540385" indent="179705" algn="just">
              <a:lnSpc>
                <a:spcPct val="107000"/>
              </a:lnSpc>
              <a:spcBef>
                <a:spcPts val="600"/>
              </a:spcBef>
              <a:spcAft>
                <a:spcPts val="600"/>
              </a:spcAft>
            </a:pPr>
            <a:r>
              <a:rPr lang="en-US" dirty="0" smtClean="0">
                <a:effectLst/>
                <a:latin typeface="Arial"/>
                <a:ea typeface="MS Mincho"/>
                <a:cs typeface="Times New Roman"/>
              </a:rPr>
              <a:t>“Her </a:t>
            </a:r>
            <a:r>
              <a:rPr lang="en-US" dirty="0" err="1" smtClean="0">
                <a:effectLst/>
                <a:latin typeface="Arial"/>
                <a:ea typeface="MS Mincho"/>
                <a:cs typeface="Times New Roman"/>
              </a:rPr>
              <a:t>imgede</a:t>
            </a:r>
            <a:r>
              <a:rPr lang="en-US" dirty="0" smtClean="0">
                <a:effectLst/>
                <a:latin typeface="Arial"/>
                <a:ea typeface="MS Mincho"/>
                <a:cs typeface="Times New Roman"/>
              </a:rPr>
              <a:t> </a:t>
            </a:r>
            <a:r>
              <a:rPr lang="en-US" dirty="0" err="1" smtClean="0">
                <a:effectLst/>
                <a:latin typeface="Arial"/>
                <a:ea typeface="MS Mincho"/>
                <a:cs typeface="Times New Roman"/>
              </a:rPr>
              <a:t>bir</a:t>
            </a:r>
            <a:r>
              <a:rPr lang="en-US" dirty="0" smtClean="0">
                <a:effectLst/>
                <a:latin typeface="Arial"/>
                <a:ea typeface="MS Mincho"/>
                <a:cs typeface="Times New Roman"/>
              </a:rPr>
              <a:t> </a:t>
            </a:r>
            <a:r>
              <a:rPr lang="en-US" dirty="0" err="1" smtClean="0">
                <a:effectLst/>
                <a:latin typeface="Arial"/>
                <a:ea typeface="MS Mincho"/>
                <a:cs typeface="Times New Roman"/>
              </a:rPr>
              <a:t>görme</a:t>
            </a:r>
            <a:r>
              <a:rPr lang="en-US" dirty="0" smtClean="0">
                <a:effectLst/>
                <a:latin typeface="Arial"/>
                <a:ea typeface="MS Mincho"/>
                <a:cs typeface="Times New Roman"/>
              </a:rPr>
              <a:t> </a:t>
            </a:r>
            <a:r>
              <a:rPr lang="en-US" dirty="0" err="1" smtClean="0">
                <a:effectLst/>
                <a:latin typeface="Arial"/>
                <a:ea typeface="MS Mincho"/>
                <a:cs typeface="Times New Roman"/>
              </a:rPr>
              <a:t>biçimi</a:t>
            </a:r>
            <a:r>
              <a:rPr lang="en-US" dirty="0" smtClean="0">
                <a:effectLst/>
                <a:latin typeface="Arial"/>
                <a:ea typeface="MS Mincho"/>
                <a:cs typeface="Times New Roman"/>
              </a:rPr>
              <a:t> </a:t>
            </a:r>
            <a:r>
              <a:rPr lang="en-US" dirty="0" err="1" smtClean="0">
                <a:effectLst/>
                <a:latin typeface="Arial"/>
                <a:ea typeface="MS Mincho"/>
                <a:cs typeface="Times New Roman"/>
              </a:rPr>
              <a:t>yatar</a:t>
            </a:r>
            <a:r>
              <a:rPr lang="en-US" dirty="0" smtClean="0">
                <a:effectLst/>
                <a:latin typeface="Arial"/>
                <a:ea typeface="MS Mincho"/>
                <a:cs typeface="Times New Roman"/>
              </a:rPr>
              <a:t>. </a:t>
            </a:r>
            <a:r>
              <a:rPr lang="en-US" dirty="0" err="1" smtClean="0">
                <a:effectLst/>
                <a:latin typeface="Arial"/>
                <a:ea typeface="MS Mincho"/>
                <a:cs typeface="Times New Roman"/>
              </a:rPr>
              <a:t>Fotoğraflarda</a:t>
            </a:r>
            <a:r>
              <a:rPr lang="en-US" dirty="0" smtClean="0">
                <a:effectLst/>
                <a:latin typeface="Arial"/>
                <a:ea typeface="MS Mincho"/>
                <a:cs typeface="Times New Roman"/>
              </a:rPr>
              <a:t> bile. </a:t>
            </a:r>
            <a:r>
              <a:rPr lang="en-US" dirty="0" err="1" smtClean="0">
                <a:effectLst/>
                <a:latin typeface="Arial"/>
                <a:ea typeface="MS Mincho"/>
                <a:cs typeface="Times New Roman"/>
              </a:rPr>
              <a:t>Çünkü</a:t>
            </a:r>
            <a:r>
              <a:rPr lang="en-US" dirty="0" smtClean="0">
                <a:effectLst/>
                <a:latin typeface="Arial"/>
                <a:ea typeface="MS Mincho"/>
                <a:cs typeface="Times New Roman"/>
              </a:rPr>
              <a:t> </a:t>
            </a:r>
            <a:r>
              <a:rPr lang="en-US" dirty="0" err="1" smtClean="0">
                <a:effectLst/>
                <a:latin typeface="Arial"/>
                <a:ea typeface="MS Mincho"/>
                <a:cs typeface="Times New Roman"/>
              </a:rPr>
              <a:t>fotoğraflar</a:t>
            </a:r>
            <a:r>
              <a:rPr lang="en-US" dirty="0" smtClean="0">
                <a:effectLst/>
                <a:latin typeface="Arial"/>
                <a:ea typeface="MS Mincho"/>
                <a:cs typeface="Times New Roman"/>
              </a:rPr>
              <a:t> </a:t>
            </a:r>
            <a:r>
              <a:rPr lang="en-US" dirty="0" err="1" smtClean="0">
                <a:effectLst/>
                <a:latin typeface="Arial"/>
                <a:ea typeface="MS Mincho"/>
                <a:cs typeface="Times New Roman"/>
              </a:rPr>
              <a:t>çoğu</a:t>
            </a:r>
            <a:r>
              <a:rPr lang="en-US" dirty="0" smtClean="0">
                <a:effectLst/>
                <a:latin typeface="Arial"/>
                <a:ea typeface="MS Mincho"/>
                <a:cs typeface="Times New Roman"/>
              </a:rPr>
              <a:t> </a:t>
            </a:r>
            <a:r>
              <a:rPr lang="en-US" dirty="0" err="1" smtClean="0">
                <a:effectLst/>
                <a:latin typeface="Arial"/>
                <a:ea typeface="MS Mincho"/>
                <a:cs typeface="Times New Roman"/>
              </a:rPr>
              <a:t>zaman</a:t>
            </a:r>
            <a:r>
              <a:rPr lang="en-US" dirty="0" smtClean="0">
                <a:effectLst/>
                <a:latin typeface="Arial"/>
                <a:ea typeface="MS Mincho"/>
                <a:cs typeface="Times New Roman"/>
              </a:rPr>
              <a:t> </a:t>
            </a:r>
            <a:r>
              <a:rPr lang="en-US" dirty="0" err="1" smtClean="0">
                <a:effectLst/>
                <a:latin typeface="Arial"/>
                <a:ea typeface="MS Mincho"/>
                <a:cs typeface="Times New Roman"/>
              </a:rPr>
              <a:t>sanıldığı</a:t>
            </a:r>
            <a:r>
              <a:rPr lang="en-US" dirty="0" smtClean="0">
                <a:effectLst/>
                <a:latin typeface="Arial"/>
                <a:ea typeface="MS Mincho"/>
                <a:cs typeface="Times New Roman"/>
              </a:rPr>
              <a:t> </a:t>
            </a:r>
            <a:r>
              <a:rPr lang="en-US" dirty="0" err="1" smtClean="0">
                <a:effectLst/>
                <a:latin typeface="Arial"/>
                <a:ea typeface="MS Mincho"/>
                <a:cs typeface="Times New Roman"/>
              </a:rPr>
              <a:t>gibi</a:t>
            </a:r>
            <a:r>
              <a:rPr lang="en-US" dirty="0" smtClean="0">
                <a:effectLst/>
                <a:latin typeface="Arial"/>
                <a:ea typeface="MS Mincho"/>
                <a:cs typeface="Times New Roman"/>
              </a:rPr>
              <a:t> </a:t>
            </a:r>
            <a:r>
              <a:rPr lang="en-US" dirty="0" err="1" smtClean="0">
                <a:effectLst/>
                <a:latin typeface="Arial"/>
                <a:ea typeface="MS Mincho"/>
                <a:cs typeface="Times New Roman"/>
              </a:rPr>
              <a:t>mekanik</a:t>
            </a:r>
            <a:r>
              <a:rPr lang="en-US" dirty="0" smtClean="0">
                <a:effectLst/>
                <a:latin typeface="Arial"/>
                <a:ea typeface="MS Mincho"/>
                <a:cs typeface="Times New Roman"/>
              </a:rPr>
              <a:t> </a:t>
            </a:r>
            <a:r>
              <a:rPr lang="en-US" dirty="0" err="1" smtClean="0">
                <a:effectLst/>
                <a:latin typeface="Arial"/>
                <a:ea typeface="MS Mincho"/>
                <a:cs typeface="Times New Roman"/>
              </a:rPr>
              <a:t>kayıtlar</a:t>
            </a:r>
            <a:r>
              <a:rPr lang="en-US" dirty="0" smtClean="0">
                <a:effectLst/>
                <a:latin typeface="Arial"/>
                <a:ea typeface="MS Mincho"/>
                <a:cs typeface="Times New Roman"/>
              </a:rPr>
              <a:t> </a:t>
            </a:r>
            <a:r>
              <a:rPr lang="en-US" dirty="0" err="1" smtClean="0">
                <a:effectLst/>
                <a:latin typeface="Arial"/>
                <a:ea typeface="MS Mincho"/>
                <a:cs typeface="Times New Roman"/>
              </a:rPr>
              <a:t>değildir</a:t>
            </a:r>
            <a:r>
              <a:rPr lang="en-US" dirty="0" smtClean="0">
                <a:effectLst/>
                <a:latin typeface="Arial"/>
                <a:ea typeface="MS Mincho"/>
                <a:cs typeface="Times New Roman"/>
              </a:rPr>
              <a:t>. Her </a:t>
            </a:r>
            <a:r>
              <a:rPr lang="en-US" dirty="0" err="1" smtClean="0">
                <a:effectLst/>
                <a:latin typeface="Arial"/>
                <a:ea typeface="MS Mincho"/>
                <a:cs typeface="Times New Roman"/>
              </a:rPr>
              <a:t>bir</a:t>
            </a:r>
            <a:r>
              <a:rPr lang="en-US" dirty="0" smtClean="0">
                <a:effectLst/>
                <a:latin typeface="Arial"/>
                <a:ea typeface="MS Mincho"/>
                <a:cs typeface="Times New Roman"/>
              </a:rPr>
              <a:t> </a:t>
            </a:r>
            <a:r>
              <a:rPr lang="en-US" dirty="0" err="1" smtClean="0">
                <a:effectLst/>
                <a:latin typeface="Arial"/>
                <a:ea typeface="MS Mincho"/>
                <a:cs typeface="Times New Roman"/>
              </a:rPr>
              <a:t>fotoğrafa</a:t>
            </a:r>
            <a:r>
              <a:rPr lang="en-US" dirty="0" smtClean="0">
                <a:effectLst/>
                <a:latin typeface="Arial"/>
                <a:ea typeface="MS Mincho"/>
                <a:cs typeface="Times New Roman"/>
              </a:rPr>
              <a:t> </a:t>
            </a:r>
            <a:r>
              <a:rPr lang="en-US" dirty="0" err="1" smtClean="0">
                <a:effectLst/>
                <a:latin typeface="Arial"/>
                <a:ea typeface="MS Mincho"/>
                <a:cs typeface="Times New Roman"/>
              </a:rPr>
              <a:t>baktığımızda</a:t>
            </a:r>
            <a:r>
              <a:rPr lang="en-US" dirty="0" smtClean="0">
                <a:effectLst/>
                <a:latin typeface="Arial"/>
                <a:ea typeface="MS Mincho"/>
                <a:cs typeface="Times New Roman"/>
              </a:rPr>
              <a:t>, ne </a:t>
            </a:r>
            <a:r>
              <a:rPr lang="en-US" dirty="0" err="1" smtClean="0">
                <a:effectLst/>
                <a:latin typeface="Arial"/>
                <a:ea typeface="MS Mincho"/>
                <a:cs typeface="Times New Roman"/>
              </a:rPr>
              <a:t>denli</a:t>
            </a:r>
            <a:r>
              <a:rPr lang="en-US" dirty="0" smtClean="0">
                <a:effectLst/>
                <a:latin typeface="Arial"/>
                <a:ea typeface="MS Mincho"/>
                <a:cs typeface="Times New Roman"/>
              </a:rPr>
              <a:t> </a:t>
            </a:r>
            <a:r>
              <a:rPr lang="en-US" dirty="0" err="1" smtClean="0">
                <a:effectLst/>
                <a:latin typeface="Arial"/>
                <a:ea typeface="MS Mincho"/>
                <a:cs typeface="Times New Roman"/>
              </a:rPr>
              <a:t>az</a:t>
            </a:r>
            <a:r>
              <a:rPr lang="en-US" dirty="0" smtClean="0">
                <a:effectLst/>
                <a:latin typeface="Arial"/>
                <a:ea typeface="MS Mincho"/>
                <a:cs typeface="Times New Roman"/>
              </a:rPr>
              <a:t> </a:t>
            </a:r>
            <a:r>
              <a:rPr lang="en-US" dirty="0" err="1" smtClean="0">
                <a:effectLst/>
                <a:latin typeface="Arial"/>
                <a:ea typeface="MS Mincho"/>
                <a:cs typeface="Times New Roman"/>
              </a:rPr>
              <a:t>olursa</a:t>
            </a:r>
            <a:r>
              <a:rPr lang="en-US" dirty="0" smtClean="0">
                <a:effectLst/>
                <a:latin typeface="Arial"/>
                <a:ea typeface="MS Mincho"/>
                <a:cs typeface="Times New Roman"/>
              </a:rPr>
              <a:t> </a:t>
            </a:r>
            <a:r>
              <a:rPr lang="en-US" dirty="0" err="1" smtClean="0">
                <a:effectLst/>
                <a:latin typeface="Arial"/>
                <a:ea typeface="MS Mincho"/>
                <a:cs typeface="Times New Roman"/>
              </a:rPr>
              <a:t>olsun</a:t>
            </a:r>
            <a:r>
              <a:rPr lang="en-US" dirty="0" smtClean="0">
                <a:effectLst/>
                <a:latin typeface="Arial"/>
                <a:ea typeface="MS Mincho"/>
                <a:cs typeface="Times New Roman"/>
              </a:rPr>
              <a:t>, </a:t>
            </a:r>
            <a:r>
              <a:rPr lang="en-US" dirty="0" err="1" smtClean="0">
                <a:effectLst/>
                <a:latin typeface="Arial"/>
                <a:ea typeface="MS Mincho"/>
                <a:cs typeface="Times New Roman"/>
              </a:rPr>
              <a:t>fotoğrafçının</a:t>
            </a:r>
            <a:r>
              <a:rPr lang="en-US" dirty="0" smtClean="0">
                <a:effectLst/>
                <a:latin typeface="Arial"/>
                <a:ea typeface="MS Mincho"/>
                <a:cs typeface="Times New Roman"/>
              </a:rPr>
              <a:t> </a:t>
            </a:r>
            <a:r>
              <a:rPr lang="en-US" dirty="0" err="1" smtClean="0">
                <a:effectLst/>
                <a:latin typeface="Arial"/>
                <a:ea typeface="MS Mincho"/>
                <a:cs typeface="Times New Roman"/>
              </a:rPr>
              <a:t>sınırsız</a:t>
            </a:r>
            <a:r>
              <a:rPr lang="en-US" dirty="0" smtClean="0">
                <a:effectLst/>
                <a:latin typeface="Arial"/>
                <a:ea typeface="MS Mincho"/>
                <a:cs typeface="Times New Roman"/>
              </a:rPr>
              <a:t> </a:t>
            </a:r>
            <a:r>
              <a:rPr lang="en-US" dirty="0" err="1" smtClean="0">
                <a:effectLst/>
                <a:latin typeface="Arial"/>
                <a:ea typeface="MS Mincho"/>
                <a:cs typeface="Times New Roman"/>
              </a:rPr>
              <a:t>görünüm</a:t>
            </a:r>
            <a:r>
              <a:rPr lang="en-US" dirty="0" smtClean="0">
                <a:effectLst/>
                <a:latin typeface="Arial"/>
                <a:ea typeface="MS Mincho"/>
                <a:cs typeface="Times New Roman"/>
              </a:rPr>
              <a:t> </a:t>
            </a:r>
            <a:r>
              <a:rPr lang="en-US" dirty="0" err="1" smtClean="0">
                <a:effectLst/>
                <a:latin typeface="Arial"/>
                <a:ea typeface="MS Mincho"/>
                <a:cs typeface="Times New Roman"/>
              </a:rPr>
              <a:t>olanakları</a:t>
            </a:r>
            <a:r>
              <a:rPr lang="en-US" dirty="0" smtClean="0">
                <a:effectLst/>
                <a:latin typeface="Arial"/>
                <a:ea typeface="MS Mincho"/>
                <a:cs typeface="Times New Roman"/>
              </a:rPr>
              <a:t> </a:t>
            </a:r>
            <a:r>
              <a:rPr lang="en-US" dirty="0" err="1" smtClean="0">
                <a:effectLst/>
                <a:latin typeface="Arial"/>
                <a:ea typeface="MS Mincho"/>
                <a:cs typeface="Times New Roman"/>
              </a:rPr>
              <a:t>arasından</a:t>
            </a:r>
            <a:r>
              <a:rPr lang="en-US" dirty="0" smtClean="0">
                <a:effectLst/>
                <a:latin typeface="Arial"/>
                <a:ea typeface="MS Mincho"/>
                <a:cs typeface="Times New Roman"/>
              </a:rPr>
              <a:t> o </a:t>
            </a:r>
            <a:r>
              <a:rPr lang="en-US" dirty="0" err="1" smtClean="0">
                <a:effectLst/>
                <a:latin typeface="Arial"/>
                <a:ea typeface="MS Mincho"/>
                <a:cs typeface="Times New Roman"/>
              </a:rPr>
              <a:t>görünümü</a:t>
            </a:r>
            <a:r>
              <a:rPr lang="en-US" dirty="0" smtClean="0">
                <a:effectLst/>
                <a:latin typeface="Arial"/>
                <a:ea typeface="MS Mincho"/>
                <a:cs typeface="Times New Roman"/>
              </a:rPr>
              <a:t> </a:t>
            </a:r>
            <a:r>
              <a:rPr lang="en-US" dirty="0" err="1" smtClean="0">
                <a:effectLst/>
                <a:latin typeface="Arial"/>
                <a:ea typeface="MS Mincho"/>
                <a:cs typeface="Times New Roman"/>
              </a:rPr>
              <a:t>seçtiğini</a:t>
            </a:r>
            <a:r>
              <a:rPr lang="en-US" dirty="0" smtClean="0">
                <a:effectLst/>
                <a:latin typeface="Arial"/>
                <a:ea typeface="MS Mincho"/>
                <a:cs typeface="Times New Roman"/>
              </a:rPr>
              <a:t> </a:t>
            </a:r>
            <a:r>
              <a:rPr lang="en-US" dirty="0" err="1" smtClean="0">
                <a:effectLst/>
                <a:latin typeface="Arial"/>
                <a:ea typeface="MS Mincho"/>
                <a:cs typeface="Times New Roman"/>
              </a:rPr>
              <a:t>fark</a:t>
            </a:r>
            <a:r>
              <a:rPr lang="en-US" dirty="0" smtClean="0">
                <a:effectLst/>
                <a:latin typeface="Arial"/>
                <a:ea typeface="MS Mincho"/>
                <a:cs typeface="Times New Roman"/>
              </a:rPr>
              <a:t> </a:t>
            </a:r>
            <a:r>
              <a:rPr lang="en-US" dirty="0" err="1" smtClean="0">
                <a:effectLst/>
                <a:latin typeface="Arial"/>
                <a:ea typeface="MS Mincho"/>
                <a:cs typeface="Times New Roman"/>
              </a:rPr>
              <a:t>ederiz</a:t>
            </a:r>
            <a:r>
              <a:rPr lang="en-US" dirty="0" smtClean="0">
                <a:effectLst/>
                <a:latin typeface="Arial"/>
                <a:ea typeface="MS Mincho"/>
                <a:cs typeface="Times New Roman"/>
              </a:rPr>
              <a:t>. </a:t>
            </a:r>
            <a:r>
              <a:rPr lang="en-US" dirty="0" err="1" smtClean="0">
                <a:effectLst/>
                <a:latin typeface="Arial"/>
                <a:ea typeface="MS Mincho"/>
                <a:cs typeface="Times New Roman"/>
              </a:rPr>
              <a:t>Rastgele</a:t>
            </a:r>
            <a:r>
              <a:rPr lang="en-US" dirty="0" smtClean="0">
                <a:effectLst/>
                <a:latin typeface="Arial"/>
                <a:ea typeface="MS Mincho"/>
                <a:cs typeface="Times New Roman"/>
              </a:rPr>
              <a:t> </a:t>
            </a:r>
            <a:r>
              <a:rPr lang="en-US" dirty="0" err="1" smtClean="0">
                <a:effectLst/>
                <a:latin typeface="Arial"/>
                <a:ea typeface="MS Mincho"/>
                <a:cs typeface="Times New Roman"/>
              </a:rPr>
              <a:t>aile</a:t>
            </a:r>
            <a:r>
              <a:rPr lang="en-US" dirty="0" smtClean="0">
                <a:effectLst/>
                <a:latin typeface="Arial"/>
                <a:ea typeface="MS Mincho"/>
                <a:cs typeface="Times New Roman"/>
              </a:rPr>
              <a:t> </a:t>
            </a:r>
            <a:r>
              <a:rPr lang="en-US" dirty="0" err="1" smtClean="0">
                <a:effectLst/>
                <a:latin typeface="Arial"/>
                <a:ea typeface="MS Mincho"/>
                <a:cs typeface="Times New Roman"/>
              </a:rPr>
              <a:t>fotoğraflarında</a:t>
            </a:r>
            <a:r>
              <a:rPr lang="en-US" dirty="0" smtClean="0">
                <a:effectLst/>
                <a:latin typeface="Arial"/>
                <a:ea typeface="MS Mincho"/>
                <a:cs typeface="Times New Roman"/>
              </a:rPr>
              <a:t> da </a:t>
            </a:r>
            <a:r>
              <a:rPr lang="en-US" dirty="0" err="1" smtClean="0">
                <a:effectLst/>
                <a:latin typeface="Arial"/>
                <a:ea typeface="MS Mincho"/>
                <a:cs typeface="Times New Roman"/>
              </a:rPr>
              <a:t>böyledir</a:t>
            </a:r>
            <a:r>
              <a:rPr lang="en-US" dirty="0" smtClean="0">
                <a:effectLst/>
                <a:latin typeface="Arial"/>
                <a:ea typeface="MS Mincho"/>
                <a:cs typeface="Times New Roman"/>
              </a:rPr>
              <a:t> bu. </a:t>
            </a:r>
            <a:r>
              <a:rPr lang="en-US" dirty="0" err="1" smtClean="0">
                <a:effectLst/>
                <a:latin typeface="Arial"/>
                <a:ea typeface="MS Mincho"/>
                <a:cs typeface="Times New Roman"/>
              </a:rPr>
              <a:t>Fotoğrafçının</a:t>
            </a:r>
            <a:r>
              <a:rPr lang="en-US" dirty="0" smtClean="0">
                <a:effectLst/>
                <a:latin typeface="Arial"/>
                <a:ea typeface="MS Mincho"/>
                <a:cs typeface="Times New Roman"/>
              </a:rPr>
              <a:t> </a:t>
            </a:r>
            <a:r>
              <a:rPr lang="en-US" dirty="0" err="1" smtClean="0">
                <a:effectLst/>
                <a:latin typeface="Arial"/>
                <a:ea typeface="MS Mincho"/>
                <a:cs typeface="Times New Roman"/>
              </a:rPr>
              <a:t>görme</a:t>
            </a:r>
            <a:r>
              <a:rPr lang="en-US" dirty="0" smtClean="0">
                <a:effectLst/>
                <a:latin typeface="Arial"/>
                <a:ea typeface="MS Mincho"/>
                <a:cs typeface="Times New Roman"/>
              </a:rPr>
              <a:t> </a:t>
            </a:r>
            <a:r>
              <a:rPr lang="en-US" dirty="0" err="1" smtClean="0">
                <a:effectLst/>
                <a:latin typeface="Arial"/>
                <a:ea typeface="MS Mincho"/>
                <a:cs typeface="Times New Roman"/>
              </a:rPr>
              <a:t>biçimi</a:t>
            </a:r>
            <a:r>
              <a:rPr lang="en-US" dirty="0" smtClean="0">
                <a:effectLst/>
                <a:latin typeface="Arial"/>
                <a:ea typeface="MS Mincho"/>
                <a:cs typeface="Times New Roman"/>
              </a:rPr>
              <a:t> </a:t>
            </a:r>
            <a:r>
              <a:rPr lang="en-US" dirty="0" err="1" smtClean="0">
                <a:effectLst/>
                <a:latin typeface="Arial"/>
                <a:ea typeface="MS Mincho"/>
                <a:cs typeface="Times New Roman"/>
              </a:rPr>
              <a:t>konuyu</a:t>
            </a:r>
            <a:r>
              <a:rPr lang="en-US" dirty="0" smtClean="0">
                <a:effectLst/>
                <a:latin typeface="Arial"/>
                <a:ea typeface="MS Mincho"/>
                <a:cs typeface="Times New Roman"/>
              </a:rPr>
              <a:t> </a:t>
            </a:r>
            <a:r>
              <a:rPr lang="en-US" dirty="0" err="1" smtClean="0">
                <a:effectLst/>
                <a:latin typeface="Arial"/>
                <a:ea typeface="MS Mincho"/>
                <a:cs typeface="Times New Roman"/>
              </a:rPr>
              <a:t>seçişine</a:t>
            </a:r>
            <a:r>
              <a:rPr lang="en-US" dirty="0" smtClean="0">
                <a:effectLst/>
                <a:latin typeface="Arial"/>
                <a:ea typeface="MS Mincho"/>
                <a:cs typeface="Times New Roman"/>
              </a:rPr>
              <a:t> </a:t>
            </a:r>
            <a:r>
              <a:rPr lang="en-US" dirty="0" err="1" smtClean="0">
                <a:effectLst/>
                <a:latin typeface="Arial"/>
                <a:ea typeface="MS Mincho"/>
                <a:cs typeface="Times New Roman"/>
              </a:rPr>
              <a:t>yansır</a:t>
            </a:r>
            <a:r>
              <a:rPr lang="en-US" dirty="0" smtClean="0">
                <a:effectLst/>
                <a:latin typeface="Arial"/>
                <a:ea typeface="MS Mincho"/>
                <a:cs typeface="Times New Roman"/>
              </a:rPr>
              <a:t>. </a:t>
            </a:r>
            <a:r>
              <a:rPr lang="en-US" dirty="0" err="1" smtClean="0">
                <a:effectLst/>
                <a:latin typeface="Arial"/>
                <a:ea typeface="MS Mincho"/>
                <a:cs typeface="Times New Roman"/>
              </a:rPr>
              <a:t>Ressamın</a:t>
            </a:r>
            <a:r>
              <a:rPr lang="en-US" dirty="0" smtClean="0">
                <a:effectLst/>
                <a:latin typeface="Arial"/>
                <a:ea typeface="MS Mincho"/>
                <a:cs typeface="Times New Roman"/>
              </a:rPr>
              <a:t> </a:t>
            </a:r>
            <a:r>
              <a:rPr lang="en-US" dirty="0" err="1" smtClean="0">
                <a:effectLst/>
                <a:latin typeface="Arial"/>
                <a:ea typeface="MS Mincho"/>
                <a:cs typeface="Times New Roman"/>
              </a:rPr>
              <a:t>görme</a:t>
            </a:r>
            <a:r>
              <a:rPr lang="en-US" dirty="0" smtClean="0">
                <a:effectLst/>
                <a:latin typeface="Arial"/>
                <a:ea typeface="MS Mincho"/>
                <a:cs typeface="Times New Roman"/>
              </a:rPr>
              <a:t> </a:t>
            </a:r>
            <a:r>
              <a:rPr lang="en-US" dirty="0" err="1" smtClean="0">
                <a:effectLst/>
                <a:latin typeface="Arial"/>
                <a:ea typeface="MS Mincho"/>
                <a:cs typeface="Times New Roman"/>
              </a:rPr>
              <a:t>biçimi</a:t>
            </a:r>
            <a:r>
              <a:rPr lang="en-US" dirty="0" smtClean="0">
                <a:effectLst/>
                <a:latin typeface="Arial"/>
                <a:ea typeface="MS Mincho"/>
                <a:cs typeface="Times New Roman"/>
              </a:rPr>
              <a:t>, </a:t>
            </a:r>
            <a:r>
              <a:rPr lang="en-US" dirty="0" err="1" smtClean="0">
                <a:effectLst/>
                <a:latin typeface="Arial"/>
                <a:ea typeface="MS Mincho"/>
                <a:cs typeface="Times New Roman"/>
              </a:rPr>
              <a:t>bez</a:t>
            </a:r>
            <a:r>
              <a:rPr lang="en-US" dirty="0" smtClean="0">
                <a:effectLst/>
                <a:latin typeface="Arial"/>
                <a:ea typeface="MS Mincho"/>
                <a:cs typeface="Times New Roman"/>
              </a:rPr>
              <a:t> </a:t>
            </a:r>
            <a:r>
              <a:rPr lang="en-US" dirty="0" err="1" smtClean="0">
                <a:effectLst/>
                <a:latin typeface="Arial"/>
                <a:ea typeface="MS Mincho"/>
                <a:cs typeface="Times New Roman"/>
              </a:rPr>
              <a:t>ya</a:t>
            </a:r>
            <a:r>
              <a:rPr lang="en-US" dirty="0" smtClean="0">
                <a:effectLst/>
                <a:latin typeface="Arial"/>
                <a:ea typeface="MS Mincho"/>
                <a:cs typeface="Times New Roman"/>
              </a:rPr>
              <a:t> da </a:t>
            </a:r>
            <a:r>
              <a:rPr lang="en-US" dirty="0" err="1" smtClean="0">
                <a:effectLst/>
                <a:latin typeface="Arial"/>
                <a:ea typeface="MS Mincho"/>
                <a:cs typeface="Times New Roman"/>
              </a:rPr>
              <a:t>kağıt</a:t>
            </a:r>
            <a:r>
              <a:rPr lang="en-US" dirty="0" smtClean="0">
                <a:effectLst/>
                <a:latin typeface="Arial"/>
                <a:ea typeface="MS Mincho"/>
                <a:cs typeface="Times New Roman"/>
              </a:rPr>
              <a:t> </a:t>
            </a:r>
            <a:r>
              <a:rPr lang="en-US" dirty="0" err="1" smtClean="0">
                <a:effectLst/>
                <a:latin typeface="Arial"/>
                <a:ea typeface="MS Mincho"/>
                <a:cs typeface="Times New Roman"/>
              </a:rPr>
              <a:t>üstüne</a:t>
            </a:r>
            <a:r>
              <a:rPr lang="en-US" dirty="0" smtClean="0">
                <a:effectLst/>
                <a:latin typeface="Arial"/>
                <a:ea typeface="MS Mincho"/>
                <a:cs typeface="Times New Roman"/>
              </a:rPr>
              <a:t> </a:t>
            </a:r>
            <a:r>
              <a:rPr lang="en-US" dirty="0" err="1" smtClean="0">
                <a:effectLst/>
                <a:latin typeface="Arial"/>
                <a:ea typeface="MS Mincho"/>
                <a:cs typeface="Times New Roman"/>
              </a:rPr>
              <a:t>yaptığı</a:t>
            </a:r>
            <a:r>
              <a:rPr lang="en-US" dirty="0" smtClean="0">
                <a:effectLst/>
                <a:latin typeface="Arial"/>
                <a:ea typeface="MS Mincho"/>
                <a:cs typeface="Times New Roman"/>
              </a:rPr>
              <a:t> </a:t>
            </a:r>
            <a:r>
              <a:rPr lang="en-US" dirty="0" err="1" smtClean="0">
                <a:effectLst/>
                <a:latin typeface="Arial"/>
                <a:ea typeface="MS Mincho"/>
                <a:cs typeface="Times New Roman"/>
              </a:rPr>
              <a:t>imlerle</a:t>
            </a:r>
            <a:r>
              <a:rPr lang="en-US" dirty="0" smtClean="0">
                <a:effectLst/>
                <a:latin typeface="Arial"/>
                <a:ea typeface="MS Mincho"/>
                <a:cs typeface="Times New Roman"/>
              </a:rPr>
              <a:t> </a:t>
            </a:r>
            <a:r>
              <a:rPr lang="en-US" dirty="0" err="1" smtClean="0">
                <a:effectLst/>
                <a:latin typeface="Arial"/>
                <a:ea typeface="MS Mincho"/>
                <a:cs typeface="Times New Roman"/>
              </a:rPr>
              <a:t>yeniden</a:t>
            </a:r>
            <a:r>
              <a:rPr lang="en-US" dirty="0" smtClean="0">
                <a:effectLst/>
                <a:latin typeface="Arial"/>
                <a:ea typeface="MS Mincho"/>
                <a:cs typeface="Times New Roman"/>
              </a:rPr>
              <a:t> </a:t>
            </a:r>
            <a:r>
              <a:rPr lang="en-US" dirty="0" err="1" smtClean="0">
                <a:effectLst/>
                <a:latin typeface="Arial"/>
                <a:ea typeface="MS Mincho"/>
                <a:cs typeface="Times New Roman"/>
              </a:rPr>
              <a:t>canlandırılır</a:t>
            </a:r>
            <a:r>
              <a:rPr lang="en-US" dirty="0" smtClean="0">
                <a:effectLst/>
                <a:latin typeface="Arial"/>
                <a:ea typeface="MS Mincho"/>
                <a:cs typeface="Times New Roman"/>
              </a:rPr>
              <a:t>. Her </a:t>
            </a:r>
            <a:r>
              <a:rPr lang="en-US" dirty="0" err="1" smtClean="0">
                <a:effectLst/>
                <a:latin typeface="Arial"/>
                <a:ea typeface="MS Mincho"/>
                <a:cs typeface="Times New Roman"/>
              </a:rPr>
              <a:t>imgede</a:t>
            </a:r>
            <a:r>
              <a:rPr lang="en-US" dirty="0" smtClean="0">
                <a:effectLst/>
                <a:latin typeface="Arial"/>
                <a:ea typeface="MS Mincho"/>
                <a:cs typeface="Times New Roman"/>
              </a:rPr>
              <a:t> </a:t>
            </a:r>
            <a:r>
              <a:rPr lang="en-US" dirty="0" err="1" smtClean="0">
                <a:effectLst/>
                <a:latin typeface="Arial"/>
                <a:ea typeface="MS Mincho"/>
                <a:cs typeface="Times New Roman"/>
              </a:rPr>
              <a:t>bir</a:t>
            </a:r>
            <a:r>
              <a:rPr lang="en-US" dirty="0" smtClean="0">
                <a:effectLst/>
                <a:latin typeface="Arial"/>
                <a:ea typeface="MS Mincho"/>
                <a:cs typeface="Times New Roman"/>
              </a:rPr>
              <a:t> </a:t>
            </a:r>
            <a:r>
              <a:rPr lang="en-US" dirty="0" err="1" smtClean="0">
                <a:effectLst/>
                <a:latin typeface="Arial"/>
                <a:ea typeface="MS Mincho"/>
                <a:cs typeface="Times New Roman"/>
              </a:rPr>
              <a:t>görme</a:t>
            </a:r>
            <a:r>
              <a:rPr lang="en-US" dirty="0" smtClean="0">
                <a:effectLst/>
                <a:latin typeface="Arial"/>
                <a:ea typeface="MS Mincho"/>
                <a:cs typeface="Times New Roman"/>
              </a:rPr>
              <a:t> </a:t>
            </a:r>
            <a:r>
              <a:rPr lang="en-US" dirty="0" err="1" smtClean="0">
                <a:effectLst/>
                <a:latin typeface="Arial"/>
                <a:ea typeface="MS Mincho"/>
                <a:cs typeface="Times New Roman"/>
              </a:rPr>
              <a:t>biçimi</a:t>
            </a:r>
            <a:r>
              <a:rPr lang="en-US" dirty="0" smtClean="0">
                <a:effectLst/>
                <a:latin typeface="Arial"/>
                <a:ea typeface="MS Mincho"/>
                <a:cs typeface="Times New Roman"/>
              </a:rPr>
              <a:t> </a:t>
            </a:r>
            <a:r>
              <a:rPr lang="en-US" dirty="0" err="1" smtClean="0">
                <a:effectLst/>
                <a:latin typeface="Arial"/>
                <a:ea typeface="MS Mincho"/>
                <a:cs typeface="Times New Roman"/>
              </a:rPr>
              <a:t>yatsa</a:t>
            </a:r>
            <a:r>
              <a:rPr lang="en-US" dirty="0" smtClean="0">
                <a:effectLst/>
                <a:latin typeface="Arial"/>
                <a:ea typeface="MS Mincho"/>
                <a:cs typeface="Times New Roman"/>
              </a:rPr>
              <a:t> da </a:t>
            </a:r>
            <a:r>
              <a:rPr lang="en-US" dirty="0" err="1" smtClean="0">
                <a:effectLst/>
                <a:latin typeface="Arial"/>
                <a:ea typeface="MS Mincho"/>
                <a:cs typeface="Times New Roman"/>
              </a:rPr>
              <a:t>bir</a:t>
            </a:r>
            <a:r>
              <a:rPr lang="en-US" dirty="0" smtClean="0">
                <a:effectLst/>
                <a:latin typeface="Arial"/>
                <a:ea typeface="MS Mincho"/>
                <a:cs typeface="Times New Roman"/>
              </a:rPr>
              <a:t> </a:t>
            </a:r>
            <a:r>
              <a:rPr lang="en-US" dirty="0" err="1" smtClean="0">
                <a:effectLst/>
                <a:latin typeface="Arial"/>
                <a:ea typeface="MS Mincho"/>
                <a:cs typeface="Times New Roman"/>
              </a:rPr>
              <a:t>imgeyi</a:t>
            </a:r>
            <a:r>
              <a:rPr lang="en-US" dirty="0" smtClean="0">
                <a:effectLst/>
                <a:latin typeface="Arial"/>
                <a:ea typeface="MS Mincho"/>
                <a:cs typeface="Times New Roman"/>
              </a:rPr>
              <a:t> </a:t>
            </a:r>
            <a:r>
              <a:rPr lang="en-US" dirty="0" err="1" smtClean="0">
                <a:effectLst/>
                <a:latin typeface="Arial"/>
                <a:ea typeface="MS Mincho"/>
                <a:cs typeface="Times New Roman"/>
              </a:rPr>
              <a:t>algılayışımız</a:t>
            </a:r>
            <a:r>
              <a:rPr lang="en-US" dirty="0" smtClean="0">
                <a:effectLst/>
                <a:latin typeface="Arial"/>
                <a:ea typeface="MS Mincho"/>
                <a:cs typeface="Times New Roman"/>
              </a:rPr>
              <a:t> </a:t>
            </a:r>
            <a:r>
              <a:rPr lang="en-US" dirty="0" err="1" smtClean="0">
                <a:effectLst/>
                <a:latin typeface="Arial"/>
                <a:ea typeface="MS Mincho"/>
                <a:cs typeface="Times New Roman"/>
              </a:rPr>
              <a:t>ya</a:t>
            </a:r>
            <a:r>
              <a:rPr lang="en-US" dirty="0" smtClean="0">
                <a:effectLst/>
                <a:latin typeface="Arial"/>
                <a:ea typeface="MS Mincho"/>
                <a:cs typeface="Times New Roman"/>
              </a:rPr>
              <a:t> da </a:t>
            </a:r>
            <a:r>
              <a:rPr lang="en-US" dirty="0" err="1" smtClean="0">
                <a:effectLst/>
                <a:latin typeface="Arial"/>
                <a:ea typeface="MS Mincho"/>
                <a:cs typeface="Times New Roman"/>
              </a:rPr>
              <a:t>değerlendirişimiz</a:t>
            </a:r>
            <a:r>
              <a:rPr lang="en-US" dirty="0" smtClean="0">
                <a:effectLst/>
                <a:latin typeface="Arial"/>
                <a:ea typeface="MS Mincho"/>
                <a:cs typeface="Times New Roman"/>
              </a:rPr>
              <a:t> </a:t>
            </a:r>
            <a:r>
              <a:rPr lang="en-US" dirty="0" err="1" smtClean="0">
                <a:effectLst/>
                <a:latin typeface="Arial"/>
                <a:ea typeface="MS Mincho"/>
                <a:cs typeface="Times New Roman"/>
              </a:rPr>
              <a:t>aynı</a:t>
            </a:r>
            <a:r>
              <a:rPr lang="en-US" dirty="0" smtClean="0">
                <a:effectLst/>
                <a:latin typeface="Arial"/>
                <a:ea typeface="MS Mincho"/>
                <a:cs typeface="Times New Roman"/>
              </a:rPr>
              <a:t> </a:t>
            </a:r>
            <a:r>
              <a:rPr lang="en-US" dirty="0" err="1" smtClean="0">
                <a:effectLst/>
                <a:latin typeface="Arial"/>
                <a:ea typeface="MS Mincho"/>
                <a:cs typeface="Times New Roman"/>
              </a:rPr>
              <a:t>zamanda</a:t>
            </a:r>
            <a:r>
              <a:rPr lang="en-US" dirty="0" smtClean="0">
                <a:effectLst/>
                <a:latin typeface="Arial"/>
                <a:ea typeface="MS Mincho"/>
                <a:cs typeface="Times New Roman"/>
              </a:rPr>
              <a:t> </a:t>
            </a:r>
            <a:r>
              <a:rPr lang="en-US" dirty="0" err="1" smtClean="0">
                <a:effectLst/>
                <a:latin typeface="Arial"/>
                <a:ea typeface="MS Mincho"/>
                <a:cs typeface="Times New Roman"/>
              </a:rPr>
              <a:t>görme</a:t>
            </a:r>
            <a:r>
              <a:rPr lang="en-US" dirty="0" smtClean="0">
                <a:effectLst/>
                <a:latin typeface="Arial"/>
                <a:ea typeface="MS Mincho"/>
                <a:cs typeface="Times New Roman"/>
              </a:rPr>
              <a:t> </a:t>
            </a:r>
            <a:r>
              <a:rPr lang="en-US" dirty="0" err="1" smtClean="0">
                <a:effectLst/>
                <a:latin typeface="Arial"/>
                <a:ea typeface="MS Mincho"/>
                <a:cs typeface="Times New Roman"/>
              </a:rPr>
              <a:t>biçimimize</a:t>
            </a:r>
            <a:r>
              <a:rPr lang="en-US" dirty="0" smtClean="0">
                <a:effectLst/>
                <a:latin typeface="Arial"/>
                <a:ea typeface="MS Mincho"/>
                <a:cs typeface="Times New Roman"/>
              </a:rPr>
              <a:t> </a:t>
            </a:r>
            <a:r>
              <a:rPr lang="en-US" dirty="0" err="1" smtClean="0">
                <a:effectLst/>
                <a:latin typeface="Arial"/>
                <a:ea typeface="MS Mincho"/>
                <a:cs typeface="Times New Roman"/>
              </a:rPr>
              <a:t>bağlıdır</a:t>
            </a:r>
            <a:r>
              <a:rPr lang="en-US" dirty="0" smtClean="0">
                <a:effectLst/>
                <a:latin typeface="Arial"/>
                <a:ea typeface="MS Mincho"/>
                <a:cs typeface="Times New Roman"/>
              </a:rPr>
              <a:t>” (Berger, 1995:10).</a:t>
            </a:r>
            <a:endParaRPr lang="tr-TR" sz="2800" dirty="0">
              <a:ea typeface="Calibri"/>
              <a:cs typeface="Times New Roman"/>
            </a:endParaRPr>
          </a:p>
          <a:p>
            <a:endParaRPr lang="tr-TR" dirty="0"/>
          </a:p>
        </p:txBody>
      </p:sp>
    </p:spTree>
    <p:extLst>
      <p:ext uri="{BB962C8B-B14F-4D97-AF65-F5344CB8AC3E}">
        <p14:creationId xmlns:p14="http://schemas.microsoft.com/office/powerpoint/2010/main" val="118857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Berger’in söz ettiği görme biçimi, görsel kültür için önemli bir ayrıntıdır. </a:t>
            </a:r>
            <a:r>
              <a:rPr lang="tr-TR" dirty="0" err="1" smtClean="0"/>
              <a:t>Kevin</a:t>
            </a:r>
            <a:r>
              <a:rPr lang="tr-TR" dirty="0" smtClean="0"/>
              <a:t> </a:t>
            </a:r>
            <a:r>
              <a:rPr lang="tr-TR" dirty="0" err="1" smtClean="0"/>
              <a:t>Tavin</a:t>
            </a:r>
            <a:r>
              <a:rPr lang="tr-TR" dirty="0" smtClean="0"/>
              <a:t> (2011), Berger’in görme biçimi ifadesini, farklı bakma pratikleri olarak dillendirir. </a:t>
            </a:r>
            <a:r>
              <a:rPr lang="tr-TR" dirty="0" err="1" smtClean="0"/>
              <a:t>Tavin’e</a:t>
            </a:r>
            <a:r>
              <a:rPr lang="tr-TR" dirty="0" smtClean="0"/>
              <a:t> göre bakmak, içinde amaç ve yön barındıran bir etkinliktir; “Bakarız ve gördüğümüz şeyleri nasıl yorumlayacağımızı öğreniriz. Görmek, gözleri açmakla ilgili bir eylem değildir, görmek güç ve güç ilişkileri içerir; Ne zaman görmek, ne zaman görülmek istiyoruz?” (</a:t>
            </a:r>
            <a:r>
              <a:rPr lang="tr-TR" dirty="0" err="1" smtClean="0"/>
              <a:t>Tavin</a:t>
            </a:r>
            <a:r>
              <a:rPr lang="tr-TR" dirty="0" smtClean="0"/>
              <a:t>, 2011: </a:t>
            </a:r>
            <a:r>
              <a:rPr lang="tr-TR" dirty="0" err="1" smtClean="0"/>
              <a:t>Çalıştay</a:t>
            </a:r>
            <a:r>
              <a:rPr lang="tr-TR" dirty="0" smtClean="0"/>
              <a:t> Notları).</a:t>
            </a:r>
            <a:endParaRPr lang="tr-TR" dirty="0"/>
          </a:p>
        </p:txBody>
      </p:sp>
    </p:spTree>
    <p:extLst>
      <p:ext uri="{BB962C8B-B14F-4D97-AF65-F5344CB8AC3E}">
        <p14:creationId xmlns:p14="http://schemas.microsoft.com/office/powerpoint/2010/main" val="1063482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Mirzeoff’a</a:t>
            </a:r>
            <a:r>
              <a:rPr lang="tr-TR" dirty="0" smtClean="0"/>
              <a:t> göre, deneyimleri resimleme ya da görselleştirme eğilimimiz yüzünden görsel bir kültüre sahibiz; onun için, görsellik etki alanı açısından hem küreseldir hem de sıradan, günlük yaşamın bir parçasıdır (</a:t>
            </a:r>
            <a:r>
              <a:rPr lang="tr-TR" dirty="0" err="1" smtClean="0"/>
              <a:t>Duncum</a:t>
            </a:r>
            <a:r>
              <a:rPr lang="tr-TR" dirty="0" smtClean="0"/>
              <a:t>, 2002:15). </a:t>
            </a:r>
            <a:endParaRPr lang="tr-TR" dirty="0"/>
          </a:p>
        </p:txBody>
      </p:sp>
    </p:spTree>
    <p:extLst>
      <p:ext uri="{BB962C8B-B14F-4D97-AF65-F5344CB8AC3E}">
        <p14:creationId xmlns:p14="http://schemas.microsoft.com/office/powerpoint/2010/main" val="3529628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Günümüzde imgeler iyice çoğaldı ve artık onları ürettiğimiz kadar onlar tarafından da üretiliyoruz; </a:t>
            </a:r>
            <a:r>
              <a:rPr lang="tr-TR" dirty="0" err="1" smtClean="0"/>
              <a:t>gazatelerde</a:t>
            </a:r>
            <a:r>
              <a:rPr lang="tr-TR" dirty="0" smtClean="0"/>
              <a:t> ve internette gördüğümüz haberlerin fotoğrafları, televizyonda izlediğimiz televizyon programları, dünya haberleri, popüler diziler, filmler ya da müzik kanallarında durmadan dönen video-klipler, etrafımızı saran reklam panoları, vitrinler, siber mekânda kolayca </a:t>
            </a:r>
            <a:r>
              <a:rPr lang="tr-TR" dirty="0" err="1" smtClean="0"/>
              <a:t>uşlaşılabilen</a:t>
            </a:r>
            <a:r>
              <a:rPr lang="tr-TR" dirty="0" smtClean="0"/>
              <a:t> dijital vb. hareketli hareketsiz tüm görüntüler (</a:t>
            </a:r>
            <a:r>
              <a:rPr lang="tr-TR" dirty="0" err="1" smtClean="0"/>
              <a:t>Saybaşılı</a:t>
            </a:r>
            <a:r>
              <a:rPr lang="tr-TR" dirty="0" smtClean="0"/>
              <a:t>, 2007:21-22). </a:t>
            </a:r>
            <a:endParaRPr lang="tr-TR" dirty="0"/>
          </a:p>
        </p:txBody>
      </p:sp>
    </p:spTree>
    <p:extLst>
      <p:ext uri="{BB962C8B-B14F-4D97-AF65-F5344CB8AC3E}">
        <p14:creationId xmlns:p14="http://schemas.microsoft.com/office/powerpoint/2010/main" val="690630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Kısacası, tüm bu görüntüler gün geçtikçe daha fazla ve hızlı bir şekilde yaşamımızın içine girmekte ve daha da ötesi günlük yaşamımız olmaktadır. Örneğin, filmler artık geleneksel olarak sinemalarda değil, bir uçak ya da otobüs yolculuğunda cep telefonları, dizüstü bilgisayarlar, tabletler vb. dijital teknolojiler aracılığıyla izlenmektedir.</a:t>
            </a:r>
            <a:endParaRPr lang="tr-TR" dirty="0"/>
          </a:p>
        </p:txBody>
      </p:sp>
    </p:spTree>
    <p:extLst>
      <p:ext uri="{BB962C8B-B14F-4D97-AF65-F5344CB8AC3E}">
        <p14:creationId xmlns:p14="http://schemas.microsoft.com/office/powerpoint/2010/main" val="2017805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Saybaşılı’ya</a:t>
            </a:r>
            <a:r>
              <a:rPr lang="tr-TR" dirty="0" smtClean="0"/>
              <a:t> göre (2007:27), görsel kültür, görmek ve bilmek arasındaki ilişkinin yeniden kurulmasıdır. Çünkü bakmak ve görmek birbirini tamamlar. Tanımlayan çözümleyen ve eleştiren bakma eylemi, dünya hakkında özgün ve yaratıcı yorumuyla bilgi üretme konusunda merkezi bir öneme sahiptir. Bilgi üretiminin diğer kaynağı imgeler ise, asıl görüneni değil, bunların temsillerini gösterir. </a:t>
            </a:r>
            <a:endParaRPr lang="tr-TR" dirty="0"/>
          </a:p>
        </p:txBody>
      </p:sp>
    </p:spTree>
    <p:extLst>
      <p:ext uri="{BB962C8B-B14F-4D97-AF65-F5344CB8AC3E}">
        <p14:creationId xmlns:p14="http://schemas.microsoft.com/office/powerpoint/2010/main" val="178078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Disiplinlerarası</a:t>
            </a:r>
            <a:r>
              <a:rPr lang="tr-TR" dirty="0" smtClean="0"/>
              <a:t> çalışma yöntemlerinin benimsendiği </a:t>
            </a:r>
            <a:r>
              <a:rPr lang="tr-TR" dirty="0" err="1" smtClean="0"/>
              <a:t>postmodern</a:t>
            </a:r>
            <a:r>
              <a:rPr lang="tr-TR" dirty="0" smtClean="0"/>
              <a:t> sanat eğitimin bir başka problem alanı, görsel </a:t>
            </a:r>
            <a:r>
              <a:rPr lang="tr-TR" dirty="0" err="1" smtClean="0"/>
              <a:t>kültür’dür</a:t>
            </a:r>
            <a:r>
              <a:rPr lang="tr-TR" dirty="0" smtClean="0"/>
              <a:t>. Bu alan </a:t>
            </a:r>
            <a:r>
              <a:rPr lang="tr-TR" dirty="0" err="1" smtClean="0"/>
              <a:t>postmodern</a:t>
            </a:r>
            <a:r>
              <a:rPr lang="tr-TR" dirty="0" smtClean="0"/>
              <a:t> sanat eğitimi kapsamında oldukça geniş bir yer tutmaktadır.</a:t>
            </a:r>
            <a:endParaRPr lang="tr-TR" dirty="0"/>
          </a:p>
        </p:txBody>
      </p:sp>
    </p:spTree>
    <p:extLst>
      <p:ext uri="{BB962C8B-B14F-4D97-AF65-F5344CB8AC3E}">
        <p14:creationId xmlns:p14="http://schemas.microsoft.com/office/powerpoint/2010/main" val="155610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Leppert</a:t>
            </a:r>
            <a:r>
              <a:rPr lang="tr-TR" dirty="0" smtClean="0"/>
              <a:t> (2002:14) göre, ister fotoğraf, ister film ya da video, isterse de resim olsun, imgelere bakıldığında görünen şey insan bilincinin ürünüdür. Birey çevresinde gördüğü her imgeyi belleğine kaydeder. Tüm bu imgeler belleğinde bir araya geldiğinde, dünyayı bir biçimde anlamlandırmaya başlar ve yaşamı bu imgelere yüklediği anlamlarla değerlendirir. Bu ortamda kullanmayı öğrendiği dil ve içinde yaşadığı kültürün kodları bir araya geldiğinde birey, anlamlandırdığı imgelerle kültürünü birleştirerek yeni anlamlar oluşturur. İmgelerle kültürel gerçeklerin birleşmesi sonrası meydana gelen bu güçlü dil, görsel kültürün temelidir.</a:t>
            </a:r>
            <a:endParaRPr lang="tr-TR" dirty="0"/>
          </a:p>
        </p:txBody>
      </p:sp>
    </p:spTree>
    <p:extLst>
      <p:ext uri="{BB962C8B-B14F-4D97-AF65-F5344CB8AC3E}">
        <p14:creationId xmlns:p14="http://schemas.microsoft.com/office/powerpoint/2010/main" val="3753419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Görsel kültür kapsamında ele alınan görsellerin kendisi değil, temsil niteliği taşıyan bu görsellerin bireyin yaşadığı kültür için ve dünya için ne tür anlamlar ürettiğidir (Türkkan, 2008:14). </a:t>
            </a:r>
            <a:endParaRPr lang="tr-TR" dirty="0"/>
          </a:p>
        </p:txBody>
      </p:sp>
    </p:spTree>
    <p:extLst>
      <p:ext uri="{BB962C8B-B14F-4D97-AF65-F5344CB8AC3E}">
        <p14:creationId xmlns:p14="http://schemas.microsoft.com/office/powerpoint/2010/main" val="3325227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r>
              <a:rPr lang="tr-TR" sz="1600" dirty="0"/>
              <a:t>Acar, B. (2008). "yazılı </a:t>
            </a:r>
            <a:r>
              <a:rPr lang="tr-TR" sz="1600" dirty="0" err="1"/>
              <a:t>kültür"e</a:t>
            </a:r>
            <a:r>
              <a:rPr lang="tr-TR" sz="1600" dirty="0"/>
              <a:t> </a:t>
            </a:r>
            <a:r>
              <a:rPr lang="tr-TR" sz="1600" dirty="0" err="1"/>
              <a:t>karşı</a:t>
            </a:r>
            <a:r>
              <a:rPr lang="tr-TR" sz="1600" dirty="0"/>
              <a:t> "</a:t>
            </a:r>
            <a:r>
              <a:rPr lang="tr-TR" sz="1600" dirty="0" err="1"/>
              <a:t>görsel</a:t>
            </a:r>
            <a:r>
              <a:rPr lang="tr-TR" sz="1600" dirty="0"/>
              <a:t> </a:t>
            </a:r>
            <a:r>
              <a:rPr lang="tr-TR" sz="1600" dirty="0" err="1"/>
              <a:t>kültür</a:t>
            </a:r>
            <a:r>
              <a:rPr lang="tr-TR" sz="1600" dirty="0"/>
              <a:t>", Uzun Hikaye, </a:t>
            </a:r>
            <a:r>
              <a:rPr lang="tr-TR" sz="1600" dirty="0" err="1"/>
              <a:t>Öyku</a:t>
            </a:r>
            <a:r>
              <a:rPr lang="tr-TR" sz="1600" dirty="0"/>
              <a:t>̈</a:t>
            </a:r>
            <a:r>
              <a:rPr lang="tr-TR" sz="1600" dirty="0" smtClean="0"/>
              <a:t>, inceleme </a:t>
            </a:r>
            <a:r>
              <a:rPr lang="tr-TR" sz="1600" dirty="0"/>
              <a:t>ve </a:t>
            </a:r>
            <a:r>
              <a:rPr lang="tr-TR" sz="1600" dirty="0" err="1"/>
              <a:t>eleştiri</a:t>
            </a:r>
            <a:r>
              <a:rPr lang="tr-TR" sz="1600" dirty="0"/>
              <a:t> </a:t>
            </a:r>
            <a:r>
              <a:rPr lang="tr-TR" sz="1600" dirty="0" err="1" smtClean="0"/>
              <a:t>blogu</a:t>
            </a:r>
            <a:r>
              <a:rPr lang="tr-TR" sz="1600" dirty="0" smtClean="0"/>
              <a:t>, http</a:t>
            </a:r>
            <a:r>
              <a:rPr lang="tr-TR" sz="1600" dirty="0"/>
              <a:t>://www.uzunhikaye.org/icerik/yazili-kulturekarsi-gorsel-kultur adresinden 03.02.2012 tarihinde </a:t>
            </a:r>
            <a:r>
              <a:rPr lang="tr-TR" sz="1600" dirty="0" err="1"/>
              <a:t>alınmıştır</a:t>
            </a:r>
            <a:r>
              <a:rPr lang="tr-TR" sz="1600" dirty="0" smtClean="0"/>
              <a:t>.</a:t>
            </a:r>
          </a:p>
          <a:p>
            <a:r>
              <a:rPr lang="tr-TR" sz="1600" dirty="0"/>
              <a:t>Berger, J. (1995). Görme Biçimleri. 6. Baskı. Çeviren: Yurdanur </a:t>
            </a:r>
            <a:r>
              <a:rPr lang="tr-TR" sz="1600" dirty="0" smtClean="0"/>
              <a:t>Salman, </a:t>
            </a:r>
            <a:r>
              <a:rPr lang="tr-TR" sz="1600" dirty="0" err="1" smtClean="0"/>
              <a:t>I</a:t>
            </a:r>
            <a:r>
              <a:rPr lang="tr-TR" sz="1600" dirty="0" err="1"/>
              <a:t>̇stanbul</a:t>
            </a:r>
            <a:r>
              <a:rPr lang="tr-TR" sz="1600" dirty="0"/>
              <a:t>: Metis Yayınları.</a:t>
            </a:r>
          </a:p>
          <a:p>
            <a:r>
              <a:rPr lang="tr-TR" sz="1600" dirty="0"/>
              <a:t>Bernard, M. (2002). Sanat, Tasarım ve Görsel Kültür. </a:t>
            </a:r>
            <a:r>
              <a:rPr lang="tr-TR" sz="1600" dirty="0" err="1"/>
              <a:t>İstanbul</a:t>
            </a:r>
            <a:r>
              <a:rPr lang="tr-TR" sz="1600" dirty="0"/>
              <a:t>: </a:t>
            </a:r>
            <a:r>
              <a:rPr lang="tr-TR" sz="1600" dirty="0" err="1"/>
              <a:t>Ütopya</a:t>
            </a:r>
            <a:r>
              <a:rPr lang="tr-TR" sz="1600" dirty="0"/>
              <a:t> Yayınevi.</a:t>
            </a:r>
          </a:p>
          <a:p>
            <a:r>
              <a:rPr lang="en-US" sz="1600" dirty="0" err="1"/>
              <a:t>Duncum</a:t>
            </a:r>
            <a:r>
              <a:rPr lang="en-US" sz="1600" dirty="0"/>
              <a:t>, P. (2002). Visual culture art education: Why, what and how</a:t>
            </a:r>
            <a:r>
              <a:rPr lang="en-US" sz="1600" dirty="0" smtClean="0"/>
              <a:t>?.</a:t>
            </a:r>
            <a:r>
              <a:rPr lang="tr-TR" sz="1600" dirty="0" smtClean="0"/>
              <a:t> </a:t>
            </a:r>
            <a:r>
              <a:rPr lang="en-US" sz="1600" dirty="0" smtClean="0"/>
              <a:t>İnternational </a:t>
            </a:r>
            <a:r>
              <a:rPr lang="en-US" sz="1600" dirty="0"/>
              <a:t>Journal of Art&amp; Design Education, 21, 14-23. 16 DEC 2002 </a:t>
            </a:r>
            <a:r>
              <a:rPr lang="en-US" sz="1600" dirty="0" smtClean="0"/>
              <a:t>|</a:t>
            </a:r>
            <a:r>
              <a:rPr lang="tr-TR" sz="1600" dirty="0" smtClean="0"/>
              <a:t> </a:t>
            </a:r>
            <a:r>
              <a:rPr lang="en-US" sz="1600" dirty="0" smtClean="0"/>
              <a:t>DOI</a:t>
            </a:r>
            <a:r>
              <a:rPr lang="en-US" sz="1600" dirty="0"/>
              <a:t>: </a:t>
            </a:r>
            <a:r>
              <a:rPr lang="en-US" sz="1600" dirty="0" smtClean="0"/>
              <a:t>10.1111/1468-5949.00292</a:t>
            </a:r>
            <a:endParaRPr lang="tr-TR" sz="1600" dirty="0" smtClean="0"/>
          </a:p>
          <a:p>
            <a:r>
              <a:rPr lang="tr-TR" sz="1600" dirty="0" err="1"/>
              <a:t>Leppert</a:t>
            </a:r>
            <a:r>
              <a:rPr lang="tr-TR" sz="1600" dirty="0"/>
              <a:t>, R. (2002). Sanatta Anlamın Görüntüsü. 1. Baskı. </a:t>
            </a:r>
            <a:r>
              <a:rPr lang="tr-TR" sz="1600" dirty="0" err="1"/>
              <a:t>İstanbul</a:t>
            </a:r>
            <a:r>
              <a:rPr lang="tr-TR" sz="1600" dirty="0"/>
              <a:t>: </a:t>
            </a:r>
            <a:r>
              <a:rPr lang="tr-TR" sz="1600" dirty="0" smtClean="0"/>
              <a:t>Ayrıntı Yayınları.</a:t>
            </a:r>
          </a:p>
          <a:p>
            <a:r>
              <a:rPr lang="tr-TR" sz="1600" dirty="0"/>
              <a:t>Parsa, A. F. (2007). </a:t>
            </a:r>
            <a:r>
              <a:rPr lang="tr-TR" sz="1600" dirty="0" err="1"/>
              <a:t>İmgenin</a:t>
            </a:r>
            <a:r>
              <a:rPr lang="tr-TR" sz="1600" dirty="0"/>
              <a:t> </a:t>
            </a:r>
            <a:r>
              <a:rPr lang="tr-TR" sz="1600" dirty="0" err="1"/>
              <a:t>gücu</a:t>
            </a:r>
            <a:r>
              <a:rPr lang="tr-TR" sz="1600" dirty="0"/>
              <a:t>̈ ve </a:t>
            </a:r>
            <a:r>
              <a:rPr lang="tr-TR" sz="1600" dirty="0" err="1"/>
              <a:t>görsel</a:t>
            </a:r>
            <a:r>
              <a:rPr lang="tr-TR" sz="1600" dirty="0"/>
              <a:t> </a:t>
            </a:r>
            <a:r>
              <a:rPr lang="tr-TR" sz="1600" dirty="0" err="1"/>
              <a:t>kültürün</a:t>
            </a:r>
            <a:r>
              <a:rPr lang="tr-TR" sz="1600" dirty="0"/>
              <a:t> </a:t>
            </a:r>
            <a:r>
              <a:rPr lang="tr-TR" sz="1600" dirty="0" err="1"/>
              <a:t>yükselişi</a:t>
            </a:r>
            <a:r>
              <a:rPr lang="tr-TR" sz="1600" dirty="0"/>
              <a:t>. </a:t>
            </a:r>
            <a:r>
              <a:rPr lang="tr-TR" sz="1600" dirty="0" err="1" smtClean="0"/>
              <a:t>Fotoğrafya</a:t>
            </a:r>
            <a:r>
              <a:rPr lang="tr-TR" sz="1600" dirty="0" smtClean="0"/>
              <a:t> </a:t>
            </a:r>
            <a:r>
              <a:rPr lang="tr-TR" sz="1600" dirty="0"/>
              <a:t> </a:t>
            </a:r>
            <a:r>
              <a:rPr lang="tr-TR" sz="1600" dirty="0" smtClean="0"/>
              <a:t>Dergisi</a:t>
            </a:r>
            <a:r>
              <a:rPr lang="tr-TR" sz="1600" dirty="0"/>
              <a:t>, 19, 1-10</a:t>
            </a:r>
            <a:r>
              <a:rPr lang="tr-TR" sz="1600" dirty="0" smtClean="0"/>
              <a:t>.</a:t>
            </a:r>
          </a:p>
          <a:p>
            <a:r>
              <a:rPr lang="en-US" sz="1600" dirty="0"/>
              <a:t>Silvers, A. (2004). Pedagogy and Polemics: Are Art Educators Qualified </a:t>
            </a:r>
            <a:r>
              <a:rPr lang="en-US" sz="1600" dirty="0" smtClean="0"/>
              <a:t>to</a:t>
            </a:r>
            <a:r>
              <a:rPr lang="tr-TR" sz="1600" dirty="0" smtClean="0"/>
              <a:t> </a:t>
            </a:r>
            <a:r>
              <a:rPr lang="en-US" sz="1600" dirty="0" smtClean="0"/>
              <a:t>Teach </a:t>
            </a:r>
            <a:r>
              <a:rPr lang="en-US" sz="1600" dirty="0"/>
              <a:t>Visual Culture?, Arts Education Policy Review: </a:t>
            </a:r>
            <a:r>
              <a:rPr lang="en-US" sz="1600" dirty="0" err="1"/>
              <a:t>Routledge</a:t>
            </a:r>
            <a:r>
              <a:rPr lang="en-US" sz="1600" dirty="0"/>
              <a:t>, </a:t>
            </a:r>
            <a:r>
              <a:rPr lang="en-US" sz="1600" dirty="0" smtClean="0"/>
              <a:t>Vol.106.</a:t>
            </a:r>
            <a:r>
              <a:rPr lang="tr-TR" sz="1600" dirty="0" smtClean="0"/>
              <a:t> </a:t>
            </a:r>
            <a:r>
              <a:rPr lang="en-US" sz="1600" dirty="0" smtClean="0"/>
              <a:t>No.1</a:t>
            </a:r>
            <a:r>
              <a:rPr lang="en-US" sz="1600" dirty="0"/>
              <a:t>, September/October, pp. 19-24</a:t>
            </a:r>
            <a:r>
              <a:rPr lang="en-US" sz="1600" dirty="0" smtClean="0"/>
              <a:t>.</a:t>
            </a:r>
            <a:endParaRPr lang="tr-TR" sz="1600" dirty="0" smtClean="0"/>
          </a:p>
          <a:p>
            <a:r>
              <a:rPr lang="tr-TR" sz="1600" dirty="0" err="1"/>
              <a:t>Saybaşılı</a:t>
            </a:r>
            <a:r>
              <a:rPr lang="tr-TR" sz="1600" dirty="0"/>
              <a:t>, N. (2007). </a:t>
            </a:r>
            <a:r>
              <a:rPr lang="tr-TR" sz="1600" dirty="0" err="1"/>
              <a:t>Görsel</a:t>
            </a:r>
            <a:r>
              <a:rPr lang="tr-TR" sz="1600" dirty="0"/>
              <a:t> </a:t>
            </a:r>
            <a:r>
              <a:rPr lang="tr-TR" sz="1600" dirty="0" err="1"/>
              <a:t>Kültür</a:t>
            </a:r>
            <a:r>
              <a:rPr lang="tr-TR" sz="1600" dirty="0"/>
              <a:t> Özel Sayısı. Toplum Bilim. Sayı 22. Sayfa </a:t>
            </a:r>
            <a:r>
              <a:rPr lang="tr-TR" sz="1600" dirty="0" smtClean="0"/>
              <a:t>17-33</a:t>
            </a:r>
            <a:r>
              <a:rPr lang="tr-TR" sz="1600" dirty="0"/>
              <a:t>.</a:t>
            </a:r>
            <a:endParaRPr lang="tr-TR" sz="1600" dirty="0" smtClean="0"/>
          </a:p>
          <a:p>
            <a:r>
              <a:rPr lang="en-US" sz="1600" dirty="0" err="1"/>
              <a:t>Stankiewicz</a:t>
            </a:r>
            <a:r>
              <a:rPr lang="en-US" sz="1600" dirty="0"/>
              <a:t>, M. A. (2004). A Dangerous Business: Visual Culture Theory </a:t>
            </a:r>
            <a:r>
              <a:rPr lang="en-US" sz="1600" dirty="0" smtClean="0"/>
              <a:t>and</a:t>
            </a:r>
            <a:r>
              <a:rPr lang="tr-TR" sz="1600" dirty="0" smtClean="0"/>
              <a:t> </a:t>
            </a:r>
            <a:r>
              <a:rPr lang="en-US" sz="1600" dirty="0" smtClean="0"/>
              <a:t>Education </a:t>
            </a:r>
            <a:r>
              <a:rPr lang="en-US" sz="1600" dirty="0"/>
              <a:t>Policy. Art Education and Visual Culture Studies [Symposium</a:t>
            </a:r>
            <a:r>
              <a:rPr lang="en-US" sz="1600" dirty="0" smtClean="0"/>
              <a:t>].</a:t>
            </a:r>
            <a:r>
              <a:rPr lang="tr-TR" sz="1600" dirty="0" smtClean="0"/>
              <a:t> </a:t>
            </a:r>
            <a:r>
              <a:rPr lang="en-US" sz="1600" dirty="0" smtClean="0"/>
              <a:t>105 </a:t>
            </a:r>
            <a:r>
              <a:rPr lang="en-US" sz="1600" dirty="0"/>
              <a:t>(6), 5–13 (July-August</a:t>
            </a:r>
            <a:r>
              <a:rPr lang="en-US" sz="1600" dirty="0" smtClean="0"/>
              <a:t>).</a:t>
            </a:r>
            <a:endParaRPr lang="tr-TR" sz="1600" dirty="0" smtClean="0"/>
          </a:p>
          <a:p>
            <a:r>
              <a:rPr lang="en-US" sz="1600" dirty="0" err="1"/>
              <a:t>Türkkan</a:t>
            </a:r>
            <a:r>
              <a:rPr lang="en-US" sz="1600" dirty="0"/>
              <a:t>, B. (2008). </a:t>
            </a:r>
            <a:r>
              <a:rPr lang="en-US" sz="1600" dirty="0" err="1"/>
              <a:t>İlköğretim</a:t>
            </a:r>
            <a:r>
              <a:rPr lang="en-US" sz="1600" dirty="0"/>
              <a:t> </a:t>
            </a:r>
            <a:r>
              <a:rPr lang="en-US" sz="1600" dirty="0" err="1"/>
              <a:t>Görsel</a:t>
            </a:r>
            <a:r>
              <a:rPr lang="en-US" sz="1600" dirty="0"/>
              <a:t> </a:t>
            </a:r>
            <a:r>
              <a:rPr lang="en-US" sz="1600" dirty="0" err="1"/>
              <a:t>Sanatlar</a:t>
            </a:r>
            <a:r>
              <a:rPr lang="en-US" sz="1600" dirty="0"/>
              <a:t> </a:t>
            </a:r>
            <a:r>
              <a:rPr lang="en-US" sz="1600" dirty="0" err="1"/>
              <a:t>Dersi</a:t>
            </a:r>
            <a:r>
              <a:rPr lang="en-US" sz="1600" dirty="0"/>
              <a:t> </a:t>
            </a:r>
            <a:r>
              <a:rPr lang="en-US" sz="1600" dirty="0" err="1"/>
              <a:t>Bağlamında</a:t>
            </a:r>
            <a:r>
              <a:rPr lang="en-US" sz="1600" dirty="0"/>
              <a:t> </a:t>
            </a:r>
            <a:r>
              <a:rPr lang="en-US" sz="1600" dirty="0" err="1"/>
              <a:t>Görsel</a:t>
            </a:r>
            <a:r>
              <a:rPr lang="en-US" sz="1600" dirty="0"/>
              <a:t> </a:t>
            </a:r>
            <a:r>
              <a:rPr lang="en-US" sz="1600" dirty="0" err="1" smtClean="0"/>
              <a:t>Kültür</a:t>
            </a:r>
            <a:r>
              <a:rPr lang="tr-TR" sz="1600" dirty="0" smtClean="0"/>
              <a:t> </a:t>
            </a:r>
            <a:r>
              <a:rPr lang="en-US" sz="1600" dirty="0" err="1" smtClean="0"/>
              <a:t>Çalışmaları</a:t>
            </a:r>
            <a:r>
              <a:rPr lang="en-US" sz="1600" dirty="0"/>
              <a:t>: </a:t>
            </a:r>
            <a:r>
              <a:rPr lang="en-US" sz="1600" dirty="0" err="1"/>
              <a:t>Bir</a:t>
            </a:r>
            <a:r>
              <a:rPr lang="en-US" sz="1600" dirty="0"/>
              <a:t> </a:t>
            </a:r>
            <a:r>
              <a:rPr lang="en-US" sz="1600" dirty="0" err="1"/>
              <a:t>Eylem</a:t>
            </a:r>
            <a:r>
              <a:rPr lang="en-US" sz="1600" dirty="0"/>
              <a:t> </a:t>
            </a:r>
            <a:r>
              <a:rPr lang="en-US" sz="1600" dirty="0" err="1"/>
              <a:t>Araştırması</a:t>
            </a:r>
            <a:r>
              <a:rPr lang="en-US" sz="1600" dirty="0"/>
              <a:t>. </a:t>
            </a:r>
            <a:r>
              <a:rPr lang="en-US" sz="1600" dirty="0" err="1"/>
              <a:t>Yayımlanmamıs</a:t>
            </a:r>
            <a:r>
              <a:rPr lang="en-US" sz="1600" dirty="0"/>
              <a:t>̧ </a:t>
            </a:r>
            <a:r>
              <a:rPr lang="en-US" sz="1600" dirty="0" err="1"/>
              <a:t>Doktora</a:t>
            </a:r>
            <a:r>
              <a:rPr lang="en-US" sz="1600" dirty="0"/>
              <a:t> </a:t>
            </a:r>
            <a:r>
              <a:rPr lang="en-US" sz="1600" dirty="0" err="1"/>
              <a:t>Tezi</a:t>
            </a:r>
            <a:r>
              <a:rPr lang="en-US" sz="1600" dirty="0"/>
              <a:t>. </a:t>
            </a:r>
            <a:r>
              <a:rPr lang="en-US" sz="1600" dirty="0" err="1" smtClean="0"/>
              <a:t>Anadolu</a:t>
            </a:r>
            <a:r>
              <a:rPr lang="tr-TR" sz="1600" dirty="0" smtClean="0"/>
              <a:t> </a:t>
            </a:r>
            <a:r>
              <a:rPr lang="en-US" sz="1600" dirty="0" err="1" smtClean="0"/>
              <a:t>U</a:t>
            </a:r>
            <a:r>
              <a:rPr lang="en-US" sz="1600" dirty="0" err="1"/>
              <a:t>̈niversitesi</a:t>
            </a:r>
            <a:r>
              <a:rPr lang="en-US" sz="1600" dirty="0"/>
              <a:t> </a:t>
            </a:r>
            <a:r>
              <a:rPr lang="en-US" sz="1600" dirty="0" err="1"/>
              <a:t>Eğitim</a:t>
            </a:r>
            <a:r>
              <a:rPr lang="en-US" sz="1600" dirty="0"/>
              <a:t> </a:t>
            </a:r>
            <a:r>
              <a:rPr lang="en-US" sz="1600" dirty="0" err="1"/>
              <a:t>Bilimleri</a:t>
            </a:r>
            <a:r>
              <a:rPr lang="en-US" sz="1600" dirty="0"/>
              <a:t> </a:t>
            </a:r>
            <a:r>
              <a:rPr lang="en-US" sz="1600" dirty="0" err="1"/>
              <a:t>Enstitüsu</a:t>
            </a:r>
            <a:r>
              <a:rPr lang="en-US" sz="1600" dirty="0"/>
              <a:t>̈, </a:t>
            </a:r>
            <a:r>
              <a:rPr lang="en-US" sz="1600" dirty="0" err="1"/>
              <a:t>Eskişehir</a:t>
            </a:r>
            <a:r>
              <a:rPr lang="en-US" sz="1600" dirty="0" smtClean="0"/>
              <a:t>.</a:t>
            </a:r>
            <a:endParaRPr lang="tr-TR" sz="1600" dirty="0" smtClean="0"/>
          </a:p>
          <a:p>
            <a:r>
              <a:rPr lang="en-US" sz="1600" dirty="0"/>
              <a:t>Uygur, N. (2006). </a:t>
            </a:r>
            <a:r>
              <a:rPr lang="en-US" sz="1600" dirty="0" err="1"/>
              <a:t>Kültür</a:t>
            </a:r>
            <a:r>
              <a:rPr lang="en-US" sz="1600" dirty="0"/>
              <a:t> </a:t>
            </a:r>
            <a:r>
              <a:rPr lang="en-US" sz="1600" dirty="0" err="1"/>
              <a:t>Kuramı</a:t>
            </a:r>
            <a:r>
              <a:rPr lang="en-US" sz="1600" dirty="0"/>
              <a:t>. </a:t>
            </a:r>
            <a:r>
              <a:rPr lang="en-US" sz="1600" dirty="0" err="1"/>
              <a:t>İstanbul</a:t>
            </a:r>
            <a:r>
              <a:rPr lang="en-US" sz="1600" dirty="0"/>
              <a:t>: </a:t>
            </a:r>
            <a:r>
              <a:rPr lang="en-US" sz="1600" dirty="0" err="1"/>
              <a:t>Yapı</a:t>
            </a:r>
            <a:r>
              <a:rPr lang="en-US" sz="1600" dirty="0"/>
              <a:t> </a:t>
            </a:r>
            <a:r>
              <a:rPr lang="en-US" sz="1600" dirty="0" err="1"/>
              <a:t>Kredi</a:t>
            </a:r>
            <a:r>
              <a:rPr lang="en-US" sz="1600" dirty="0"/>
              <a:t> </a:t>
            </a:r>
            <a:r>
              <a:rPr lang="en-US" sz="1600" dirty="0" err="1"/>
              <a:t>Yayınları</a:t>
            </a:r>
            <a:r>
              <a:rPr lang="en-US" sz="1600" dirty="0"/>
              <a:t>.</a:t>
            </a:r>
          </a:p>
          <a:p>
            <a:endParaRPr lang="tr-TR" sz="1600" dirty="0"/>
          </a:p>
        </p:txBody>
      </p:sp>
    </p:spTree>
    <p:extLst>
      <p:ext uri="{BB962C8B-B14F-4D97-AF65-F5344CB8AC3E}">
        <p14:creationId xmlns:p14="http://schemas.microsoft.com/office/powerpoint/2010/main" val="192850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Öncelikli olarak görsel kültür terimini ilk olarak kim ve nerede kullanmıştır sorusu sorulduğunda, yanıt olarak </a:t>
            </a:r>
            <a:r>
              <a:rPr lang="tr-TR" dirty="0" err="1" smtClean="0"/>
              <a:t>Duncum</a:t>
            </a:r>
            <a:r>
              <a:rPr lang="tr-TR" dirty="0" smtClean="0"/>
              <a:t>, </a:t>
            </a:r>
            <a:r>
              <a:rPr lang="tr-TR" dirty="0" err="1" smtClean="0"/>
              <a:t>Evans</a:t>
            </a:r>
            <a:r>
              <a:rPr lang="tr-TR" dirty="0" smtClean="0"/>
              <a:t> ve </a:t>
            </a:r>
            <a:r>
              <a:rPr lang="tr-TR" dirty="0" err="1" smtClean="0"/>
              <a:t>Hall</a:t>
            </a:r>
            <a:r>
              <a:rPr lang="tr-TR" dirty="0" smtClean="0"/>
              <a:t> (1999), </a:t>
            </a:r>
            <a:r>
              <a:rPr lang="tr-TR" dirty="0" err="1" smtClean="0"/>
              <a:t>görsel</a:t>
            </a:r>
            <a:r>
              <a:rPr lang="tr-TR" dirty="0" smtClean="0"/>
              <a:t> </a:t>
            </a:r>
            <a:r>
              <a:rPr lang="tr-TR" dirty="0" err="1" smtClean="0"/>
              <a:t>kültür</a:t>
            </a:r>
            <a:r>
              <a:rPr lang="tr-TR" dirty="0" smtClean="0"/>
              <a:t> teriminin ilk olarak </a:t>
            </a:r>
            <a:r>
              <a:rPr lang="tr-TR" dirty="0" err="1" smtClean="0"/>
              <a:t>Svetlana</a:t>
            </a:r>
            <a:r>
              <a:rPr lang="tr-TR" dirty="0" smtClean="0"/>
              <a:t> </a:t>
            </a:r>
            <a:r>
              <a:rPr lang="tr-TR" dirty="0" err="1" smtClean="0"/>
              <a:t>Alpers</a:t>
            </a:r>
            <a:r>
              <a:rPr lang="tr-TR" dirty="0" smtClean="0"/>
              <a:t> [Kaliforniya </a:t>
            </a:r>
            <a:r>
              <a:rPr lang="tr-TR" dirty="0" err="1" smtClean="0"/>
              <a:t>Üniversitesinde</a:t>
            </a:r>
            <a:r>
              <a:rPr lang="tr-TR" dirty="0" smtClean="0"/>
              <a:t> sanat tarihi </a:t>
            </a:r>
            <a:r>
              <a:rPr lang="tr-TR" dirty="0" err="1" smtClean="0"/>
              <a:t>profesöru</a:t>
            </a:r>
            <a:r>
              <a:rPr lang="tr-TR" dirty="0" smtClean="0"/>
              <a:t>̈] tarafından 1983 yılında </a:t>
            </a:r>
            <a:r>
              <a:rPr lang="tr-TR" dirty="0" err="1" smtClean="0"/>
              <a:t>yaptığı</a:t>
            </a:r>
            <a:r>
              <a:rPr lang="tr-TR" dirty="0" smtClean="0"/>
              <a:t> bir </a:t>
            </a:r>
            <a:r>
              <a:rPr lang="tr-TR" dirty="0" err="1" smtClean="0"/>
              <a:t>çalışmasında</a:t>
            </a:r>
            <a:r>
              <a:rPr lang="tr-TR" dirty="0" smtClean="0"/>
              <a:t> </a:t>
            </a:r>
            <a:r>
              <a:rPr lang="tr-TR" dirty="0" err="1" smtClean="0"/>
              <a:t>kullandığını</a:t>
            </a:r>
            <a:r>
              <a:rPr lang="tr-TR" dirty="0" smtClean="0"/>
              <a:t> ifade etseler de </a:t>
            </a:r>
            <a:r>
              <a:rPr lang="tr-TR" dirty="0" err="1" smtClean="0"/>
              <a:t>Elkins</a:t>
            </a:r>
            <a:r>
              <a:rPr lang="tr-TR" dirty="0" smtClean="0"/>
              <a:t>, bu kavramı Michael </a:t>
            </a:r>
            <a:r>
              <a:rPr lang="tr-TR" dirty="0" err="1" smtClean="0"/>
              <a:t>Baxandall’ın</a:t>
            </a:r>
            <a:r>
              <a:rPr lang="tr-TR" dirty="0" smtClean="0"/>
              <a:t> [Kaliforniya </a:t>
            </a:r>
            <a:r>
              <a:rPr lang="tr-TR" dirty="0" err="1" smtClean="0"/>
              <a:t>Üniversitesi</a:t>
            </a:r>
            <a:r>
              <a:rPr lang="tr-TR" dirty="0" smtClean="0"/>
              <a:t> sanat tarihi </a:t>
            </a:r>
            <a:r>
              <a:rPr lang="tr-TR" dirty="0" err="1" smtClean="0"/>
              <a:t>profesöru</a:t>
            </a:r>
            <a:r>
              <a:rPr lang="tr-TR" dirty="0" smtClean="0"/>
              <a:t>̈] 1972’de </a:t>
            </a:r>
            <a:r>
              <a:rPr lang="tr-TR" dirty="0" err="1" smtClean="0"/>
              <a:t>yaptığı</a:t>
            </a:r>
            <a:r>
              <a:rPr lang="tr-TR" dirty="0" smtClean="0"/>
              <a:t> bir </a:t>
            </a:r>
            <a:r>
              <a:rPr lang="tr-TR" dirty="0" err="1" smtClean="0"/>
              <a:t>çalışmasında</a:t>
            </a:r>
            <a:r>
              <a:rPr lang="tr-TR" dirty="0" smtClean="0"/>
              <a:t> </a:t>
            </a:r>
            <a:r>
              <a:rPr lang="tr-TR" dirty="0" err="1" smtClean="0"/>
              <a:t>kullandığını</a:t>
            </a:r>
            <a:r>
              <a:rPr lang="tr-TR" dirty="0" smtClean="0"/>
              <a:t> belirtir (</a:t>
            </a:r>
            <a:r>
              <a:rPr lang="tr-TR" dirty="0" err="1" smtClean="0"/>
              <a:t>Stankiewicz</a:t>
            </a:r>
            <a:r>
              <a:rPr lang="tr-TR" dirty="0" smtClean="0"/>
              <a:t>, 2004:5-6).</a:t>
            </a:r>
            <a:endParaRPr lang="tr-TR" dirty="0"/>
          </a:p>
        </p:txBody>
      </p:sp>
    </p:spTree>
    <p:extLst>
      <p:ext uri="{BB962C8B-B14F-4D97-AF65-F5344CB8AC3E}">
        <p14:creationId xmlns:p14="http://schemas.microsoft.com/office/powerpoint/2010/main" val="4064233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Görsel Kültür terimindeki görsel ve kültür sözcükleri kendi başına değerli ama bir arada iken birbirinden oldukça farklı ve daha ileri eleştirel düşünceyi destekleyecek kadar güçlü olan öğeleri kapsar ve bir araya getirir. </a:t>
            </a:r>
            <a:endParaRPr lang="tr-TR" dirty="0"/>
          </a:p>
        </p:txBody>
      </p:sp>
    </p:spTree>
    <p:extLst>
      <p:ext uri="{BB962C8B-B14F-4D97-AF65-F5344CB8AC3E}">
        <p14:creationId xmlns:p14="http://schemas.microsoft.com/office/powerpoint/2010/main" val="254904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Öncelikli olarak Görsel Kültür, görme ve kültür kavramları üzerinden irdelenmelidir. Berger (1995:7) Görme Biçimleri adlı kitabında sözlerine ilk olarak şu cümleyle başlar; “Görme konuşmadan önce gelmiştir. Çocuk konuşmaya başlamadan önce bakıp tanımayı öğrenir”. Bu anlamda, görme eylemi dünyayı algılamamızın ilk adımıdır. </a:t>
            </a:r>
            <a:endParaRPr lang="tr-TR" dirty="0"/>
          </a:p>
        </p:txBody>
      </p:sp>
    </p:spTree>
    <p:extLst>
      <p:ext uri="{BB962C8B-B14F-4D97-AF65-F5344CB8AC3E}">
        <p14:creationId xmlns:p14="http://schemas.microsoft.com/office/powerpoint/2010/main" val="3702947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İnsanlığın başlangıcından bu yana her çağ kendini özgün bir dille ifade etmiştir. Antik çağ, söylencelerin ve </a:t>
            </a:r>
            <a:r>
              <a:rPr lang="tr-TR" dirty="0" err="1" smtClean="0"/>
              <a:t>mitsel</a:t>
            </a:r>
            <a:r>
              <a:rPr lang="tr-TR" dirty="0" smtClean="0"/>
              <a:t> anlatımların çağı olmuştur. Bu çağın egemenliğinde anlam, Söz ve onun kurallarıyla oluşturulmaktaydı. Ortaçağ’da sözün uçuculuğuna karşın </a:t>
            </a:r>
            <a:r>
              <a:rPr lang="tr-TR" dirty="0" err="1" smtClean="0"/>
              <a:t>Yazı’nın</a:t>
            </a:r>
            <a:r>
              <a:rPr lang="tr-TR" dirty="0" smtClean="0"/>
              <a:t> kalıcılığı otoritenin ve gücün simgesi haline gelmişken; Aydınlanma çağıyla gelişen edebi anlatım ve matbaanın icadı, yazılı dilin özgürlüğünü de beraberinde getirmiştir. Yazı, o dönemde anlam ve anlatımın kurulmasında mutlak egemendir, ancak daha sonra teknolojinin hızla gelişmesiyle, önce fotoğraf makinesinin, ardından sinema ve televizyon gibi hareketli görüntüleri saptayan araçların icadıyla, dünya imgelerin ve görsel kültürün egemen olduğu ve hızla akıp giden bir sürecin içine girmiştir (Parsa, 2007:1). </a:t>
            </a:r>
            <a:endParaRPr lang="tr-TR" dirty="0"/>
          </a:p>
        </p:txBody>
      </p:sp>
    </p:spTree>
    <p:extLst>
      <p:ext uri="{BB962C8B-B14F-4D97-AF65-F5344CB8AC3E}">
        <p14:creationId xmlns:p14="http://schemas.microsoft.com/office/powerpoint/2010/main" val="2055466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Acar (2008) bu süreci, Tersten Perspektif adlı kitabın yazarı </a:t>
            </a:r>
            <a:r>
              <a:rPr lang="tr-TR" dirty="0" err="1" smtClean="0"/>
              <a:t>Pavel</a:t>
            </a:r>
            <a:r>
              <a:rPr lang="tr-TR" dirty="0" smtClean="0"/>
              <a:t> </a:t>
            </a:r>
            <a:r>
              <a:rPr lang="tr-TR" dirty="0" err="1" smtClean="0"/>
              <a:t>Florenski’nin</a:t>
            </a:r>
            <a:r>
              <a:rPr lang="tr-TR" dirty="0" smtClean="0"/>
              <a:t> yazılarından yola çıkarak şöyle yorumlar; Antik Yunanla birlikte göz merkezli dünya bin yıllar boyunca egemenliğini sürdüren, duyulan (sözel) dünyanın yerini almıştır. Tarihin bundan sonrası görsel bir dünya olarak biçimlenecek ve 20. yüzyıl ve iletişim teknolojilerindeki gelişmelerle birlikte "dünya için </a:t>
            </a:r>
            <a:r>
              <a:rPr lang="tr-TR" dirty="0" err="1" smtClean="0"/>
              <a:t>göz"ün</a:t>
            </a:r>
            <a:r>
              <a:rPr lang="tr-TR" dirty="0" smtClean="0"/>
              <a:t> yerini "göz için dünya" tasarımları alacaktır.</a:t>
            </a:r>
            <a:endParaRPr lang="tr-TR" dirty="0"/>
          </a:p>
        </p:txBody>
      </p:sp>
    </p:spTree>
    <p:extLst>
      <p:ext uri="{BB962C8B-B14F-4D97-AF65-F5344CB8AC3E}">
        <p14:creationId xmlns:p14="http://schemas.microsoft.com/office/powerpoint/2010/main" val="1319991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Kültür kavramının tanımını yapmak ise oldukça güçtür, çünkü kültür, çok sayıda anlama sahip bir sözcüktür. Geniş bir tanım yapmak gerekirse kültür, insanın ortaya koyduğu, içinde insanın </a:t>
            </a:r>
            <a:r>
              <a:rPr lang="tr-TR" dirty="0" err="1" smtClean="0"/>
              <a:t>varolduğu</a:t>
            </a:r>
            <a:r>
              <a:rPr lang="tr-TR" dirty="0" smtClean="0"/>
              <a:t> tüm gerçekliktir (Uygur, 2006:17). Bu geniş tanımdan sonra, </a:t>
            </a:r>
            <a:r>
              <a:rPr lang="tr-TR" dirty="0" err="1" smtClean="0"/>
              <a:t>Malcolm</a:t>
            </a:r>
            <a:r>
              <a:rPr lang="tr-TR" dirty="0" smtClean="0"/>
              <a:t> Bernard’ın Görsel Olan ve Kültürel Olan kavramlarının, görsel kültür bağlamındaki tanımı önemlidir; Geniş anlamda görsel olan görülebilen her şeydir. </a:t>
            </a:r>
            <a:endParaRPr lang="tr-TR" dirty="0"/>
          </a:p>
        </p:txBody>
      </p:sp>
    </p:spTree>
    <p:extLst>
      <p:ext uri="{BB962C8B-B14F-4D97-AF65-F5344CB8AC3E}">
        <p14:creationId xmlns:p14="http://schemas.microsoft.com/office/powerpoint/2010/main" val="176829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Görsel kültür anlamında daraltıldığında; insanlar tarafından üretilmiş, yorumlanmış ya da meydana getirilmiş, işlevsel, iletişimsel ve/veya estetik amacı olan her şeydir. Başka bir anlatımla; güzel sanatlar, resimler ya da imgelerdir. Kültürel olan ise en geniş tanımıyla, bir grup insanın günlük amaçları ve uygulamaları veya yaşam şekilleri ya da birden fazla kimseye anlamlı gelen herhangi bir şeydir. Kısacası, seçkin kültürden halk kültürüne, çok boyutlu kültürden tek boyutlu kültüre uzanan geniş bir yelpaze olarak tanımlanabilir (Bernard, 2002:26-36).</a:t>
            </a:r>
            <a:endParaRPr lang="tr-TR" dirty="0"/>
          </a:p>
        </p:txBody>
      </p:sp>
    </p:spTree>
    <p:extLst>
      <p:ext uri="{BB962C8B-B14F-4D97-AF65-F5344CB8AC3E}">
        <p14:creationId xmlns:p14="http://schemas.microsoft.com/office/powerpoint/2010/main" val="38132051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TotalTime>
  <Words>1672</Words>
  <Application>Microsoft Office PowerPoint</Application>
  <PresentationFormat>Ekran Gösterisi (4:3)</PresentationFormat>
  <Paragraphs>34</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Akış</vt:lpstr>
      <vt:lpstr>Görsel Kültür Nedir?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Görsel Kültür Nedir? </dc:title>
  <dc:creator>Asus</dc:creator>
  <cp:lastModifiedBy>Asus</cp:lastModifiedBy>
  <cp:revision>6</cp:revision>
  <dcterms:created xsi:type="dcterms:W3CDTF">2020-03-22T08:28:11Z</dcterms:created>
  <dcterms:modified xsi:type="dcterms:W3CDTF">2020-03-22T09:08:47Z</dcterms:modified>
</cp:coreProperties>
</file>