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9" r:id="rId4"/>
    <p:sldId id="258" r:id="rId5"/>
    <p:sldId id="260" r:id="rId6"/>
    <p:sldId id="266" r:id="rId7"/>
    <p:sldId id="271" r:id="rId8"/>
    <p:sldId id="278" r:id="rId9"/>
    <p:sldId id="262" r:id="rId10"/>
    <p:sldId id="280" r:id="rId11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aramond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Garamond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Garamond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Garamond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Garamond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33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83" autoAdjust="0"/>
    <p:restoredTop sz="87993" autoAdjust="0"/>
  </p:normalViewPr>
  <p:slideViewPr>
    <p:cSldViewPr>
      <p:cViewPr>
        <p:scale>
          <a:sx n="70" d="100"/>
          <a:sy n="70" d="100"/>
        </p:scale>
        <p:origin x="-164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C01CA3A-48F4-44CB-8CFA-C4316336D2D8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064B5D-A8A7-4059-AADB-FF3CF243FC18}" type="slidenum">
              <a:rPr lang="it-IT">
                <a:latin typeface="Arial" pitchFamily="34" charset="0"/>
                <a:cs typeface="Arial" pitchFamily="34" charset="0"/>
              </a:rPr>
              <a:pPr/>
              <a:t>1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505C71-C011-458D-AEFF-69B7DD32D400}" type="slidenum">
              <a:rPr lang="it-IT">
                <a:latin typeface="Arial" pitchFamily="34" charset="0"/>
                <a:cs typeface="Arial" pitchFamily="34" charset="0"/>
              </a:rPr>
              <a:pPr/>
              <a:t>2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FEBB58-9210-4EB0-9CC5-7C0A9D2610F3}" type="slidenum">
              <a:rPr lang="it-IT">
                <a:latin typeface="Arial" pitchFamily="34" charset="0"/>
                <a:cs typeface="Arial" pitchFamily="34" charset="0"/>
              </a:rPr>
              <a:pPr/>
              <a:t>3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z="1200" b="1" i="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rPr>
              <a:t>Genomics</a:t>
            </a:r>
            <a:r>
              <a:rPr lang="en-US" sz="1200" b="0" i="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rPr>
              <a:t> is a discipline in genetics that applies recombinant DNA, DNA sequencing methods, and bioinformatics to sequence, assemble, and analyze the function and structure of genomes (the complete set of DNA within a single cell of an organism).</a:t>
            </a:r>
            <a:endParaRPr lang="tr-TR" sz="1200" b="0" i="0" kern="1200" dirty="0" smtClean="0">
              <a:solidFill>
                <a:schemeClr val="tx1"/>
              </a:solidFill>
              <a:latin typeface="Arial" charset="0"/>
              <a:ea typeface="+mn-ea"/>
              <a:cs typeface="Arial" charset="0"/>
            </a:endParaRPr>
          </a:p>
          <a:p>
            <a:pPr eaLnBrk="1" hangingPunct="1"/>
            <a:r>
              <a:rPr lang="en-US" sz="1200" b="1" i="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rPr>
              <a:t>Proteomics</a:t>
            </a:r>
            <a:r>
              <a:rPr lang="en-US" sz="1200" b="0" i="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rPr>
              <a:t> is the large-scale study of proteins, particularly their structures and functions.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E62248-AB13-40B9-81F1-769E67FF5684}" type="slidenum">
              <a:rPr lang="it-IT">
                <a:latin typeface="Arial" pitchFamily="34" charset="0"/>
                <a:cs typeface="Arial" pitchFamily="34" charset="0"/>
              </a:rPr>
              <a:pPr/>
              <a:t>4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6ED213-D6C5-41EA-BE28-D72CE4F6435E}" type="slidenum">
              <a:rPr lang="it-IT">
                <a:latin typeface="Arial" pitchFamily="34" charset="0"/>
                <a:cs typeface="Arial" pitchFamily="34" charset="0"/>
              </a:rPr>
              <a:pPr/>
              <a:t>5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9288A8-FF95-41FD-9447-26A132C8DD4F}" type="slidenum">
              <a:rPr lang="it-IT">
                <a:latin typeface="Arial" pitchFamily="34" charset="0"/>
                <a:cs typeface="Arial" pitchFamily="34" charset="0"/>
              </a:rPr>
              <a:pPr/>
              <a:t>6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5AD726-458E-4403-85B4-7A47A6AAAE74}" type="slidenum">
              <a:rPr lang="it-IT">
                <a:latin typeface="Arial" pitchFamily="34" charset="0"/>
                <a:cs typeface="Arial" pitchFamily="34" charset="0"/>
              </a:rPr>
              <a:pPr/>
              <a:t>7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80C43A-2393-4DF3-A70C-8BB0F3191D93}" type="slidenum">
              <a:rPr lang="it-IT">
                <a:latin typeface="Arial" pitchFamily="34" charset="0"/>
                <a:cs typeface="Arial" pitchFamily="34" charset="0"/>
              </a:rPr>
              <a:pPr/>
              <a:t>8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854C39-32E1-4A68-8EEA-69452670C216}" type="slidenum">
              <a:rPr lang="it-IT">
                <a:latin typeface="Arial" pitchFamily="34" charset="0"/>
                <a:cs typeface="Arial" pitchFamily="34" charset="0"/>
              </a:rPr>
              <a:pPr/>
              <a:t>9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2356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2356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914BB1C-36A7-492E-BB32-B0DCA802CF3C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8D9A5B2-3868-418F-A784-B18FABAAC74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96911B-F185-49A6-8F4F-3A2434B1786E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29550" y="260350"/>
            <a:ext cx="105507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8682404" y="6510338"/>
            <a:ext cx="39858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fld id="{9094C5F7-56BD-4166-AB0C-85DA28D2B05D}" type="slidenum">
              <a:rPr lang="en-GB" sz="1000" smtClean="0">
                <a:solidFill>
                  <a:srgbClr val="C00000"/>
                </a:solidFill>
              </a:rPr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‹#›</a:t>
            </a:fld>
            <a:endParaRPr lang="en-GB" sz="1000" dirty="0" smtClean="0">
              <a:solidFill>
                <a:srgbClr val="C0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83223" y="1628776"/>
            <a:ext cx="7977554" cy="4608513"/>
          </a:xfrm>
        </p:spPr>
        <p:txBody>
          <a:bodyPr/>
          <a:lstStyle>
            <a:lvl1pPr algn="l">
              <a:defRPr sz="1600">
                <a:solidFill>
                  <a:srgbClr val="1E1348"/>
                </a:solidFill>
                <a:latin typeface="Interstate-Light"/>
              </a:defRPr>
            </a:lvl1pPr>
            <a:lvl2pPr marL="622524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2pPr>
            <a:lvl3pPr marL="959297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3pPr>
            <a:lvl4pPr marL="1296070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4pPr>
            <a:lvl5pPr marL="1632844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83223" y="692697"/>
            <a:ext cx="7977554" cy="504081"/>
          </a:xfrm>
        </p:spPr>
        <p:txBody>
          <a:bodyPr/>
          <a:lstStyle>
            <a:lvl1pPr marL="252580" marR="0" indent="-25258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800">
                <a:solidFill>
                  <a:srgbClr val="1E1348"/>
                </a:solidFill>
                <a:latin typeface="Interstate-Light"/>
              </a:defRPr>
            </a:lvl1pPr>
            <a:lvl2pPr marL="622524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2pPr>
            <a:lvl3pPr marL="959297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3pPr>
            <a:lvl4pPr marL="1296070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4pPr>
            <a:lvl5pPr marL="1632844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5pPr>
          </a:lstStyle>
          <a:p>
            <a:pPr lvl="0"/>
            <a:r>
              <a:rPr lang="en-US" smtClean="0">
                <a:sym typeface="Interstate-Bold" charset="0"/>
              </a:rPr>
              <a:t>Click to edit Master text styles</a:t>
            </a:r>
          </a:p>
          <a:p>
            <a:pPr lvl="1"/>
            <a:r>
              <a:rPr lang="en-US" smtClean="0">
                <a:sym typeface="Interstate-Bold" charset="0"/>
              </a:rPr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2375533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953C9CE-229F-43DA-87CA-24798C413AC7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099C0D-61C6-41F9-8993-080113EE26F3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73AC7D7-A0D4-4EA3-8685-0402D57B1192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86AD179-CBD0-4DBC-91A5-9DA2807C8F3C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9" name="Segnaposto piè di pagina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E51D29-19B3-466E-888F-747F4DCE1334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D263FC5-E9B3-4936-8407-2002C476340C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6FC5BA8-768B-46C4-A2ED-BADC107DA520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223080-3410-4F95-A8A1-FF284722044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21D47D0-CD59-46F2-B99F-03C425D8008B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253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2253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2253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22537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2253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2253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254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2254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2254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54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1115616" y="1124744"/>
            <a:ext cx="691356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INTRODUCTION TO </a:t>
            </a:r>
          </a:p>
          <a:p>
            <a:pPr algn="ctr">
              <a:spcBef>
                <a:spcPct val="50000"/>
              </a:spcBef>
            </a:pPr>
            <a:r>
              <a:rPr lang="it-IT" sz="3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REGENERATIVE MEDICINE</a:t>
            </a:r>
            <a:endParaRPr lang="tr-TR" sz="36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>
              <a:lnSpc>
                <a:spcPct val="200000"/>
              </a:lnSpc>
              <a:spcBef>
                <a:spcPct val="50000"/>
              </a:spcBef>
            </a:pPr>
            <a:r>
              <a:rPr lang="tr-TR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BME101</a:t>
            </a:r>
          </a:p>
          <a:p>
            <a:pPr algn="ctr">
              <a:lnSpc>
                <a:spcPct val="200000"/>
              </a:lnSpc>
              <a:spcBef>
                <a:spcPct val="50000"/>
              </a:spcBef>
            </a:pPr>
            <a:r>
              <a:rPr lang="tr-TR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16.11.2015</a:t>
            </a:r>
            <a:endParaRPr lang="it-IT" sz="28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>
              <a:lnSpc>
                <a:spcPct val="200000"/>
              </a:lnSpc>
              <a:spcBef>
                <a:spcPct val="50000"/>
              </a:spcBef>
            </a:pPr>
            <a:r>
              <a:rPr lang="tr-TR" sz="2000" b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Assist</a:t>
            </a:r>
            <a:r>
              <a:rPr lang="tr-TR"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 Prof. Dr. Açelya </a:t>
            </a:r>
            <a:r>
              <a:rPr lang="tr-TR" sz="2000" b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Yılmazer</a:t>
            </a:r>
            <a:r>
              <a:rPr lang="tr-TR"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tr-TR" sz="2000" b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Aktuna</a:t>
            </a:r>
            <a:endParaRPr lang="it-IT" sz="2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0" y="836712"/>
            <a:ext cx="9144000" cy="1944216"/>
          </a:xfrm>
          <a:prstGeom prst="rect">
            <a:avLst/>
          </a:prstGeom>
          <a:solidFill>
            <a:schemeClr val="accent2">
              <a:lumMod val="5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ChangeArrowheads="1"/>
          </p:cNvSpPr>
          <p:nvPr/>
        </p:nvSpPr>
        <p:spPr bwMode="auto">
          <a:xfrm>
            <a:off x="3275856" y="285750"/>
            <a:ext cx="282141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3600" b="1" dirty="0">
                <a:solidFill>
                  <a:schemeClr val="accent2"/>
                </a:solidFill>
                <a:latin typeface="+mj-lt"/>
              </a:rPr>
              <a:t> Cell Therapy</a:t>
            </a:r>
          </a:p>
        </p:txBody>
      </p:sp>
      <p:sp>
        <p:nvSpPr>
          <p:cNvPr id="19459" name="CasellaDiTesto 4"/>
          <p:cNvSpPr txBox="1">
            <a:spLocks noChangeArrowheads="1"/>
          </p:cNvSpPr>
          <p:nvPr/>
        </p:nvSpPr>
        <p:spPr bwMode="auto">
          <a:xfrm>
            <a:off x="1187624" y="1988840"/>
            <a:ext cx="700087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 dirty="0">
                <a:solidFill>
                  <a:schemeClr val="accent2"/>
                </a:solidFill>
                <a:latin typeface="+mj-lt"/>
              </a:rPr>
              <a:t>Transplated cells:</a:t>
            </a:r>
          </a:p>
          <a:p>
            <a:pPr>
              <a:buFont typeface="Arial" pitchFamily="34" charset="0"/>
              <a:buChar char="•"/>
            </a:pPr>
            <a:r>
              <a:rPr lang="it-IT" b="1" dirty="0">
                <a:solidFill>
                  <a:schemeClr val="accent2"/>
                </a:solidFill>
                <a:latin typeface="+mj-lt"/>
              </a:rPr>
              <a:t>Mature, functional cells</a:t>
            </a:r>
          </a:p>
          <a:p>
            <a:pPr>
              <a:buFont typeface="Arial" pitchFamily="34" charset="0"/>
              <a:buChar char="•"/>
            </a:pPr>
            <a:r>
              <a:rPr lang="it-IT" b="1" dirty="0">
                <a:solidFill>
                  <a:schemeClr val="accent2"/>
                </a:solidFill>
                <a:latin typeface="+mj-lt"/>
              </a:rPr>
              <a:t>Modified human cells</a:t>
            </a:r>
          </a:p>
          <a:p>
            <a:pPr>
              <a:buFont typeface="Arial" pitchFamily="34" charset="0"/>
              <a:buChar char="•"/>
            </a:pPr>
            <a:r>
              <a:rPr lang="it-IT" b="1" dirty="0">
                <a:solidFill>
                  <a:schemeClr val="accent2"/>
                </a:solidFill>
                <a:latin typeface="+mj-lt"/>
              </a:rPr>
              <a:t>Transdifferentiated own patient’s cells</a:t>
            </a:r>
          </a:p>
          <a:p>
            <a:pPr>
              <a:buFont typeface="Arial" pitchFamily="34" charset="0"/>
              <a:buChar char="•"/>
            </a:pPr>
            <a:r>
              <a:rPr lang="it-IT" b="1" dirty="0">
                <a:solidFill>
                  <a:schemeClr val="accent2"/>
                </a:solidFill>
                <a:latin typeface="+mj-lt"/>
              </a:rPr>
              <a:t>Non-human cells (xenotransplantation)</a:t>
            </a:r>
          </a:p>
          <a:p>
            <a:pPr>
              <a:buFont typeface="Arial" pitchFamily="34" charset="0"/>
              <a:buChar char="•"/>
            </a:pPr>
            <a:r>
              <a:rPr lang="it-IT" b="1" dirty="0">
                <a:solidFill>
                  <a:schemeClr val="accent2"/>
                </a:solidFill>
                <a:latin typeface="+mj-lt"/>
              </a:rPr>
              <a:t>Stem cells (autologous or allogeneic)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116013" y="836613"/>
            <a:ext cx="6840537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b="1" dirty="0">
                <a:solidFill>
                  <a:schemeClr val="accent2"/>
                </a:solidFill>
                <a:latin typeface="+mj-lt"/>
              </a:rPr>
              <a:t>Regenerative Medicine</a:t>
            </a:r>
            <a:r>
              <a:rPr lang="en-GB" dirty="0">
                <a:solidFill>
                  <a:schemeClr val="accent2"/>
                </a:solidFill>
                <a:latin typeface="+mj-lt"/>
              </a:rPr>
              <a:t> is the process of creating living, functional tissues to repair or replace tissue or organ function lost due to age, disease, damage, or congenital defects. </a:t>
            </a:r>
          </a:p>
        </p:txBody>
      </p:sp>
      <p:sp>
        <p:nvSpPr>
          <p:cNvPr id="14339" name="AutoShape 5"/>
          <p:cNvSpPr>
            <a:spLocks noChangeArrowheads="1"/>
          </p:cNvSpPr>
          <p:nvPr/>
        </p:nvSpPr>
        <p:spPr bwMode="auto">
          <a:xfrm>
            <a:off x="4356100" y="3429000"/>
            <a:ext cx="431800" cy="647700"/>
          </a:xfrm>
          <a:prstGeom prst="downArrow">
            <a:avLst>
              <a:gd name="adj1" fmla="val 50000"/>
              <a:gd name="adj2" fmla="val 37500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1403350" y="4437063"/>
            <a:ext cx="6264275" cy="1332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en-GB" b="1">
                <a:solidFill>
                  <a:schemeClr val="accent2"/>
                </a:solidFill>
                <a:latin typeface="+mj-lt"/>
              </a:rPr>
              <a:t> the shortage of organs available for donation</a:t>
            </a:r>
          </a:p>
          <a:p>
            <a:pPr algn="ctr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en-GB" b="1">
                <a:solidFill>
                  <a:schemeClr val="accent2"/>
                </a:solidFill>
                <a:latin typeface="+mj-lt"/>
              </a:rPr>
              <a:t> organ transplant rejection</a:t>
            </a:r>
            <a:endParaRPr lang="it-IT" b="1">
              <a:solidFill>
                <a:schemeClr val="accent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/>
      <p:bldP spid="143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vale 16"/>
          <p:cNvSpPr/>
          <p:nvPr/>
        </p:nvSpPr>
        <p:spPr>
          <a:xfrm>
            <a:off x="3000375" y="2571750"/>
            <a:ext cx="3500438" cy="142875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 b="1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2500313" y="1355081"/>
            <a:ext cx="148951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  <a:latin typeface="+mj-lt"/>
              </a:rPr>
              <a:t>Medicine </a:t>
            </a:r>
          </a:p>
        </p:txBody>
      </p:sp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3500438" y="785813"/>
            <a:ext cx="21948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  <a:latin typeface="+mj-lt"/>
              </a:rPr>
              <a:t>Bioengineering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5365" name="Rectangle 7"/>
          <p:cNvSpPr>
            <a:spLocks noChangeArrowheads="1"/>
          </p:cNvSpPr>
          <p:nvPr/>
        </p:nvSpPr>
        <p:spPr bwMode="auto">
          <a:xfrm>
            <a:off x="4787900" y="1412875"/>
            <a:ext cx="313098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  <a:latin typeface="+mj-lt"/>
              </a:rPr>
              <a:t>Chemical Engineering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250825" y="2133600"/>
            <a:ext cx="32460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  <a:latin typeface="+mj-lt"/>
              </a:rPr>
              <a:t>Developmental Biology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5367" name="Rectangle 9"/>
          <p:cNvSpPr>
            <a:spLocks noChangeArrowheads="1"/>
          </p:cNvSpPr>
          <p:nvPr/>
        </p:nvSpPr>
        <p:spPr bwMode="auto">
          <a:xfrm>
            <a:off x="6327775" y="2205038"/>
            <a:ext cx="25876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  <a:latin typeface="+mj-lt"/>
              </a:rPr>
              <a:t>Molecular Biology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5368" name="Rectangle 10"/>
          <p:cNvSpPr>
            <a:spLocks noChangeArrowheads="1"/>
          </p:cNvSpPr>
          <p:nvPr/>
        </p:nvSpPr>
        <p:spPr bwMode="auto">
          <a:xfrm>
            <a:off x="34925" y="3068638"/>
            <a:ext cx="24705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>
                <a:solidFill>
                  <a:schemeClr val="accent2"/>
                </a:solidFill>
                <a:latin typeface="+mj-lt"/>
              </a:rPr>
              <a:t>Materials</a:t>
            </a:r>
            <a:r>
              <a:rPr lang="en-GB" b="1">
                <a:solidFill>
                  <a:schemeClr val="accent2"/>
                </a:solidFill>
                <a:latin typeface="+mj-lt"/>
                <a:cs typeface="Arial" pitchFamily="34" charset="0"/>
              </a:rPr>
              <a:t> </a:t>
            </a:r>
            <a:r>
              <a:rPr lang="en-GB" b="1">
                <a:solidFill>
                  <a:schemeClr val="accent2"/>
                </a:solidFill>
                <a:latin typeface="+mj-lt"/>
              </a:rPr>
              <a:t>Science</a:t>
            </a:r>
            <a:endParaRPr lang="it-IT" sz="1800" b="1">
              <a:solidFill>
                <a:schemeClr val="accent2"/>
              </a:solidFill>
              <a:latin typeface="+mj-lt"/>
              <a:cs typeface="Arial" pitchFamily="34" charset="0"/>
            </a:endParaRPr>
          </a:p>
        </p:txBody>
      </p:sp>
      <p:sp>
        <p:nvSpPr>
          <p:cNvPr id="15369" name="Rectangle 11"/>
          <p:cNvSpPr>
            <a:spLocks noChangeArrowheads="1"/>
          </p:cNvSpPr>
          <p:nvPr/>
        </p:nvSpPr>
        <p:spPr bwMode="auto">
          <a:xfrm>
            <a:off x="611188" y="3860800"/>
            <a:ext cx="20439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  <a:latin typeface="+mj-lt"/>
              </a:rPr>
              <a:t>Drug Delivery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5370" name="Rectangle 12"/>
          <p:cNvSpPr>
            <a:spLocks noChangeArrowheads="1"/>
          </p:cNvSpPr>
          <p:nvPr/>
        </p:nvSpPr>
        <p:spPr bwMode="auto">
          <a:xfrm>
            <a:off x="2051050" y="4627563"/>
            <a:ext cx="16142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>
                <a:solidFill>
                  <a:schemeClr val="accent2"/>
                </a:solidFill>
                <a:latin typeface="+mj-lt"/>
              </a:rPr>
              <a:t>Physiology</a:t>
            </a:r>
            <a:endParaRPr lang="it-IT" b="1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5371" name="Rectangle 13"/>
          <p:cNvSpPr>
            <a:spLocks noChangeArrowheads="1"/>
          </p:cNvSpPr>
          <p:nvPr/>
        </p:nvSpPr>
        <p:spPr bwMode="auto">
          <a:xfrm>
            <a:off x="7212013" y="3068638"/>
            <a:ext cx="19320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>
                <a:solidFill>
                  <a:schemeClr val="accent2"/>
                </a:solidFill>
                <a:latin typeface="+mj-lt"/>
              </a:rPr>
              <a:t>Biochemistry</a:t>
            </a:r>
            <a:endParaRPr lang="it-IT" b="1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5372" name="Rectangle 14"/>
          <p:cNvSpPr>
            <a:spLocks noChangeArrowheads="1"/>
          </p:cNvSpPr>
          <p:nvPr/>
        </p:nvSpPr>
        <p:spPr bwMode="auto">
          <a:xfrm>
            <a:off x="6659563" y="3933825"/>
            <a:ext cx="15023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>
                <a:solidFill>
                  <a:schemeClr val="accent2"/>
                </a:solidFill>
                <a:latin typeface="+mj-lt"/>
              </a:rPr>
              <a:t>Genomics</a:t>
            </a:r>
            <a:endParaRPr lang="it-IT" b="1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5373" name="Rectangle 15"/>
          <p:cNvSpPr>
            <a:spLocks noChangeArrowheads="1"/>
          </p:cNvSpPr>
          <p:nvPr/>
        </p:nvSpPr>
        <p:spPr bwMode="auto">
          <a:xfrm>
            <a:off x="6227763" y="4581525"/>
            <a:ext cx="16624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>
                <a:solidFill>
                  <a:schemeClr val="accent2"/>
                </a:solidFill>
                <a:latin typeface="+mj-lt"/>
              </a:rPr>
              <a:t>Proteomics</a:t>
            </a:r>
            <a:endParaRPr lang="it-IT" b="1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5374" name="Rectangle 16"/>
          <p:cNvSpPr>
            <a:spLocks noChangeArrowheads="1"/>
          </p:cNvSpPr>
          <p:nvPr/>
        </p:nvSpPr>
        <p:spPr bwMode="auto">
          <a:xfrm>
            <a:off x="3643313" y="5286375"/>
            <a:ext cx="23632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  <a:latin typeface="+mj-lt"/>
              </a:rPr>
              <a:t>Nanotechnology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5375" name="Rectangle 17"/>
          <p:cNvSpPr>
            <a:spLocks noChangeArrowheads="1"/>
          </p:cNvSpPr>
          <p:nvPr/>
        </p:nvSpPr>
        <p:spPr bwMode="auto">
          <a:xfrm>
            <a:off x="3281735" y="3000375"/>
            <a:ext cx="31815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chemeClr val="accent2"/>
                </a:solidFill>
                <a:latin typeface="+mj-lt"/>
              </a:rPr>
              <a:t>Regenerative Medicine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</p:txBody>
      </p:sp>
      <p:cxnSp>
        <p:nvCxnSpPr>
          <p:cNvPr id="19" name="Connettore 2 18"/>
          <p:cNvCxnSpPr/>
          <p:nvPr/>
        </p:nvCxnSpPr>
        <p:spPr>
          <a:xfrm rot="5400000">
            <a:off x="3892550" y="1820863"/>
            <a:ext cx="1071563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/>
          <p:nvPr/>
        </p:nvCxnSpPr>
        <p:spPr>
          <a:xfrm rot="5400000">
            <a:off x="5572125" y="2000250"/>
            <a:ext cx="642938" cy="3571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 rot="10800000" flipV="1">
            <a:off x="6500813" y="2714625"/>
            <a:ext cx="714375" cy="2143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15371" idx="1"/>
          </p:cNvCxnSpPr>
          <p:nvPr/>
        </p:nvCxnSpPr>
        <p:spPr>
          <a:xfrm flipH="1" flipV="1">
            <a:off x="6572251" y="3295650"/>
            <a:ext cx="639762" cy="382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/>
          <p:nvPr/>
        </p:nvCxnSpPr>
        <p:spPr>
          <a:xfrm rot="16200000" flipH="1">
            <a:off x="3393281" y="2035969"/>
            <a:ext cx="642938" cy="2857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/>
          <p:nvPr/>
        </p:nvCxnSpPr>
        <p:spPr>
          <a:xfrm>
            <a:off x="2571750" y="2571750"/>
            <a:ext cx="571500" cy="2857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>
            <a:stCxn id="15368" idx="3"/>
          </p:cNvCxnSpPr>
          <p:nvPr/>
        </p:nvCxnSpPr>
        <p:spPr>
          <a:xfrm flipV="1">
            <a:off x="2505473" y="3286127"/>
            <a:ext cx="352027" cy="133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/>
          <p:nvPr/>
        </p:nvCxnSpPr>
        <p:spPr>
          <a:xfrm flipV="1">
            <a:off x="2643188" y="3786188"/>
            <a:ext cx="500062" cy="2857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/>
          <p:nvPr/>
        </p:nvCxnSpPr>
        <p:spPr>
          <a:xfrm rot="5400000" flipH="1" flipV="1">
            <a:off x="3536156" y="4179094"/>
            <a:ext cx="428625" cy="3571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/>
          <p:nvPr/>
        </p:nvCxnSpPr>
        <p:spPr>
          <a:xfrm rot="5400000" flipH="1" flipV="1">
            <a:off x="4285456" y="4715669"/>
            <a:ext cx="85883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/>
          <p:nvPr/>
        </p:nvCxnSpPr>
        <p:spPr>
          <a:xfrm rot="10800000">
            <a:off x="5715000" y="4143375"/>
            <a:ext cx="500063" cy="4286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/>
          <p:cNvCxnSpPr>
            <a:stCxn id="15372" idx="1"/>
          </p:cNvCxnSpPr>
          <p:nvPr/>
        </p:nvCxnSpPr>
        <p:spPr>
          <a:xfrm flipH="1" flipV="1">
            <a:off x="6143625" y="3857625"/>
            <a:ext cx="515938" cy="3070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/>
      <p:bldP spid="15364" grpId="0"/>
      <p:bldP spid="15365" grpId="0"/>
      <p:bldP spid="15366" grpId="0"/>
      <p:bldP spid="15367" grpId="0"/>
      <p:bldP spid="15368" grpId="0"/>
      <p:bldP spid="15369" grpId="0"/>
      <p:bldP spid="15370" grpId="0"/>
      <p:bldP spid="15371" grpId="0"/>
      <p:bldP spid="15372" grpId="0"/>
      <p:bldP spid="15373" grpId="0"/>
      <p:bldP spid="153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2987675" y="692150"/>
            <a:ext cx="3168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smtClean="0">
                <a:solidFill>
                  <a:schemeClr val="accent2"/>
                </a:solidFill>
                <a:latin typeface="+mj-lt"/>
              </a:rPr>
              <a:t>Regenerative Medicine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6387" name="AutoShape 7"/>
          <p:cNvSpPr>
            <a:spLocks noChangeArrowheads="1"/>
          </p:cNvSpPr>
          <p:nvPr/>
        </p:nvSpPr>
        <p:spPr bwMode="auto">
          <a:xfrm rot="7571509">
            <a:off x="3120232" y="1856581"/>
            <a:ext cx="1079500" cy="334963"/>
          </a:xfrm>
          <a:prstGeom prst="rightArrow">
            <a:avLst>
              <a:gd name="adj1" fmla="val 50000"/>
              <a:gd name="adj2" fmla="val 80569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 b="1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6388" name="AutoShape 8"/>
          <p:cNvSpPr>
            <a:spLocks noChangeArrowheads="1"/>
          </p:cNvSpPr>
          <p:nvPr/>
        </p:nvSpPr>
        <p:spPr bwMode="auto">
          <a:xfrm rot="2600394">
            <a:off x="4859338" y="1844675"/>
            <a:ext cx="1225550" cy="334963"/>
          </a:xfrm>
          <a:prstGeom prst="rightArrow">
            <a:avLst>
              <a:gd name="adj1" fmla="val 50000"/>
              <a:gd name="adj2" fmla="val 91469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 b="1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6389" name="Text Box 9"/>
          <p:cNvSpPr txBox="1">
            <a:spLocks noChangeArrowheads="1"/>
          </p:cNvSpPr>
          <p:nvPr/>
        </p:nvSpPr>
        <p:spPr bwMode="auto">
          <a:xfrm>
            <a:off x="323850" y="2708275"/>
            <a:ext cx="381635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i="1" dirty="0">
                <a:solidFill>
                  <a:schemeClr val="accent2"/>
                </a:solidFill>
                <a:latin typeface="+mj-lt"/>
              </a:rPr>
              <a:t>in vitro</a:t>
            </a:r>
            <a:r>
              <a:rPr lang="en-US" b="1" dirty="0">
                <a:solidFill>
                  <a:schemeClr val="accent2"/>
                </a:solidFill>
                <a:latin typeface="+mj-lt"/>
              </a:rPr>
              <a:t> approach: therapy studied inside the laboratory  implanted in the body</a:t>
            </a:r>
            <a:r>
              <a:rPr lang="it-IT" sz="1800" b="1" dirty="0">
                <a:solidFill>
                  <a:schemeClr val="accent2"/>
                </a:solidFill>
                <a:latin typeface="+mj-lt"/>
                <a:cs typeface="Arial" pitchFamily="34" charset="0"/>
              </a:rPr>
              <a:t> </a:t>
            </a:r>
          </a:p>
        </p:txBody>
      </p:sp>
      <p:sp>
        <p:nvSpPr>
          <p:cNvPr id="16390" name="Text Box 10"/>
          <p:cNvSpPr txBox="1">
            <a:spLocks noChangeArrowheads="1"/>
          </p:cNvSpPr>
          <p:nvPr/>
        </p:nvSpPr>
        <p:spPr bwMode="auto">
          <a:xfrm>
            <a:off x="4859338" y="2781300"/>
            <a:ext cx="41052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i="1" dirty="0">
                <a:solidFill>
                  <a:schemeClr val="accent2"/>
                </a:solidFill>
                <a:latin typeface="+mj-lt"/>
              </a:rPr>
              <a:t>in vivo</a:t>
            </a:r>
            <a:r>
              <a:rPr lang="en-US" b="1" dirty="0">
                <a:solidFill>
                  <a:schemeClr val="accent2"/>
                </a:solidFill>
                <a:latin typeface="+mj-lt"/>
              </a:rPr>
              <a:t> approach: studies performed inside the living body 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6391" name="AutoShape 11"/>
          <p:cNvSpPr>
            <a:spLocks/>
          </p:cNvSpPr>
          <p:nvPr/>
        </p:nvSpPr>
        <p:spPr bwMode="auto">
          <a:xfrm rot="5400000">
            <a:off x="4320382" y="3609181"/>
            <a:ext cx="503238" cy="2016125"/>
          </a:xfrm>
          <a:prstGeom prst="rightBrace">
            <a:avLst>
              <a:gd name="adj1" fmla="val 33386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 b="1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6392" name="Text Box 12"/>
          <p:cNvSpPr txBox="1">
            <a:spLocks noChangeArrowheads="1"/>
          </p:cNvSpPr>
          <p:nvPr/>
        </p:nvSpPr>
        <p:spPr bwMode="auto">
          <a:xfrm>
            <a:off x="3348038" y="5373688"/>
            <a:ext cx="23764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+mj-lt"/>
              </a:rPr>
              <a:t>clinical use</a:t>
            </a:r>
            <a:r>
              <a:rPr lang="it-IT" b="1">
                <a:solidFill>
                  <a:schemeClr val="accent2"/>
                </a:solidFill>
                <a:latin typeface="+mj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16390" grpId="0"/>
      <p:bldP spid="16391" grpId="0" animBg="1"/>
      <p:bldP spid="1639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3000375" y="714375"/>
            <a:ext cx="3168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>
                <a:solidFill>
                  <a:schemeClr val="accent2"/>
                </a:solidFill>
                <a:latin typeface="+mj-lt"/>
              </a:rPr>
              <a:t>Regenerative Medicine</a:t>
            </a:r>
            <a:endParaRPr lang="it-IT" b="1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7411" name="Text Box 11"/>
          <p:cNvSpPr txBox="1">
            <a:spLocks noChangeArrowheads="1"/>
          </p:cNvSpPr>
          <p:nvPr/>
        </p:nvSpPr>
        <p:spPr bwMode="auto">
          <a:xfrm>
            <a:off x="1357313" y="2928938"/>
            <a:ext cx="215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>
                <a:solidFill>
                  <a:schemeClr val="accent2"/>
                </a:solidFill>
                <a:latin typeface="+mj-lt"/>
              </a:rPr>
              <a:t>Cell Therapy</a:t>
            </a:r>
          </a:p>
        </p:txBody>
      </p:sp>
      <p:sp>
        <p:nvSpPr>
          <p:cNvPr id="17413" name="Text Box 13"/>
          <p:cNvSpPr txBox="1">
            <a:spLocks noChangeArrowheads="1"/>
          </p:cNvSpPr>
          <p:nvPr/>
        </p:nvSpPr>
        <p:spPr bwMode="auto">
          <a:xfrm>
            <a:off x="5143500" y="2928938"/>
            <a:ext cx="2581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>
                <a:solidFill>
                  <a:schemeClr val="accent2"/>
                </a:solidFill>
                <a:latin typeface="+mj-lt"/>
              </a:rPr>
              <a:t>Tissue Engineering</a:t>
            </a:r>
          </a:p>
        </p:txBody>
      </p:sp>
      <p:sp>
        <p:nvSpPr>
          <p:cNvPr id="17" name="Freccia in giù 16"/>
          <p:cNvSpPr/>
          <p:nvPr/>
        </p:nvSpPr>
        <p:spPr>
          <a:xfrm rot="2405865">
            <a:off x="3097213" y="1473200"/>
            <a:ext cx="403225" cy="1333500"/>
          </a:xfrm>
          <a:prstGeom prst="down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8" name="Freccia in giù 17"/>
          <p:cNvSpPr/>
          <p:nvPr/>
        </p:nvSpPr>
        <p:spPr>
          <a:xfrm rot="19615780">
            <a:off x="5618163" y="1501775"/>
            <a:ext cx="401637" cy="1335088"/>
          </a:xfrm>
          <a:prstGeom prst="down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>
              <a:solidFill>
                <a:schemeClr val="accent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ChangeArrowheads="1"/>
          </p:cNvSpPr>
          <p:nvPr/>
        </p:nvSpPr>
        <p:spPr bwMode="auto">
          <a:xfrm>
            <a:off x="2771800" y="404813"/>
            <a:ext cx="36166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3200" b="1">
                <a:solidFill>
                  <a:schemeClr val="accent2"/>
                </a:solidFill>
                <a:latin typeface="+mj-lt"/>
              </a:rPr>
              <a:t>Tissue Engineering</a:t>
            </a:r>
          </a:p>
        </p:txBody>
      </p:sp>
      <p:sp>
        <p:nvSpPr>
          <p:cNvPr id="23555" name="Rectangle 8"/>
          <p:cNvSpPr>
            <a:spLocks noChangeArrowheads="1"/>
          </p:cNvSpPr>
          <p:nvPr/>
        </p:nvSpPr>
        <p:spPr bwMode="auto">
          <a:xfrm>
            <a:off x="826889" y="2456478"/>
            <a:ext cx="7273503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GB" b="1" dirty="0">
                <a:solidFill>
                  <a:schemeClr val="accent2"/>
                </a:solidFill>
                <a:latin typeface="+mj-lt"/>
              </a:rPr>
              <a:t>Tissue Engineering is “an interdisciplinary field that applies the principles of engineering and life sciences toward the development of biological substitutes that restore, maintain, or improve tissue function or a whole organ“ </a:t>
            </a:r>
            <a:r>
              <a:rPr lang="en-GB" sz="1600" b="1" dirty="0">
                <a:solidFill>
                  <a:schemeClr val="accent2"/>
                </a:solidFill>
                <a:latin typeface="+mj-lt"/>
              </a:rPr>
              <a:t>(Langer R, </a:t>
            </a:r>
            <a:r>
              <a:rPr lang="en-GB" sz="1600" b="1" dirty="0" err="1">
                <a:solidFill>
                  <a:schemeClr val="accent2"/>
                </a:solidFill>
                <a:latin typeface="+mj-lt"/>
              </a:rPr>
              <a:t>Vacanti</a:t>
            </a:r>
            <a:r>
              <a:rPr lang="en-GB" sz="1600" b="1" dirty="0">
                <a:solidFill>
                  <a:schemeClr val="accent2"/>
                </a:solidFill>
                <a:latin typeface="+mj-lt"/>
              </a:rPr>
              <a:t> JP. </a:t>
            </a:r>
            <a:r>
              <a:rPr lang="fr-FR" sz="1600" b="1" dirty="0">
                <a:solidFill>
                  <a:schemeClr val="accent2"/>
                </a:solidFill>
                <a:latin typeface="+mj-lt"/>
              </a:rPr>
              <a:t>Science 1993; 260: 920)</a:t>
            </a:r>
            <a:endParaRPr lang="it-IT" sz="1600" b="1" dirty="0">
              <a:solidFill>
                <a:schemeClr val="accent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ChangeArrowheads="1"/>
          </p:cNvSpPr>
          <p:nvPr/>
        </p:nvSpPr>
        <p:spPr bwMode="auto">
          <a:xfrm>
            <a:off x="3635896" y="476250"/>
            <a:ext cx="158915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200" b="1" dirty="0">
                <a:solidFill>
                  <a:schemeClr val="accent2"/>
                </a:solidFill>
                <a:latin typeface="+mj-lt"/>
              </a:rPr>
              <a:t>Scaffold</a:t>
            </a:r>
            <a:endParaRPr lang="it-IT" sz="3200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214313" y="2462034"/>
            <a:ext cx="8390135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125000"/>
              </a:lnSpc>
              <a:buFontTx/>
              <a:buChar char="•"/>
            </a:pPr>
            <a:r>
              <a:rPr lang="it-IT" b="1" dirty="0">
                <a:solidFill>
                  <a:schemeClr val="accent2"/>
                </a:solidFill>
                <a:latin typeface="+mj-lt"/>
              </a:rPr>
              <a:t>Allow cell attachment and migration </a:t>
            </a:r>
          </a:p>
          <a:p>
            <a:pPr>
              <a:lnSpc>
                <a:spcPct val="125000"/>
              </a:lnSpc>
              <a:buFontTx/>
              <a:buChar char="•"/>
            </a:pPr>
            <a:r>
              <a:rPr lang="en-GB" b="1" dirty="0">
                <a:solidFill>
                  <a:schemeClr val="accent2"/>
                </a:solidFill>
                <a:latin typeface="+mj-lt"/>
              </a:rPr>
              <a:t>Deliver and retain cells and biochemical factors 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  <a:p>
            <a:pPr>
              <a:lnSpc>
                <a:spcPct val="125000"/>
              </a:lnSpc>
              <a:buFontTx/>
              <a:buChar char="•"/>
            </a:pPr>
            <a:r>
              <a:rPr lang="en-GB" b="1" dirty="0">
                <a:solidFill>
                  <a:schemeClr val="accent2"/>
                </a:solidFill>
                <a:latin typeface="+mj-lt"/>
              </a:rPr>
              <a:t>Enable diffusion of vital cell nutrients and expressed products 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  <a:p>
            <a:pPr>
              <a:lnSpc>
                <a:spcPct val="125000"/>
              </a:lnSpc>
              <a:buFontTx/>
              <a:buChar char="•"/>
            </a:pPr>
            <a:r>
              <a:rPr lang="en-GB" b="1" dirty="0">
                <a:solidFill>
                  <a:schemeClr val="accent2"/>
                </a:solidFill>
                <a:latin typeface="+mj-lt"/>
              </a:rPr>
              <a:t>Exert certain mechanical and biological influences to modify cell behaviour </a:t>
            </a:r>
            <a:endParaRPr lang="it-IT" b="1" dirty="0">
              <a:solidFill>
                <a:schemeClr val="accent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ChangeArrowheads="1"/>
          </p:cNvSpPr>
          <p:nvPr/>
        </p:nvSpPr>
        <p:spPr bwMode="auto">
          <a:xfrm>
            <a:off x="428625" y="1714500"/>
            <a:ext cx="8245475" cy="382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126960" bIns="0" anchor="ctr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GB" b="1">
                <a:solidFill>
                  <a:schemeClr val="accent2"/>
                </a:solidFill>
                <a:latin typeface="+mj-lt"/>
              </a:rPr>
              <a:t>To obtain the suitable scaffold, to control the spatial distribution of cells, the proper combination of culture conditions/growth factors to allow the construction of a vital vascularized substitute with natural tissue </a:t>
            </a:r>
            <a:r>
              <a:rPr lang="nl-NL" b="1">
                <a:solidFill>
                  <a:schemeClr val="accent2"/>
                </a:solidFill>
                <a:latin typeface="+mj-lt"/>
              </a:rPr>
              <a:t>anatomic, mechanical and antiinflammatory functions </a:t>
            </a:r>
            <a:r>
              <a:rPr lang="en-GB" b="1">
                <a:solidFill>
                  <a:schemeClr val="accent2"/>
                </a:solidFill>
                <a:latin typeface="+mj-lt"/>
              </a:rPr>
              <a:t>  </a:t>
            </a:r>
          </a:p>
        </p:txBody>
      </p:sp>
      <p:sp>
        <p:nvSpPr>
          <p:cNvPr id="30723" name="Rectangle 5"/>
          <p:cNvSpPr>
            <a:spLocks noChangeArrowheads="1"/>
          </p:cNvSpPr>
          <p:nvPr/>
        </p:nvSpPr>
        <p:spPr bwMode="auto">
          <a:xfrm>
            <a:off x="3708400" y="534988"/>
            <a:ext cx="18630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800" b="1" dirty="0">
                <a:solidFill>
                  <a:schemeClr val="accent2"/>
                </a:solidFill>
                <a:latin typeface="+mj-lt"/>
              </a:rPr>
              <a:t>Challenges</a:t>
            </a:r>
            <a:endParaRPr lang="it-IT" sz="2800" b="1" dirty="0">
              <a:solidFill>
                <a:schemeClr val="accent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ChangeArrowheads="1"/>
          </p:cNvSpPr>
          <p:nvPr/>
        </p:nvSpPr>
        <p:spPr bwMode="auto">
          <a:xfrm>
            <a:off x="3203848" y="620713"/>
            <a:ext cx="242592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3200" b="1" dirty="0">
                <a:solidFill>
                  <a:schemeClr val="accent2"/>
                </a:solidFill>
                <a:latin typeface="+mj-lt"/>
              </a:rPr>
              <a:t>Cell Therapy</a:t>
            </a:r>
          </a:p>
        </p:txBody>
      </p:sp>
      <p:sp>
        <p:nvSpPr>
          <p:cNvPr id="18435" name="Rectangle 7"/>
          <p:cNvSpPr>
            <a:spLocks noChangeArrowheads="1"/>
          </p:cNvSpPr>
          <p:nvPr/>
        </p:nvSpPr>
        <p:spPr bwMode="auto">
          <a:xfrm>
            <a:off x="0" y="1767831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r-TR" b="1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8436" name="Rectangle 8"/>
          <p:cNvSpPr>
            <a:spLocks noChangeArrowheads="1"/>
          </p:cNvSpPr>
          <p:nvPr/>
        </p:nvSpPr>
        <p:spPr bwMode="auto">
          <a:xfrm>
            <a:off x="0" y="46746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r-TR" sz="1800" b="1">
              <a:solidFill>
                <a:schemeClr val="accent2"/>
              </a:solidFill>
              <a:latin typeface="+mj-lt"/>
              <a:cs typeface="Arial" pitchFamily="34" charset="0"/>
            </a:endParaRPr>
          </a:p>
        </p:txBody>
      </p:sp>
      <p:sp>
        <p:nvSpPr>
          <p:cNvPr id="18437" name="Rectangle 9"/>
          <p:cNvSpPr>
            <a:spLocks noChangeArrowheads="1"/>
          </p:cNvSpPr>
          <p:nvPr/>
        </p:nvSpPr>
        <p:spPr bwMode="auto">
          <a:xfrm>
            <a:off x="433388" y="2952572"/>
            <a:ext cx="8281987" cy="2256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accent2"/>
                </a:solidFill>
                <a:latin typeface="+mj-lt"/>
              </a:rPr>
              <a:t>There are two ideas behind the use of cells as a medical treatment:</a:t>
            </a:r>
          </a:p>
          <a:p>
            <a:pPr algn="ctr">
              <a:lnSpc>
                <a:spcPct val="150000"/>
              </a:lnSpc>
              <a:buFontTx/>
              <a:buChar char="•"/>
            </a:pPr>
            <a:r>
              <a:rPr lang="en-US" b="1" dirty="0">
                <a:solidFill>
                  <a:schemeClr val="accent2"/>
                </a:solidFill>
                <a:latin typeface="+mj-lt"/>
              </a:rPr>
              <a:t> to provide a source of missing cells </a:t>
            </a:r>
          </a:p>
          <a:p>
            <a:pPr algn="ctr">
              <a:lnSpc>
                <a:spcPct val="150000"/>
              </a:lnSpc>
              <a:buFontTx/>
              <a:buChar char="•"/>
            </a:pPr>
            <a:r>
              <a:rPr lang="en-US" b="1" dirty="0">
                <a:solidFill>
                  <a:schemeClr val="accent2"/>
                </a:solidFill>
                <a:latin typeface="+mj-lt"/>
              </a:rPr>
              <a:t> to manipulate cells to produce a missing substance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</p:bldLst>
  </p:timing>
</p:sld>
</file>

<file path=ppt/theme/theme1.xml><?xml version="1.0" encoding="utf-8"?>
<a:theme xmlns:a="http://schemas.openxmlformats.org/drawingml/2006/main" name="Flusso">
  <a:themeElements>
    <a:clrScheme name="Flusso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Flusso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lusso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usso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5210</TotalTime>
  <Words>307</Words>
  <Application>Microsoft Office PowerPoint</Application>
  <PresentationFormat>Ekran Gösterisi (4:3)</PresentationFormat>
  <Paragraphs>59</Paragraphs>
  <Slides>10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Flusso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Company>unipd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Silvia</dc:creator>
  <cp:lastModifiedBy>ASUSPC</cp:lastModifiedBy>
  <cp:revision>57</cp:revision>
  <dcterms:created xsi:type="dcterms:W3CDTF">2010-02-07T06:43:39Z</dcterms:created>
  <dcterms:modified xsi:type="dcterms:W3CDTF">2018-02-12T20:58:46Z</dcterms:modified>
</cp:coreProperties>
</file>