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9" r:id="rId4"/>
    <p:sldId id="258"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A6E110-0BFD-4E17-A2AD-906D2103D1D8}"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3313762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7A6E110-0BFD-4E17-A2AD-906D2103D1D8}"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1814810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7A6E110-0BFD-4E17-A2AD-906D2103D1D8}"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D36AACF-2A42-4DA6-BBAA-C28484B43DD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819937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7A6E110-0BFD-4E17-A2AD-906D2103D1D8}"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4041030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7A6E110-0BFD-4E17-A2AD-906D2103D1D8}"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D36AACF-2A42-4DA6-BBAA-C28484B43DD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7858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7A6E110-0BFD-4E17-A2AD-906D2103D1D8}"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297410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7A6E110-0BFD-4E17-A2AD-906D2103D1D8}"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252694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7A6E110-0BFD-4E17-A2AD-906D2103D1D8}"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4233136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7A6E110-0BFD-4E17-A2AD-906D2103D1D8}"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1655343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7A6E110-0BFD-4E17-A2AD-906D2103D1D8}"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233345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7A6E110-0BFD-4E17-A2AD-906D2103D1D8}"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2521584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7A6E110-0BFD-4E17-A2AD-906D2103D1D8}"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870320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7A6E110-0BFD-4E17-A2AD-906D2103D1D8}"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1887057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A6E110-0BFD-4E17-A2AD-906D2103D1D8}"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3650201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7A6E110-0BFD-4E17-A2AD-906D2103D1D8}"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4277475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7A6E110-0BFD-4E17-A2AD-906D2103D1D8}"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D36AACF-2A42-4DA6-BBAA-C28484B43DDE}" type="slidenum">
              <a:rPr lang="tr-TR" smtClean="0"/>
              <a:t>‹#›</a:t>
            </a:fld>
            <a:endParaRPr lang="tr-TR"/>
          </a:p>
        </p:txBody>
      </p:sp>
    </p:spTree>
    <p:extLst>
      <p:ext uri="{BB962C8B-B14F-4D97-AF65-F5344CB8AC3E}">
        <p14:creationId xmlns:p14="http://schemas.microsoft.com/office/powerpoint/2010/main" val="2811515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7A6E110-0BFD-4E17-A2AD-906D2103D1D8}" type="datetimeFigureOut">
              <a:rPr lang="tr-TR" smtClean="0"/>
              <a:t>6.05.2020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D36AACF-2A42-4DA6-BBAA-C28484B43DDE}" type="slidenum">
              <a:rPr lang="tr-TR" smtClean="0"/>
              <a:t>‹#›</a:t>
            </a:fld>
            <a:endParaRPr lang="tr-TR"/>
          </a:p>
        </p:txBody>
      </p:sp>
    </p:spTree>
    <p:extLst>
      <p:ext uri="{BB962C8B-B14F-4D97-AF65-F5344CB8AC3E}">
        <p14:creationId xmlns:p14="http://schemas.microsoft.com/office/powerpoint/2010/main" val="412909114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eb.archive.org/web/20130708012140/http:/www.psychology.sbc.edu/Empiricism.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FRANCIS</a:t>
            </a:r>
            <a:r>
              <a:rPr lang="tr-TR" dirty="0" smtClean="0"/>
              <a:t> BACON</a:t>
            </a:r>
            <a:r>
              <a:rPr lang="tr-TR" dirty="0"/>
              <a:t/>
            </a:r>
            <a:br>
              <a:rPr lang="tr-TR" dirty="0"/>
            </a:br>
            <a:endParaRPr lang="tr-TR" dirty="0"/>
          </a:p>
        </p:txBody>
      </p:sp>
    </p:spTree>
    <p:extLst>
      <p:ext uri="{BB962C8B-B14F-4D97-AF65-F5344CB8AC3E}">
        <p14:creationId xmlns:p14="http://schemas.microsoft.com/office/powerpoint/2010/main" val="4149508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en-US" b="1" dirty="0"/>
              <a:t>Francis Bacon, 1st Viscount St Alban</a:t>
            </a:r>
            <a:r>
              <a:rPr lang="en-US" dirty="0" smtClean="0"/>
              <a:t>,</a:t>
            </a:r>
            <a:r>
              <a:rPr lang="en-US" dirty="0"/>
              <a:t> 22 January 1561 – 9 April 1626), also known as </a:t>
            </a:r>
            <a:r>
              <a:rPr lang="en-US" b="1" dirty="0"/>
              <a:t>Lord Verulam</a:t>
            </a:r>
            <a:r>
              <a:rPr lang="en-US" dirty="0"/>
              <a:t>, was an English philosopher and statesman who served as Attorney General and as Lord </a:t>
            </a:r>
            <a:r>
              <a:rPr lang="en-US" dirty="0" smtClean="0"/>
              <a:t>Chancellor</a:t>
            </a:r>
            <a:r>
              <a:rPr lang="tr-TR" dirty="0"/>
              <a:t> </a:t>
            </a:r>
            <a:r>
              <a:rPr lang="en-US" dirty="0" smtClean="0"/>
              <a:t>of England</a:t>
            </a:r>
            <a:r>
              <a:rPr lang="tr-TR" dirty="0" smtClean="0"/>
              <a:t>.</a:t>
            </a:r>
          </a:p>
          <a:p>
            <a:r>
              <a:rPr lang="en-US" dirty="0"/>
              <a:t>Bacon has been called the father of </a:t>
            </a:r>
            <a:r>
              <a:rPr lang="en-US" dirty="0" smtClean="0"/>
              <a:t>empiricism.</a:t>
            </a:r>
            <a:r>
              <a:rPr lang="tr-TR" baseline="30000" dirty="0"/>
              <a:t> </a:t>
            </a:r>
            <a:r>
              <a:rPr lang="en-US" dirty="0" smtClean="0"/>
              <a:t>His </a:t>
            </a:r>
            <a:r>
              <a:rPr lang="en-US" dirty="0"/>
              <a:t>works argued for the possibility of scientific knowledge based only upon inductive </a:t>
            </a:r>
            <a:r>
              <a:rPr lang="en-US" dirty="0" smtClean="0"/>
              <a:t>reasoning</a:t>
            </a:r>
            <a:r>
              <a:rPr lang="tr-TR" dirty="0"/>
              <a:t> </a:t>
            </a:r>
            <a:r>
              <a:rPr lang="en-US" dirty="0" smtClean="0"/>
              <a:t>and </a:t>
            </a:r>
            <a:r>
              <a:rPr lang="en-US" dirty="0"/>
              <a:t>careful observation of events in nature. Most importantly, he argued science could be achieved by use of a </a:t>
            </a:r>
            <a:r>
              <a:rPr lang="en-US" dirty="0" err="1"/>
              <a:t>sceptical</a:t>
            </a:r>
            <a:r>
              <a:rPr lang="en-US" dirty="0"/>
              <a:t> and methodical approach whereby scientists aim to avoid misleading themselves. Although his practical ideas about such a method, the </a:t>
            </a:r>
            <a:r>
              <a:rPr lang="en-US" i="1" dirty="0"/>
              <a:t>Baconian method</a:t>
            </a:r>
            <a:r>
              <a:rPr lang="en-US" dirty="0"/>
              <a:t>, did not have a long-lasting influence, the general idea of the importance and possibility of a </a:t>
            </a:r>
            <a:r>
              <a:rPr lang="en-US" dirty="0" err="1"/>
              <a:t>sceptical</a:t>
            </a:r>
            <a:r>
              <a:rPr lang="en-US" dirty="0"/>
              <a:t> methodology makes Bacon the father of the scientific method. This method was a new rhetorical and theoretical framework for science, the practical details of which are still central in debates about science and </a:t>
            </a:r>
            <a:r>
              <a:rPr lang="en-US" dirty="0" smtClean="0"/>
              <a:t>methodology</a:t>
            </a:r>
            <a:r>
              <a:rPr lang="tr-TR" dirty="0" smtClean="0"/>
              <a:t>. (</a:t>
            </a:r>
            <a:r>
              <a:rPr lang="en-US" u="sng" dirty="0">
                <a:hlinkClick r:id="rId2"/>
              </a:rPr>
              <a:t>"Empiricism: The influence of Francis Bacon, John Locke, and David </a:t>
            </a:r>
            <a:r>
              <a:rPr lang="en-US" u="sng" dirty="0" smtClean="0">
                <a:hlinkClick r:id="rId2"/>
              </a:rPr>
              <a:t>Hum</a:t>
            </a:r>
            <a:r>
              <a:rPr lang="tr-TR" u="sng" dirty="0" smtClean="0">
                <a:hlinkClick r:id="rId2"/>
              </a:rPr>
              <a:t>e</a:t>
            </a:r>
            <a:r>
              <a:rPr lang="en-US" u="sng" dirty="0" smtClean="0">
                <a:hlinkClick r:id="rId2"/>
              </a:rPr>
              <a:t>"</a:t>
            </a:r>
            <a:r>
              <a:rPr lang="en-US" dirty="0" smtClean="0"/>
              <a:t>. </a:t>
            </a:r>
            <a:r>
              <a:rPr lang="en-US" dirty="0"/>
              <a:t>Sweet Briar College. Archived from the </a:t>
            </a:r>
            <a:r>
              <a:rPr lang="en-US" dirty="0" smtClean="0"/>
              <a:t>original</a:t>
            </a:r>
            <a:r>
              <a:rPr lang="en-US" dirty="0"/>
              <a:t> on 8 July 2013. Retrieved 21 October 2013</a:t>
            </a:r>
            <a:endParaRPr lang="tr-TR" dirty="0"/>
          </a:p>
        </p:txBody>
      </p:sp>
    </p:spTree>
    <p:extLst>
      <p:ext uri="{BB962C8B-B14F-4D97-AF65-F5344CB8AC3E}">
        <p14:creationId xmlns:p14="http://schemas.microsoft.com/office/powerpoint/2010/main" val="2207357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93223"/>
            <a:ext cx="8915400" cy="4617999"/>
          </a:xfrm>
        </p:spPr>
        <p:txBody>
          <a:bodyPr/>
          <a:lstStyle/>
          <a:p>
            <a:r>
              <a:rPr lang="tr-TR" sz="2800" dirty="0" smtClean="0"/>
              <a:t>WORKS;</a:t>
            </a:r>
          </a:p>
          <a:p>
            <a:endParaRPr lang="tr-TR" dirty="0"/>
          </a:p>
          <a:p>
            <a:pPr marL="0" indent="0">
              <a:buNone/>
            </a:pPr>
            <a:r>
              <a:rPr lang="tr-TR" i="1" u="sng" dirty="0" err="1" smtClean="0"/>
              <a:t>Scientific</a:t>
            </a:r>
            <a:r>
              <a:rPr lang="tr-TR" i="1" u="sng" dirty="0" smtClean="0"/>
              <a:t> Works</a:t>
            </a:r>
            <a:endParaRPr lang="tr-TR" dirty="0"/>
          </a:p>
          <a:p>
            <a:pPr marL="0" indent="0">
              <a:buNone/>
            </a:pPr>
            <a:r>
              <a:rPr lang="tr-TR" i="1" u="sng" dirty="0" err="1" smtClean="0"/>
              <a:t>Religious</a:t>
            </a:r>
            <a:r>
              <a:rPr lang="tr-TR" i="1" u="sng" dirty="0" smtClean="0"/>
              <a:t> </a:t>
            </a:r>
            <a:r>
              <a:rPr lang="tr-TR" i="1" u="sng" dirty="0" err="1"/>
              <a:t>and</a:t>
            </a:r>
            <a:r>
              <a:rPr lang="tr-TR" i="1" u="sng" dirty="0"/>
              <a:t> </a:t>
            </a:r>
            <a:r>
              <a:rPr lang="tr-TR" i="1" u="sng" dirty="0" err="1"/>
              <a:t>literary</a:t>
            </a:r>
            <a:r>
              <a:rPr lang="tr-TR" i="1" u="sng" dirty="0"/>
              <a:t> </a:t>
            </a:r>
            <a:r>
              <a:rPr lang="tr-TR" i="1" u="sng" dirty="0" smtClean="0"/>
              <a:t>Works</a:t>
            </a:r>
            <a:endParaRPr lang="tr-TR" dirty="0" smtClean="0"/>
          </a:p>
          <a:p>
            <a:pPr marL="0" indent="0">
              <a:buNone/>
            </a:pPr>
            <a:r>
              <a:rPr lang="tr-TR" i="1" u="sng" dirty="0" err="1"/>
              <a:t>Juridical</a:t>
            </a:r>
            <a:r>
              <a:rPr lang="tr-TR" i="1" u="sng" dirty="0"/>
              <a:t> </a:t>
            </a:r>
            <a:r>
              <a:rPr lang="tr-TR" i="1" u="sng" dirty="0" err="1" smtClean="0"/>
              <a:t>works</a:t>
            </a:r>
            <a:endParaRPr lang="tr-TR" dirty="0"/>
          </a:p>
        </p:txBody>
      </p:sp>
    </p:spTree>
    <p:extLst>
      <p:ext uri="{BB962C8B-B14F-4D97-AF65-F5344CB8AC3E}">
        <p14:creationId xmlns:p14="http://schemas.microsoft.com/office/powerpoint/2010/main" val="4035423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smtClean="0"/>
              <a:t>Bacon </a:t>
            </a:r>
            <a:r>
              <a:rPr lang="en-US" dirty="0"/>
              <a:t>stated that he had three goals: to uncover truth, to serve his country, and to serve his church. He sought to further these ends by seeking a prestigious post. In 1580, through his uncle, Lord Burghley, he applied for a post at court that might enable him to pursue a life of learning, but his application failed. For two years he worked quietly at Gray's Inn, until he was admitted as an outer </a:t>
            </a:r>
            <a:r>
              <a:rPr lang="en-US" dirty="0" smtClean="0"/>
              <a:t>barrister</a:t>
            </a:r>
            <a:r>
              <a:rPr lang="en-US" dirty="0"/>
              <a:t> in </a:t>
            </a:r>
            <a:r>
              <a:rPr lang="en-US" dirty="0" smtClean="0"/>
              <a:t>1582</a:t>
            </a:r>
            <a:r>
              <a:rPr lang="tr-TR" dirty="0" smtClean="0"/>
              <a:t>.  (</a:t>
            </a:r>
            <a:r>
              <a:rPr lang="en-US" dirty="0"/>
              <a:t>Ellis, Robert. P. (27 April 2015). </a:t>
            </a:r>
            <a:r>
              <a:rPr lang="en-US" i="1" dirty="0"/>
              <a:t>Francis Bacon: The Double-Edged Life of the Philosopher and Statesman</a:t>
            </a:r>
            <a:r>
              <a:rPr lang="en-US" dirty="0"/>
              <a:t>. McFarland. p. 28</a:t>
            </a:r>
            <a:r>
              <a:rPr lang="en-US" dirty="0" smtClean="0"/>
              <a:t>.</a:t>
            </a:r>
            <a:r>
              <a:rPr lang="tr-TR" dirty="0" smtClean="0"/>
              <a:t>)</a:t>
            </a:r>
            <a:endParaRPr lang="tr-TR" dirty="0"/>
          </a:p>
        </p:txBody>
      </p:sp>
    </p:spTree>
    <p:extLst>
      <p:ext uri="{BB962C8B-B14F-4D97-AF65-F5344CB8AC3E}">
        <p14:creationId xmlns:p14="http://schemas.microsoft.com/office/powerpoint/2010/main" val="192011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50869" y="1423851"/>
            <a:ext cx="9453743" cy="4487371"/>
          </a:xfrm>
        </p:spPr>
        <p:txBody>
          <a:bodyPr>
            <a:normAutofit/>
          </a:bodyPr>
          <a:lstStyle/>
          <a:p>
            <a:r>
              <a:rPr lang="en-US" dirty="0"/>
              <a:t>Bacon's seminal work </a:t>
            </a:r>
            <a:r>
              <a:rPr lang="en-US" dirty="0" err="1"/>
              <a:t>Novum</a:t>
            </a:r>
            <a:r>
              <a:rPr lang="en-US" dirty="0"/>
              <a:t> </a:t>
            </a:r>
            <a:r>
              <a:rPr lang="en-US" dirty="0" err="1"/>
              <a:t>Organum</a:t>
            </a:r>
            <a:r>
              <a:rPr lang="en-US" dirty="0"/>
              <a:t> was influential in the 1630s and 1650s among scholars, in particular Sir Thomas Browne, who in his encyclopedia </a:t>
            </a:r>
            <a:r>
              <a:rPr lang="en-US" dirty="0" err="1"/>
              <a:t>Pseudodoxia</a:t>
            </a:r>
            <a:r>
              <a:rPr lang="en-US" dirty="0"/>
              <a:t> </a:t>
            </a:r>
            <a:r>
              <a:rPr lang="en-US" dirty="0" err="1"/>
              <a:t>Epidemica</a:t>
            </a:r>
            <a:r>
              <a:rPr lang="en-US" dirty="0"/>
              <a:t> (1646–72) frequently adheres to a Baconian approach to his scientific enquiries. This book entails the basis of the Scientific Method as a means of observation and </a:t>
            </a:r>
            <a:r>
              <a:rPr lang="en-US" dirty="0" err="1" smtClean="0"/>
              <a:t>induction.According</a:t>
            </a:r>
            <a:r>
              <a:rPr lang="en-US" dirty="0" smtClean="0"/>
              <a:t> </a:t>
            </a:r>
            <a:r>
              <a:rPr lang="en-US" dirty="0"/>
              <a:t>to Francis Bacon, learning and knowledge all derive from the basis of inductive reasoning. Through his belief of experimental encounters, he theorized that all the knowledge that was necessary to fully understand a concept could be attainable because of induction. In order to get to the point of an inductive conclusion, one must consider the importance of observing the particulars (specific parts of nature). “Once these particulars have been gathered together, the interpretation of Nature proceeds by sorting them into a formal arrangement so that they may be presented to the </a:t>
            </a:r>
            <a:r>
              <a:rPr lang="en-US" dirty="0" smtClean="0"/>
              <a:t>understanding</a:t>
            </a:r>
            <a:r>
              <a:rPr lang="tr-TR" dirty="0" smtClean="0"/>
              <a:t>. (</a:t>
            </a:r>
            <a:r>
              <a:rPr lang="en-US" dirty="0"/>
              <a:t>Turner, Henry S. (2013). "Francis Bacon's Common Notion". </a:t>
            </a:r>
            <a:r>
              <a:rPr lang="en-US" i="1" dirty="0"/>
              <a:t>Journal for Early Modern Cultural Studies</a:t>
            </a:r>
            <a:r>
              <a:rPr lang="en-US" dirty="0"/>
              <a:t>. </a:t>
            </a:r>
            <a:r>
              <a:rPr lang="en-US" b="1" dirty="0"/>
              <a:t>13</a:t>
            </a:r>
            <a:r>
              <a:rPr lang="en-US" dirty="0"/>
              <a:t> (3): </a:t>
            </a:r>
            <a:r>
              <a:rPr lang="en-US" dirty="0" smtClean="0"/>
              <a:t>7–32</a:t>
            </a:r>
            <a:r>
              <a:rPr lang="tr-TR" dirty="0" smtClean="0"/>
              <a:t>)</a:t>
            </a:r>
            <a:endParaRPr lang="tr-TR" dirty="0"/>
          </a:p>
        </p:txBody>
      </p:sp>
    </p:spTree>
    <p:extLst>
      <p:ext uri="{BB962C8B-B14F-4D97-AF65-F5344CB8AC3E}">
        <p14:creationId xmlns:p14="http://schemas.microsoft.com/office/powerpoint/2010/main" val="127966476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31</TotalTime>
  <Words>543</Words>
  <Application>Microsoft Office PowerPoint</Application>
  <PresentationFormat>Geniş ekran</PresentationFormat>
  <Paragraphs>10</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FRANCIS BACON </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FRANCIS BACON</dc:title>
  <dc:creator>ZEHRA</dc:creator>
  <cp:lastModifiedBy>ZEHRA</cp:lastModifiedBy>
  <cp:revision>2</cp:revision>
  <dcterms:created xsi:type="dcterms:W3CDTF">2020-05-05T21:52:47Z</dcterms:created>
  <dcterms:modified xsi:type="dcterms:W3CDTF">2020-05-05T22:24:02Z</dcterms:modified>
</cp:coreProperties>
</file>