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735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15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347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4022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051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43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37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51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45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927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35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C5858-D7F6-4877-A9B5-E61420CC1C4F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F8FEE-5497-4837-B5DF-CE312E6893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97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b="1">
                <a:solidFill>
                  <a:schemeClr val="tx1"/>
                </a:solidFill>
              </a:rPr>
              <a:t>TÜRK EĞİTİM SİSTEMİ ve OKUL YÖNETİMİ</a:t>
            </a:r>
          </a:p>
        </p:txBody>
      </p:sp>
      <p:sp>
        <p:nvSpPr>
          <p:cNvPr id="9219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859C3272-A65B-4E3C-88A6-F180352C91BF}" type="slidenum">
              <a:rPr lang="tr-TR">
                <a:solidFill>
                  <a:srgbClr val="FFFFFF"/>
                </a:solidFill>
              </a:rPr>
              <a:pPr eaLnBrk="1" hangingPunct="1"/>
              <a:t>1</a:t>
            </a:fld>
            <a:endParaRPr lang="tr-TR">
              <a:solidFill>
                <a:srgbClr val="FFFFFF"/>
              </a:solidFill>
            </a:endParaRPr>
          </a:p>
        </p:txBody>
      </p:sp>
      <p:sp>
        <p:nvSpPr>
          <p:cNvPr id="9220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 dirty="0" smtClean="0"/>
              <a:t>Prof. </a:t>
            </a:r>
            <a:r>
              <a:rPr lang="tr-TR" dirty="0"/>
              <a:t>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362077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Eğitim kurumunun ögeleri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tr-TR" sz="2800" smtClean="0"/>
          </a:p>
          <a:p>
            <a:pPr>
              <a:lnSpc>
                <a:spcPct val="80000"/>
              </a:lnSpc>
            </a:pPr>
            <a:r>
              <a:rPr lang="tr-TR" sz="2800" smtClean="0"/>
              <a:t>Okul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Öğretmen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Öğrenci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Ders kitabı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Ders programı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Diploma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Bakanlık</a:t>
            </a:r>
          </a:p>
        </p:txBody>
      </p:sp>
      <p:sp>
        <p:nvSpPr>
          <p:cNvPr id="204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CF9DEA5B-D43E-4F93-AF73-9A3C4D573EC6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2048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72155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tarihi:</a:t>
            </a:r>
            <a:b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 b="1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endParaRPr lang="tr-TR" sz="2800" b="1" smtClean="0"/>
          </a:p>
          <a:p>
            <a:r>
              <a:rPr lang="tr-TR" sz="2800" smtClean="0">
                <a:solidFill>
                  <a:schemeClr val="accent2"/>
                </a:solidFill>
              </a:rPr>
              <a:t>Okulun ortaya çıkışı</a:t>
            </a:r>
          </a:p>
          <a:p>
            <a:r>
              <a:rPr lang="tr-TR" sz="2800" smtClean="0"/>
              <a:t>Sümerlerde</a:t>
            </a:r>
          </a:p>
          <a:p>
            <a:r>
              <a:rPr lang="tr-TR" sz="2800" smtClean="0"/>
              <a:t>Antik Yunan’da (Akademia, Lyceum)</a:t>
            </a:r>
          </a:p>
          <a:p>
            <a:r>
              <a:rPr lang="tr-TR" sz="2800" smtClean="0"/>
              <a:t>Müslüman medreseleri ve külliyeleri</a:t>
            </a:r>
          </a:p>
          <a:p>
            <a:r>
              <a:rPr lang="tr-TR" sz="2800" smtClean="0"/>
              <a:t>Batı üniversiteleri</a:t>
            </a:r>
          </a:p>
          <a:p>
            <a:r>
              <a:rPr lang="tr-TR" sz="2800" smtClean="0"/>
              <a:t>Okul öncesi eğitim kurumları</a:t>
            </a:r>
          </a:p>
          <a:p>
            <a:endParaRPr lang="tr-TR" sz="2800" smtClean="0"/>
          </a:p>
        </p:txBody>
      </p:sp>
      <p:sp>
        <p:nvSpPr>
          <p:cNvPr id="2150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7DED9D8F-87AE-4A0C-9647-53A1D20BFCC3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2150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53357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620713"/>
            <a:ext cx="6440487" cy="1131887"/>
          </a:xfrm>
        </p:spPr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tarihi:</a:t>
            </a:r>
            <a:endParaRPr lang="tr-TR" sz="400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smtClean="0">
                <a:solidFill>
                  <a:schemeClr val="accent2"/>
                </a:solidFill>
              </a:rPr>
              <a:t>Öğretmenin ortaya çıkışı:</a:t>
            </a:r>
          </a:p>
          <a:p>
            <a:pPr>
              <a:lnSpc>
                <a:spcPct val="80000"/>
              </a:lnSpc>
            </a:pPr>
            <a:endParaRPr lang="tr-TR" sz="28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800" smtClean="0"/>
              <a:t>Antik Yunan’da sofistler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İslam muallim ve müderrisleri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Hristiyan dekan ve doçentleri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Batı’da ve bizde “modern” öğretmen okullarının kuruluşu</a:t>
            </a:r>
          </a:p>
          <a:p>
            <a:pPr>
              <a:lnSpc>
                <a:spcPct val="80000"/>
              </a:lnSpc>
            </a:pPr>
            <a:r>
              <a:rPr lang="tr-TR" sz="2800" smtClean="0"/>
              <a:t>Gezici öğretmenler, eğitmenler…</a:t>
            </a:r>
          </a:p>
          <a:p>
            <a:pPr>
              <a:lnSpc>
                <a:spcPct val="80000"/>
              </a:lnSpc>
            </a:pPr>
            <a:endParaRPr lang="tr-TR" sz="2800" smtClean="0"/>
          </a:p>
        </p:txBody>
      </p:sp>
      <p:sp>
        <p:nvSpPr>
          <p:cNvPr id="2253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9EFA5958-D235-4D88-B762-DDE567015334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2253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250432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tr-TR" sz="2400" smtClean="0"/>
          </a:p>
          <a:p>
            <a:pPr>
              <a:lnSpc>
                <a:spcPct val="90000"/>
              </a:lnSpc>
            </a:pPr>
            <a:r>
              <a:rPr lang="tr-TR" sz="2400" smtClean="0">
                <a:solidFill>
                  <a:schemeClr val="accent2"/>
                </a:solidFill>
              </a:rPr>
              <a:t>Ders kitabının ve programının ortaya çıkışı:</a:t>
            </a:r>
          </a:p>
          <a:p>
            <a:pPr>
              <a:lnSpc>
                <a:spcPct val="90000"/>
              </a:lnSpc>
            </a:pPr>
            <a:endParaRPr lang="tr-TR" sz="2400" smtClean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smtClean="0"/>
              <a:t>Dini kitapların okutulması</a:t>
            </a:r>
          </a:p>
          <a:p>
            <a:pPr>
              <a:lnSpc>
                <a:spcPct val="90000"/>
              </a:lnSpc>
            </a:pPr>
            <a:r>
              <a:rPr lang="tr-TR" sz="2400" smtClean="0"/>
              <a:t>Dini kitapların “ders kitabı” formatına dönüşmesi</a:t>
            </a:r>
          </a:p>
          <a:p>
            <a:pPr>
              <a:lnSpc>
                <a:spcPct val="90000"/>
              </a:lnSpc>
            </a:pPr>
            <a:r>
              <a:rPr lang="tr-TR" sz="2400" smtClean="0"/>
              <a:t>Medreselerin ders programı</a:t>
            </a:r>
          </a:p>
          <a:p>
            <a:pPr>
              <a:lnSpc>
                <a:spcPct val="90000"/>
              </a:lnSpc>
            </a:pPr>
            <a:r>
              <a:rPr lang="tr-TR" sz="2400" smtClean="0"/>
              <a:t>Üniversitelerin ders programı</a:t>
            </a:r>
          </a:p>
          <a:p>
            <a:pPr>
              <a:lnSpc>
                <a:spcPct val="90000"/>
              </a:lnSpc>
            </a:pPr>
            <a:r>
              <a:rPr lang="tr-TR" sz="2400" smtClean="0"/>
              <a:t>Ders anlatma yöntem ve tekniklerinin ortaya çıkışı</a:t>
            </a:r>
          </a:p>
          <a:p>
            <a:pPr>
              <a:lnSpc>
                <a:spcPct val="90000"/>
              </a:lnSpc>
            </a:pPr>
            <a:endParaRPr lang="tr-TR" sz="2400" smtClean="0"/>
          </a:p>
        </p:txBody>
      </p:sp>
      <p:sp>
        <p:nvSpPr>
          <p:cNvPr id="2355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4C2B8E2D-203F-446F-91F0-FB1D5B709E23}" type="slidenum">
              <a:rPr lang="tr-TR"/>
              <a:pPr eaLnBrk="1" hangingPunct="1"/>
              <a:t>5</a:t>
            </a:fld>
            <a:endParaRPr lang="tr-TR"/>
          </a:p>
        </p:txBody>
      </p:sp>
      <p:sp>
        <p:nvSpPr>
          <p:cNvPr id="2355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458590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>
                <a:solidFill>
                  <a:schemeClr val="accent2"/>
                </a:solidFill>
              </a:rPr>
              <a:t>“Öğrenci”nin ortaya çıkışı:</a:t>
            </a:r>
          </a:p>
          <a:p>
            <a:pPr>
              <a:lnSpc>
                <a:spcPct val="80000"/>
              </a:lnSpc>
            </a:pPr>
            <a:endParaRPr lang="tr-TR" sz="200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000" smtClean="0"/>
              <a:t>“Talebe” kavramının  gelişmesi</a:t>
            </a:r>
          </a:p>
          <a:p>
            <a:pPr>
              <a:lnSpc>
                <a:spcPct val="80000"/>
              </a:lnSpc>
            </a:pPr>
            <a:r>
              <a:rPr lang="tr-TR" sz="2000" smtClean="0"/>
              <a:t>Yaş olarak talebenin sınırlanması</a:t>
            </a:r>
          </a:p>
          <a:p>
            <a:pPr>
              <a:lnSpc>
                <a:spcPct val="80000"/>
              </a:lnSpc>
            </a:pPr>
            <a:r>
              <a:rPr lang="tr-TR" sz="2000" smtClean="0"/>
              <a:t>“Sınıf” kavramının ortaya çıkışı</a:t>
            </a:r>
          </a:p>
          <a:p>
            <a:pPr>
              <a:lnSpc>
                <a:spcPct val="80000"/>
              </a:lnSpc>
            </a:pPr>
            <a:r>
              <a:rPr lang="tr-TR" sz="2000" smtClean="0"/>
              <a:t>Yatılı-burslu sistemin ortaya çıkışı</a:t>
            </a:r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endParaRPr lang="tr-TR" sz="2000" smtClean="0"/>
          </a:p>
          <a:p>
            <a:pPr>
              <a:lnSpc>
                <a:spcPct val="80000"/>
              </a:lnSpc>
            </a:pPr>
            <a:r>
              <a:rPr lang="tr-TR" sz="2000" smtClean="0">
                <a:solidFill>
                  <a:schemeClr val="accent2"/>
                </a:solidFill>
              </a:rPr>
              <a:t>“</a:t>
            </a:r>
            <a:endParaRPr lang="tr-TR" sz="2000" smtClean="0"/>
          </a:p>
        </p:txBody>
      </p:sp>
      <p:sp>
        <p:nvSpPr>
          <p:cNvPr id="2458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3D1B3355-5DC1-4468-ADCF-018DA1EE72DE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2458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891458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r>
              <a:rPr lang="tr-TR" smtClean="0">
                <a:solidFill>
                  <a:schemeClr val="hlink"/>
                </a:solidFill>
              </a:rPr>
              <a:t>Diploma”nın ortaya çıkışı:</a:t>
            </a:r>
          </a:p>
          <a:p>
            <a:endParaRPr lang="tr-TR" smtClean="0">
              <a:solidFill>
                <a:schemeClr val="hlink"/>
              </a:solidFill>
            </a:endParaRPr>
          </a:p>
          <a:p>
            <a:r>
              <a:rPr lang="tr-TR" smtClean="0"/>
              <a:t>Belli bir eğitimi alanlara bazı haklar verilmesi</a:t>
            </a:r>
          </a:p>
          <a:p>
            <a:r>
              <a:rPr lang="tr-TR" smtClean="0"/>
              <a:t>“İcazetname” biçimleri</a:t>
            </a:r>
          </a:p>
          <a:p>
            <a:r>
              <a:rPr lang="tr-TR" smtClean="0"/>
              <a:t>Bugünkü diplomalar</a:t>
            </a:r>
          </a:p>
          <a:p>
            <a:endParaRPr lang="tr-TR" smtClean="0"/>
          </a:p>
        </p:txBody>
      </p:sp>
      <p:sp>
        <p:nvSpPr>
          <p:cNvPr id="256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59444AD3-7056-4726-8982-48E9B9C3830C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2560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1338993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indent="0" fontAlgn="auto">
              <a:spcAft>
                <a:spcPts val="0"/>
              </a:spcAft>
              <a:defRPr/>
            </a:pPr>
            <a: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  <a:t>Eğitimin kurumsallaşmasının tarihi:</a:t>
            </a:r>
            <a:br>
              <a:rPr lang="tr-TR" sz="4000" b="1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endParaRPr lang="tr-TR" sz="4000" b="1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>
                <a:solidFill>
                  <a:schemeClr val="accent2"/>
                </a:solidFill>
              </a:rPr>
              <a:t>Eğitim Bakanlığı’nın ortaya çıkışı</a:t>
            </a:r>
          </a:p>
          <a:p>
            <a:pPr>
              <a:lnSpc>
                <a:spcPct val="90000"/>
              </a:lnSpc>
            </a:pPr>
            <a:r>
              <a:rPr lang="tr-TR" smtClean="0"/>
              <a:t>Devletin bürokratik olarak yeniden dizaynı</a:t>
            </a:r>
          </a:p>
          <a:p>
            <a:pPr>
              <a:lnSpc>
                <a:spcPct val="90000"/>
              </a:lnSpc>
            </a:pPr>
            <a:r>
              <a:rPr lang="tr-TR" smtClean="0"/>
              <a:t>Bakanlıkları kuruluşu</a:t>
            </a:r>
          </a:p>
          <a:p>
            <a:pPr>
              <a:lnSpc>
                <a:spcPct val="90000"/>
              </a:lnSpc>
            </a:pPr>
            <a:r>
              <a:rPr lang="tr-TR" smtClean="0"/>
              <a:t>Eğitim Bakanlığının kültür, turizm gibi ögelerden ayrılması</a:t>
            </a:r>
          </a:p>
          <a:p>
            <a:pPr>
              <a:lnSpc>
                <a:spcPct val="90000"/>
              </a:lnSpc>
            </a:pPr>
            <a:r>
              <a:rPr lang="tr-TR" smtClean="0"/>
              <a:t>Eğitim Bakanlığının “milli” olması</a:t>
            </a:r>
          </a:p>
          <a:p>
            <a:pPr>
              <a:lnSpc>
                <a:spcPct val="90000"/>
              </a:lnSpc>
            </a:pPr>
            <a:endParaRPr lang="tr-TR" smtClean="0"/>
          </a:p>
        </p:txBody>
      </p:sp>
      <p:sp>
        <p:nvSpPr>
          <p:cNvPr id="266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fld id="{D91E44C4-BEB7-4581-B33E-54F512583433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2662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tr-TR"/>
              <a:t>Doç. Dr. Semiyha TUNCEL</a:t>
            </a:r>
          </a:p>
        </p:txBody>
      </p:sp>
    </p:spTree>
    <p:extLst>
      <p:ext uri="{BB962C8B-B14F-4D97-AF65-F5344CB8AC3E}">
        <p14:creationId xmlns:p14="http://schemas.microsoft.com/office/powerpoint/2010/main" val="84175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</Words>
  <Application>Microsoft Office PowerPoint</Application>
  <PresentationFormat>Ekran Gösterisi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TÜRK EĞİTİM SİSTEMİ ve OKUL YÖNETİMİ</vt:lpstr>
      <vt:lpstr>Eğitim kurumunun ögeleri</vt:lpstr>
      <vt:lpstr>Eğitimin kurumsallaşmasının tarihi: </vt:lpstr>
      <vt:lpstr>Eğitimin kurumsallaşmasının tarihi:</vt:lpstr>
      <vt:lpstr>Eğitimin kurumsallaşmasının tarihi</vt:lpstr>
      <vt:lpstr>Eğitimin kurumsallaşmasının tarihi</vt:lpstr>
      <vt:lpstr>Eğitimin kurumsallaşmasının tarihi</vt:lpstr>
      <vt:lpstr>Eğitimin kurumsallaşmasının tarihi: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EĞİTİM SİSTEMİ ve OKUL YÖNETİMİ</dc:title>
  <dc:creator>Öğretmenlik</dc:creator>
  <cp:lastModifiedBy>Öğretmenlik</cp:lastModifiedBy>
  <cp:revision>1</cp:revision>
  <dcterms:created xsi:type="dcterms:W3CDTF">2017-11-30T07:20:29Z</dcterms:created>
  <dcterms:modified xsi:type="dcterms:W3CDTF">2017-11-30T07:20:45Z</dcterms:modified>
</cp:coreProperties>
</file>