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5858-D7F6-4877-A9B5-E61420CC1C4F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8FEE-5497-4837-B5DF-CE312E6893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7354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5858-D7F6-4877-A9B5-E61420CC1C4F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8FEE-5497-4837-B5DF-CE312E6893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15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5858-D7F6-4877-A9B5-E61420CC1C4F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8FEE-5497-4837-B5DF-CE312E6893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347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5858-D7F6-4877-A9B5-E61420CC1C4F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8FEE-5497-4837-B5DF-CE312E6893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402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5858-D7F6-4877-A9B5-E61420CC1C4F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8FEE-5497-4837-B5DF-CE312E6893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051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5858-D7F6-4877-A9B5-E61420CC1C4F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8FEE-5497-4837-B5DF-CE312E6893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43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5858-D7F6-4877-A9B5-E61420CC1C4F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8FEE-5497-4837-B5DF-CE312E6893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237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5858-D7F6-4877-A9B5-E61420CC1C4F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8FEE-5497-4837-B5DF-CE312E6893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151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5858-D7F6-4877-A9B5-E61420CC1C4F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8FEE-5497-4837-B5DF-CE312E6893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445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5858-D7F6-4877-A9B5-E61420CC1C4F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8FEE-5497-4837-B5DF-CE312E6893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927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5858-D7F6-4877-A9B5-E61420CC1C4F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8FEE-5497-4837-B5DF-CE312E6893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35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C5858-D7F6-4877-A9B5-E61420CC1C4F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F8FEE-5497-4837-B5DF-CE312E6893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397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tr-TR" b="1">
                <a:solidFill>
                  <a:schemeClr val="tx1"/>
                </a:solidFill>
              </a:rPr>
              <a:t>TÜRK EĞİTİM SİSTEMİ ve OKUL YÖNETİMİ</a:t>
            </a:r>
          </a:p>
        </p:txBody>
      </p:sp>
      <p:sp>
        <p:nvSpPr>
          <p:cNvPr id="9219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859C3272-A65B-4E3C-88A6-F180352C91BF}" type="slidenum">
              <a:rPr lang="tr-TR">
                <a:solidFill>
                  <a:srgbClr val="FFFFFF"/>
                </a:solidFill>
              </a:rPr>
              <a:pPr eaLnBrk="1" hangingPunct="1"/>
              <a:t>1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9220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dirty="0" smtClean="0"/>
              <a:t>Prof. </a:t>
            </a:r>
            <a:r>
              <a:rPr lang="tr-TR" dirty="0"/>
              <a:t>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3620777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Eğitim kurumunun ögeleri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tr-TR" sz="2800" smtClean="0"/>
          </a:p>
          <a:p>
            <a:pPr>
              <a:lnSpc>
                <a:spcPct val="80000"/>
              </a:lnSpc>
            </a:pPr>
            <a:r>
              <a:rPr lang="tr-TR" sz="2800" smtClean="0"/>
              <a:t>Okul</a:t>
            </a:r>
          </a:p>
          <a:p>
            <a:pPr>
              <a:lnSpc>
                <a:spcPct val="80000"/>
              </a:lnSpc>
            </a:pPr>
            <a:r>
              <a:rPr lang="tr-TR" sz="2800" smtClean="0"/>
              <a:t>Öğretmen</a:t>
            </a:r>
          </a:p>
          <a:p>
            <a:pPr>
              <a:lnSpc>
                <a:spcPct val="80000"/>
              </a:lnSpc>
            </a:pPr>
            <a:r>
              <a:rPr lang="tr-TR" sz="2800" smtClean="0"/>
              <a:t>Öğrenci</a:t>
            </a:r>
          </a:p>
          <a:p>
            <a:pPr>
              <a:lnSpc>
                <a:spcPct val="80000"/>
              </a:lnSpc>
            </a:pPr>
            <a:r>
              <a:rPr lang="tr-TR" sz="2800" smtClean="0"/>
              <a:t>Ders kitabı</a:t>
            </a:r>
          </a:p>
          <a:p>
            <a:pPr>
              <a:lnSpc>
                <a:spcPct val="80000"/>
              </a:lnSpc>
            </a:pPr>
            <a:r>
              <a:rPr lang="tr-TR" sz="2800" smtClean="0"/>
              <a:t>Ders programı</a:t>
            </a:r>
          </a:p>
          <a:p>
            <a:pPr>
              <a:lnSpc>
                <a:spcPct val="80000"/>
              </a:lnSpc>
            </a:pPr>
            <a:r>
              <a:rPr lang="tr-TR" sz="2800" smtClean="0"/>
              <a:t>Diploma</a:t>
            </a:r>
          </a:p>
          <a:p>
            <a:pPr>
              <a:lnSpc>
                <a:spcPct val="80000"/>
              </a:lnSpc>
            </a:pPr>
            <a:r>
              <a:rPr lang="tr-TR" sz="2800" smtClean="0"/>
              <a:t>Bakanlık</a:t>
            </a:r>
          </a:p>
        </p:txBody>
      </p:sp>
      <p:sp>
        <p:nvSpPr>
          <p:cNvPr id="2048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CF9DEA5B-D43E-4F93-AF73-9A3C4D573EC6}" type="slidenum">
              <a:rPr lang="tr-TR"/>
              <a:pPr eaLnBrk="1" hangingPunct="1"/>
              <a:t>2</a:t>
            </a:fld>
            <a:endParaRPr lang="tr-TR"/>
          </a:p>
        </p:txBody>
      </p:sp>
      <p:sp>
        <p:nvSpPr>
          <p:cNvPr id="20485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2721555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tr-TR" sz="4000" b="1">
                <a:solidFill>
                  <a:schemeClr val="accent1">
                    <a:tint val="83000"/>
                    <a:satMod val="150000"/>
                  </a:schemeClr>
                </a:solidFill>
              </a:rPr>
              <a:t>Eğitimin kurumsallaşmasının tarihi:</a:t>
            </a:r>
            <a:br>
              <a:rPr lang="tr-TR" sz="4000" b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tr-TR" sz="4000" b="1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endParaRPr lang="tr-TR" sz="2800" b="1" smtClean="0"/>
          </a:p>
          <a:p>
            <a:r>
              <a:rPr lang="tr-TR" sz="2800" smtClean="0">
                <a:solidFill>
                  <a:schemeClr val="accent2"/>
                </a:solidFill>
              </a:rPr>
              <a:t>Okulun ortaya çıkışı</a:t>
            </a:r>
          </a:p>
          <a:p>
            <a:r>
              <a:rPr lang="tr-TR" sz="2800" smtClean="0"/>
              <a:t>Sümerlerde</a:t>
            </a:r>
          </a:p>
          <a:p>
            <a:r>
              <a:rPr lang="tr-TR" sz="2800" smtClean="0"/>
              <a:t>Antik Yunan’da (Akademia, Lyceum)</a:t>
            </a:r>
          </a:p>
          <a:p>
            <a:r>
              <a:rPr lang="tr-TR" sz="2800" smtClean="0"/>
              <a:t>Müslüman medreseleri ve külliyeleri</a:t>
            </a:r>
          </a:p>
          <a:p>
            <a:r>
              <a:rPr lang="tr-TR" sz="2800" smtClean="0"/>
              <a:t>Batı üniversiteleri</a:t>
            </a:r>
          </a:p>
          <a:p>
            <a:r>
              <a:rPr lang="tr-TR" sz="2800" smtClean="0"/>
              <a:t>Okul öncesi eğitim kurumları</a:t>
            </a:r>
          </a:p>
          <a:p>
            <a:endParaRPr lang="tr-TR" sz="2800" smtClean="0"/>
          </a:p>
        </p:txBody>
      </p:sp>
      <p:sp>
        <p:nvSpPr>
          <p:cNvPr id="21508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7DED9D8F-87AE-4A0C-9647-53A1D20BFCC3}" type="slidenum">
              <a:rPr lang="tr-TR"/>
              <a:pPr eaLnBrk="1" hangingPunct="1"/>
              <a:t>3</a:t>
            </a:fld>
            <a:endParaRPr lang="tr-TR"/>
          </a:p>
        </p:txBody>
      </p:sp>
      <p:sp>
        <p:nvSpPr>
          <p:cNvPr id="2150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2533574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620713"/>
            <a:ext cx="6440487" cy="1131887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tr-TR" sz="4000" b="1">
                <a:solidFill>
                  <a:schemeClr val="accent1">
                    <a:tint val="83000"/>
                    <a:satMod val="150000"/>
                  </a:schemeClr>
                </a:solidFill>
              </a:rPr>
              <a:t>Eğitimin kurumsallaşmasının tarihi:</a:t>
            </a:r>
            <a:endParaRPr lang="tr-TR" sz="400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800" smtClean="0">
                <a:solidFill>
                  <a:schemeClr val="accent2"/>
                </a:solidFill>
              </a:rPr>
              <a:t>Öğretmenin ortaya çıkışı:</a:t>
            </a:r>
          </a:p>
          <a:p>
            <a:pPr>
              <a:lnSpc>
                <a:spcPct val="80000"/>
              </a:lnSpc>
            </a:pPr>
            <a:endParaRPr lang="tr-TR" sz="280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tr-TR" sz="2800" smtClean="0"/>
              <a:t>Antik Yunan’da sofistler</a:t>
            </a:r>
          </a:p>
          <a:p>
            <a:pPr>
              <a:lnSpc>
                <a:spcPct val="80000"/>
              </a:lnSpc>
            </a:pPr>
            <a:r>
              <a:rPr lang="tr-TR" sz="2800" smtClean="0"/>
              <a:t>İslam muallim ve müderrisleri</a:t>
            </a:r>
          </a:p>
          <a:p>
            <a:pPr>
              <a:lnSpc>
                <a:spcPct val="80000"/>
              </a:lnSpc>
            </a:pPr>
            <a:r>
              <a:rPr lang="tr-TR" sz="2800" smtClean="0"/>
              <a:t>Hristiyan dekan ve doçentleri</a:t>
            </a:r>
          </a:p>
          <a:p>
            <a:pPr>
              <a:lnSpc>
                <a:spcPct val="80000"/>
              </a:lnSpc>
            </a:pPr>
            <a:r>
              <a:rPr lang="tr-TR" sz="2800" smtClean="0"/>
              <a:t>Batı’da ve bizde “modern” öğretmen okullarının kuruluşu</a:t>
            </a:r>
          </a:p>
          <a:p>
            <a:pPr>
              <a:lnSpc>
                <a:spcPct val="80000"/>
              </a:lnSpc>
            </a:pPr>
            <a:r>
              <a:rPr lang="tr-TR" sz="2800" smtClean="0"/>
              <a:t>Gezici öğretmenler, eğitmenler…</a:t>
            </a:r>
          </a:p>
          <a:p>
            <a:pPr>
              <a:lnSpc>
                <a:spcPct val="80000"/>
              </a:lnSpc>
            </a:pPr>
            <a:endParaRPr lang="tr-TR" sz="2800" smtClean="0"/>
          </a:p>
        </p:txBody>
      </p:sp>
      <p:sp>
        <p:nvSpPr>
          <p:cNvPr id="2253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9EFA5958-D235-4D88-B762-DDE567015334}" type="slidenum">
              <a:rPr lang="tr-TR"/>
              <a:pPr eaLnBrk="1" hangingPunct="1"/>
              <a:t>4</a:t>
            </a:fld>
            <a:endParaRPr lang="tr-TR"/>
          </a:p>
        </p:txBody>
      </p:sp>
      <p:sp>
        <p:nvSpPr>
          <p:cNvPr id="22533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2504320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tr-TR" sz="4000" b="1">
                <a:solidFill>
                  <a:schemeClr val="accent1">
                    <a:tint val="83000"/>
                    <a:satMod val="150000"/>
                  </a:schemeClr>
                </a:solidFill>
              </a:rPr>
              <a:t>Eğitimin kurumsallaşmasının tarihi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tr-TR" sz="2400" smtClean="0"/>
          </a:p>
          <a:p>
            <a:pPr>
              <a:lnSpc>
                <a:spcPct val="90000"/>
              </a:lnSpc>
            </a:pPr>
            <a:r>
              <a:rPr lang="tr-TR" sz="2400" smtClean="0">
                <a:solidFill>
                  <a:schemeClr val="accent2"/>
                </a:solidFill>
              </a:rPr>
              <a:t>Ders kitabının ve programının ortaya çıkışı:</a:t>
            </a:r>
          </a:p>
          <a:p>
            <a:pPr>
              <a:lnSpc>
                <a:spcPct val="90000"/>
              </a:lnSpc>
            </a:pPr>
            <a:endParaRPr lang="tr-TR" sz="240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400" smtClean="0"/>
              <a:t>Dini kitapların okutulması</a:t>
            </a:r>
          </a:p>
          <a:p>
            <a:pPr>
              <a:lnSpc>
                <a:spcPct val="90000"/>
              </a:lnSpc>
            </a:pPr>
            <a:r>
              <a:rPr lang="tr-TR" sz="2400" smtClean="0"/>
              <a:t>Dini kitapların “ders kitabı” formatına dönüşmesi</a:t>
            </a:r>
          </a:p>
          <a:p>
            <a:pPr>
              <a:lnSpc>
                <a:spcPct val="90000"/>
              </a:lnSpc>
            </a:pPr>
            <a:r>
              <a:rPr lang="tr-TR" sz="2400" smtClean="0"/>
              <a:t>Medreselerin ders programı</a:t>
            </a:r>
          </a:p>
          <a:p>
            <a:pPr>
              <a:lnSpc>
                <a:spcPct val="90000"/>
              </a:lnSpc>
            </a:pPr>
            <a:r>
              <a:rPr lang="tr-TR" sz="2400" smtClean="0"/>
              <a:t>Üniversitelerin ders programı</a:t>
            </a:r>
          </a:p>
          <a:p>
            <a:pPr>
              <a:lnSpc>
                <a:spcPct val="90000"/>
              </a:lnSpc>
            </a:pPr>
            <a:r>
              <a:rPr lang="tr-TR" sz="2400" smtClean="0"/>
              <a:t>Ders anlatma yöntem ve tekniklerinin ortaya çıkışı</a:t>
            </a:r>
          </a:p>
          <a:p>
            <a:pPr>
              <a:lnSpc>
                <a:spcPct val="90000"/>
              </a:lnSpc>
            </a:pPr>
            <a:endParaRPr lang="tr-TR" sz="2400" smtClean="0"/>
          </a:p>
        </p:txBody>
      </p:sp>
      <p:sp>
        <p:nvSpPr>
          <p:cNvPr id="2355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4C2B8E2D-203F-446F-91F0-FB1D5B709E23}" type="slidenum">
              <a:rPr lang="tr-TR"/>
              <a:pPr eaLnBrk="1" hangingPunct="1"/>
              <a:t>5</a:t>
            </a:fld>
            <a:endParaRPr lang="tr-TR"/>
          </a:p>
        </p:txBody>
      </p:sp>
      <p:sp>
        <p:nvSpPr>
          <p:cNvPr id="23557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458590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tr-TR" sz="4000" b="1">
                <a:solidFill>
                  <a:schemeClr val="accent1">
                    <a:tint val="83000"/>
                    <a:satMod val="150000"/>
                  </a:schemeClr>
                </a:solidFill>
              </a:rPr>
              <a:t>Eğitimin kurumsallaşmasının tarihi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tr-TR" sz="2000" smtClean="0"/>
          </a:p>
          <a:p>
            <a:pPr>
              <a:lnSpc>
                <a:spcPct val="80000"/>
              </a:lnSpc>
            </a:pPr>
            <a:r>
              <a:rPr lang="tr-TR" sz="2000" smtClean="0">
                <a:solidFill>
                  <a:schemeClr val="accent2"/>
                </a:solidFill>
              </a:rPr>
              <a:t>“Öğrenci”nin ortaya çıkışı:</a:t>
            </a:r>
          </a:p>
          <a:p>
            <a:pPr>
              <a:lnSpc>
                <a:spcPct val="80000"/>
              </a:lnSpc>
            </a:pPr>
            <a:endParaRPr lang="tr-TR" sz="200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tr-TR" sz="2000" smtClean="0"/>
              <a:t>“Talebe” kavramının  gelişmesi</a:t>
            </a:r>
          </a:p>
          <a:p>
            <a:pPr>
              <a:lnSpc>
                <a:spcPct val="80000"/>
              </a:lnSpc>
            </a:pPr>
            <a:r>
              <a:rPr lang="tr-TR" sz="2000" smtClean="0"/>
              <a:t>Yaş olarak talebenin sınırlanması</a:t>
            </a:r>
          </a:p>
          <a:p>
            <a:pPr>
              <a:lnSpc>
                <a:spcPct val="80000"/>
              </a:lnSpc>
            </a:pPr>
            <a:r>
              <a:rPr lang="tr-TR" sz="2000" smtClean="0"/>
              <a:t>“Sınıf” kavramının ortaya çıkışı</a:t>
            </a:r>
          </a:p>
          <a:p>
            <a:pPr>
              <a:lnSpc>
                <a:spcPct val="80000"/>
              </a:lnSpc>
            </a:pPr>
            <a:r>
              <a:rPr lang="tr-TR" sz="2000" smtClean="0"/>
              <a:t>Yatılı-burslu sistemin ortaya çıkışı</a:t>
            </a:r>
          </a:p>
          <a:p>
            <a:pPr>
              <a:lnSpc>
                <a:spcPct val="80000"/>
              </a:lnSpc>
            </a:pPr>
            <a:endParaRPr lang="tr-TR" sz="2000" smtClean="0"/>
          </a:p>
          <a:p>
            <a:pPr>
              <a:lnSpc>
                <a:spcPct val="80000"/>
              </a:lnSpc>
            </a:pPr>
            <a:endParaRPr lang="tr-TR" sz="2000" smtClean="0"/>
          </a:p>
          <a:p>
            <a:pPr>
              <a:lnSpc>
                <a:spcPct val="80000"/>
              </a:lnSpc>
            </a:pPr>
            <a:endParaRPr lang="tr-TR" sz="2000" smtClean="0"/>
          </a:p>
          <a:p>
            <a:pPr>
              <a:lnSpc>
                <a:spcPct val="80000"/>
              </a:lnSpc>
            </a:pPr>
            <a:r>
              <a:rPr lang="tr-TR" sz="2000" smtClean="0">
                <a:solidFill>
                  <a:schemeClr val="accent2"/>
                </a:solidFill>
              </a:rPr>
              <a:t>“</a:t>
            </a:r>
            <a:endParaRPr lang="tr-TR" sz="2000" smtClean="0"/>
          </a:p>
        </p:txBody>
      </p:sp>
      <p:sp>
        <p:nvSpPr>
          <p:cNvPr id="24580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3D1B3355-5DC1-4468-ADCF-018DA1EE72DE}" type="slidenum">
              <a:rPr lang="tr-TR"/>
              <a:pPr eaLnBrk="1" hangingPunct="1"/>
              <a:t>6</a:t>
            </a:fld>
            <a:endParaRPr lang="tr-TR"/>
          </a:p>
        </p:txBody>
      </p:sp>
      <p:sp>
        <p:nvSpPr>
          <p:cNvPr id="24581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891458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tr-TR" sz="4000" b="1">
                <a:solidFill>
                  <a:schemeClr val="accent1">
                    <a:tint val="83000"/>
                    <a:satMod val="150000"/>
                  </a:schemeClr>
                </a:solidFill>
              </a:rPr>
              <a:t>Eğitimin kurumsallaşmasının tarihi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tr-TR" smtClean="0">
                <a:solidFill>
                  <a:schemeClr val="hlink"/>
                </a:solidFill>
              </a:rPr>
              <a:t>Diploma”nın ortaya çıkışı:</a:t>
            </a:r>
          </a:p>
          <a:p>
            <a:endParaRPr lang="tr-TR" smtClean="0">
              <a:solidFill>
                <a:schemeClr val="hlink"/>
              </a:solidFill>
            </a:endParaRPr>
          </a:p>
          <a:p>
            <a:r>
              <a:rPr lang="tr-TR" smtClean="0"/>
              <a:t>Belli bir eğitimi alanlara bazı haklar verilmesi</a:t>
            </a:r>
          </a:p>
          <a:p>
            <a:r>
              <a:rPr lang="tr-TR" smtClean="0"/>
              <a:t>“İcazetname” biçimleri</a:t>
            </a:r>
          </a:p>
          <a:p>
            <a:r>
              <a:rPr lang="tr-TR" smtClean="0"/>
              <a:t>Bugünkü diplomalar</a:t>
            </a:r>
          </a:p>
          <a:p>
            <a:endParaRPr lang="tr-TR" smtClean="0"/>
          </a:p>
        </p:txBody>
      </p:sp>
      <p:sp>
        <p:nvSpPr>
          <p:cNvPr id="2560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59444AD3-7056-4726-8982-48E9B9C3830C}" type="slidenum">
              <a:rPr lang="tr-TR"/>
              <a:pPr eaLnBrk="1" hangingPunct="1"/>
              <a:t>7</a:t>
            </a:fld>
            <a:endParaRPr lang="tr-TR"/>
          </a:p>
        </p:txBody>
      </p:sp>
      <p:sp>
        <p:nvSpPr>
          <p:cNvPr id="25605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1338993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tr-TR" sz="4000" b="1">
                <a:solidFill>
                  <a:schemeClr val="accent1">
                    <a:tint val="83000"/>
                    <a:satMod val="150000"/>
                  </a:schemeClr>
                </a:solidFill>
              </a:rPr>
              <a:t>Eğitimin kurumsallaşmasının tarihi:</a:t>
            </a:r>
            <a:br>
              <a:rPr lang="tr-TR" sz="4000" b="1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tr-TR" sz="4000" b="1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mtClean="0">
                <a:solidFill>
                  <a:schemeClr val="accent2"/>
                </a:solidFill>
              </a:rPr>
              <a:t>Eğitim Bakanlığı’nın ortaya çıkışı</a:t>
            </a:r>
          </a:p>
          <a:p>
            <a:pPr>
              <a:lnSpc>
                <a:spcPct val="90000"/>
              </a:lnSpc>
            </a:pPr>
            <a:r>
              <a:rPr lang="tr-TR" smtClean="0"/>
              <a:t>Devletin bürokratik olarak yeniden dizaynı</a:t>
            </a:r>
          </a:p>
          <a:p>
            <a:pPr>
              <a:lnSpc>
                <a:spcPct val="90000"/>
              </a:lnSpc>
            </a:pPr>
            <a:r>
              <a:rPr lang="tr-TR" smtClean="0"/>
              <a:t>Bakanlıkları kuruluşu</a:t>
            </a:r>
          </a:p>
          <a:p>
            <a:pPr>
              <a:lnSpc>
                <a:spcPct val="90000"/>
              </a:lnSpc>
            </a:pPr>
            <a:r>
              <a:rPr lang="tr-TR" smtClean="0"/>
              <a:t>Eğitim Bakanlığının kültür, turizm gibi ögelerden ayrılması</a:t>
            </a:r>
          </a:p>
          <a:p>
            <a:pPr>
              <a:lnSpc>
                <a:spcPct val="90000"/>
              </a:lnSpc>
            </a:pPr>
            <a:r>
              <a:rPr lang="tr-TR" smtClean="0"/>
              <a:t>Eğitim Bakanlığının “milli” olması</a:t>
            </a:r>
          </a:p>
          <a:p>
            <a:pPr>
              <a:lnSpc>
                <a:spcPct val="90000"/>
              </a:lnSpc>
            </a:pPr>
            <a:endParaRPr lang="tr-TR" smtClean="0"/>
          </a:p>
        </p:txBody>
      </p:sp>
      <p:sp>
        <p:nvSpPr>
          <p:cNvPr id="26628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D91E44C4-BEB7-4581-B33E-54F512583433}" type="slidenum">
              <a:rPr lang="tr-TR"/>
              <a:pPr eaLnBrk="1" hangingPunct="1"/>
              <a:t>8</a:t>
            </a:fld>
            <a:endParaRPr lang="tr-TR"/>
          </a:p>
        </p:txBody>
      </p:sp>
      <p:sp>
        <p:nvSpPr>
          <p:cNvPr id="2662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84175681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Ekran Gösterisi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TÜRK EĞİTİM SİSTEMİ ve OKUL YÖNETİMİ</vt:lpstr>
      <vt:lpstr>Eğitim kurumunun ögeleri</vt:lpstr>
      <vt:lpstr>Eğitimin kurumsallaşmasının tarihi: </vt:lpstr>
      <vt:lpstr>Eğitimin kurumsallaşmasının tarihi:</vt:lpstr>
      <vt:lpstr>Eğitimin kurumsallaşmasının tarihi</vt:lpstr>
      <vt:lpstr>Eğitimin kurumsallaşmasının tarihi</vt:lpstr>
      <vt:lpstr>Eğitimin kurumsallaşmasının tarihi</vt:lpstr>
      <vt:lpstr>Eğitimin kurumsallaşmasının tarihi: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EĞİTİM SİSTEMİ ve OKUL YÖNETİMİ</dc:title>
  <dc:creator>Öğretmenlik</dc:creator>
  <cp:lastModifiedBy>Öğretmenlik</cp:lastModifiedBy>
  <cp:revision>1</cp:revision>
  <dcterms:created xsi:type="dcterms:W3CDTF">2017-11-30T07:20:29Z</dcterms:created>
  <dcterms:modified xsi:type="dcterms:W3CDTF">2017-11-30T07:20:45Z</dcterms:modified>
</cp:coreProperties>
</file>