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8" r:id="rId2"/>
    <p:sldId id="256" r:id="rId3"/>
    <p:sldId id="320" r:id="rId4"/>
    <p:sldId id="258" r:id="rId5"/>
    <p:sldId id="281" r:id="rId6"/>
    <p:sldId id="291" r:id="rId7"/>
    <p:sldId id="292" r:id="rId8"/>
    <p:sldId id="259" r:id="rId9"/>
    <p:sldId id="260" r:id="rId10"/>
    <p:sldId id="294" r:id="rId11"/>
    <p:sldId id="293" r:id="rId12"/>
    <p:sldId id="261" r:id="rId13"/>
    <p:sldId id="315" r:id="rId14"/>
    <p:sldId id="282" r:id="rId15"/>
    <p:sldId id="262" r:id="rId16"/>
    <p:sldId id="283" r:id="rId17"/>
    <p:sldId id="263" r:id="rId18"/>
    <p:sldId id="284" r:id="rId19"/>
    <p:sldId id="321" r:id="rId20"/>
    <p:sldId id="319" r:id="rId21"/>
    <p:sldId id="287" r:id="rId22"/>
    <p:sldId id="288" r:id="rId23"/>
    <p:sldId id="289" r:id="rId24"/>
    <p:sldId id="279" r:id="rId25"/>
    <p:sldId id="264" r:id="rId26"/>
    <p:sldId id="290" r:id="rId27"/>
    <p:sldId id="276" r:id="rId28"/>
    <p:sldId id="274" r:id="rId29"/>
    <p:sldId id="275" r:id="rId30"/>
    <p:sldId id="285" r:id="rId31"/>
    <p:sldId id="265" r:id="rId32"/>
    <p:sldId id="311" r:id="rId33"/>
    <p:sldId id="286" r:id="rId34"/>
    <p:sldId id="271" r:id="rId35"/>
    <p:sldId id="316" r:id="rId36"/>
    <p:sldId id="317" r:id="rId37"/>
    <p:sldId id="318" r:id="rId3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C98E07F-94F7-4D31-A600-4F7648B6E393}" type="datetimeFigureOut">
              <a:rPr lang="tr-TR"/>
              <a:pPr>
                <a:defRPr/>
              </a:pPr>
              <a:t>17.12.2013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5DE2C54-640B-4545-A705-49C4AC6070D9}" type="slidenum">
              <a:rPr lang="tr-TR"/>
              <a:pPr>
                <a:defRPr/>
              </a:pPr>
              <a:t>‹#›</a:t>
            </a:fld>
            <a:endParaRPr lang="tr-TR"/>
          </a:p>
        </p:txBody>
      </p:sp>
    </p:spTree>
    <p:extLst>
      <p:ext uri="{BB962C8B-B14F-4D97-AF65-F5344CB8AC3E}">
        <p14:creationId xmlns:p14="http://schemas.microsoft.com/office/powerpoint/2010/main" val="30790248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78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78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5E8705-06F2-4CE0-8357-FC256BFC16E2}" type="slidenum">
              <a:rPr lang="tr-TR"/>
              <a:pPr/>
              <a:t>13</a:t>
            </a:fld>
            <a:endParaRPr lang="tr-TR"/>
          </a:p>
        </p:txBody>
      </p:sp>
    </p:spTree>
    <p:extLst>
      <p:ext uri="{BB962C8B-B14F-4D97-AF65-F5344CB8AC3E}">
        <p14:creationId xmlns:p14="http://schemas.microsoft.com/office/powerpoint/2010/main" val="198345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CE3EEE9E-0853-41E5-A04A-39664B00AED4}" type="datetimeFigureOut">
              <a:rPr lang="tr-TR"/>
              <a:pPr>
                <a:defRPr/>
              </a:pPr>
              <a:t>17.12.2013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D342A9B-EDF5-46D2-9B2D-EA0A6192FD73}" type="slidenum">
              <a:rPr lang="tr-TR"/>
              <a:pPr>
                <a:defRPr/>
              </a:pPr>
              <a:t>‹#›</a:t>
            </a:fld>
            <a:endParaRPr lang="tr-TR"/>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8EC07C3-7A7C-4BC9-A9EE-62246A0A0D4B}" type="datetimeFigureOut">
              <a:rPr lang="tr-TR"/>
              <a:pPr>
                <a:defRPr/>
              </a:pPr>
              <a:t>17.12.2013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759389-67A7-401F-9BF1-01004E525E20}" type="slidenum">
              <a:rPr lang="tr-TR"/>
              <a:pPr>
                <a:defRPr/>
              </a:pPr>
              <a:t>‹#›</a:t>
            </a:fld>
            <a:endParaRPr lang="tr-TR"/>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96F7CCC-F872-453D-9355-A866F0F7F262}" type="datetimeFigureOut">
              <a:rPr lang="tr-TR"/>
              <a:pPr>
                <a:defRPr/>
              </a:pPr>
              <a:t>17.12.2013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8071A11-DA17-451A-81B0-8E28315478C3}" type="slidenum">
              <a:rPr lang="tr-TR"/>
              <a:pPr>
                <a:defRPr/>
              </a:pPr>
              <a:t>‹#›</a:t>
            </a:fld>
            <a:endParaRPr lang="tr-TR"/>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67C53F6-D0AE-440F-AB85-2361B96CF2AA}" type="datetimeFigureOut">
              <a:rPr lang="tr-TR"/>
              <a:pPr>
                <a:defRPr/>
              </a:pPr>
              <a:t>17.12.2013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9E3775E-DD72-46A6-9C9F-1F4A58502B74}" type="slidenum">
              <a:rPr lang="tr-TR"/>
              <a:pPr>
                <a:defRPr/>
              </a:pPr>
              <a:t>‹#›</a:t>
            </a:fld>
            <a:endParaRPr lang="tr-TR"/>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2E8F6D1-A255-425F-B956-2191168F6638}" type="datetimeFigureOut">
              <a:rPr lang="tr-TR"/>
              <a:pPr>
                <a:defRPr/>
              </a:pPr>
              <a:t>17.12.2013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E0349F1-B1AF-40D6-8947-916C1531F75C}" type="slidenum">
              <a:rPr lang="tr-TR"/>
              <a:pPr>
                <a:defRPr/>
              </a:pPr>
              <a:t>‹#›</a:t>
            </a:fld>
            <a:endParaRPr lang="tr-TR"/>
          </a:p>
        </p:txBody>
      </p:sp>
    </p:spTree>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D6241474-27A4-48F6-8E91-C9A3C13540AB}" type="datetimeFigureOut">
              <a:rPr lang="tr-TR"/>
              <a:pPr>
                <a:defRPr/>
              </a:pPr>
              <a:t>17.12.2013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36BAE64A-3EB6-42F6-9A3B-F562CC66BF19}" type="slidenum">
              <a:rPr lang="tr-TR"/>
              <a:pPr>
                <a:defRPr/>
              </a:pPr>
              <a:t>‹#›</a:t>
            </a:fld>
            <a:endParaRPr lang="tr-TR"/>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9B1666AB-3211-47B9-9C6F-1BF2E99DE837}" type="datetimeFigureOut">
              <a:rPr lang="tr-TR"/>
              <a:pPr>
                <a:defRPr/>
              </a:pPr>
              <a:t>17.12.2013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317DA1E7-6C9A-4136-9422-4AC8D33D8314}" type="slidenum">
              <a:rPr lang="tr-TR"/>
              <a:pPr>
                <a:defRPr/>
              </a:pPr>
              <a:t>‹#›</a:t>
            </a:fld>
            <a:endParaRPr lang="tr-TR"/>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22CE386A-B92B-448C-A42D-B83D75E41596}" type="datetimeFigureOut">
              <a:rPr lang="tr-TR"/>
              <a:pPr>
                <a:defRPr/>
              </a:pPr>
              <a:t>17.12.2013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3C00969E-EE31-4B3B-B9D8-4ED7853061EC}" type="slidenum">
              <a:rPr lang="tr-TR"/>
              <a:pPr>
                <a:defRPr/>
              </a:pPr>
              <a:t>‹#›</a:t>
            </a:fld>
            <a:endParaRPr lang="tr-TR"/>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35E09416-9879-449B-908A-81273BF827A9}" type="datetimeFigureOut">
              <a:rPr lang="tr-TR"/>
              <a:pPr>
                <a:defRPr/>
              </a:pPr>
              <a:t>17.12.2013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C6DA0F07-BD9B-4FFA-8815-91E356E6D426}" type="slidenum">
              <a:rPr lang="tr-TR"/>
              <a:pPr>
                <a:defRPr/>
              </a:pPr>
              <a:t>‹#›</a:t>
            </a:fld>
            <a:endParaRPr lang="tr-TR"/>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0B9A2BE-B5E1-4D12-8176-54333EFAD34E}" type="datetimeFigureOut">
              <a:rPr lang="tr-TR"/>
              <a:pPr>
                <a:defRPr/>
              </a:pPr>
              <a:t>17.12.2013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452132A-F5BF-4938-8085-E3F7A6F14484}" type="slidenum">
              <a:rPr lang="tr-TR"/>
              <a:pPr>
                <a:defRPr/>
              </a:pPr>
              <a:t>‹#›</a:t>
            </a:fld>
            <a:endParaRPr lang="tr-TR"/>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A95B3C8-1418-49D0-8BFE-6AC8CA19AC37}" type="datetimeFigureOut">
              <a:rPr lang="tr-TR"/>
              <a:pPr>
                <a:defRPr/>
              </a:pPr>
              <a:t>17.12.2013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05ABBF3-F217-4883-B6E4-F57ABA99EF34}" type="slidenum">
              <a:rPr lang="tr-TR"/>
              <a:pPr>
                <a:defRPr/>
              </a:pPr>
              <a:t>‹#›</a:t>
            </a:fld>
            <a:endParaRPr lang="tr-TR"/>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4C407B5-7890-482D-946C-683331173E0B}" type="datetimeFigureOut">
              <a:rPr lang="tr-TR"/>
              <a:pPr>
                <a:defRPr/>
              </a:pPr>
              <a:t>17.12.2013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C06A1D-5071-4399-BDC7-D96A59D7079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ov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4 Resim" descr="green-turf-sod.jpg"/>
          <p:cNvPicPr>
            <a:picLocks noChangeAspect="1"/>
          </p:cNvPicPr>
          <p:nvPr/>
        </p:nvPicPr>
        <p:blipFill>
          <a:blip r:embed="rId2"/>
          <a:srcRect/>
          <a:stretch>
            <a:fillRect/>
          </a:stretch>
        </p:blipFill>
        <p:spPr bwMode="auto">
          <a:xfrm>
            <a:off x="0" y="-27384"/>
            <a:ext cx="9144000" cy="6840538"/>
          </a:xfrm>
          <a:prstGeom prst="rect">
            <a:avLst/>
          </a:prstGeom>
          <a:noFill/>
          <a:ln w="9525">
            <a:noFill/>
            <a:miter lim="800000"/>
            <a:headEnd/>
            <a:tailEnd/>
          </a:ln>
        </p:spPr>
      </p:pic>
      <p:sp>
        <p:nvSpPr>
          <p:cNvPr id="6" name="5 Dikdörtgen"/>
          <p:cNvSpPr/>
          <p:nvPr/>
        </p:nvSpPr>
        <p:spPr>
          <a:xfrm>
            <a:off x="1143000" y="357188"/>
            <a:ext cx="7000875" cy="5238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tr-TR" sz="2800" b="1" dirty="0">
                <a:ea typeface="Times New Roman" pitchFamily="18" charset="0"/>
                <a:cs typeface="Arial" charset="0"/>
              </a:rPr>
              <a:t>ÇİM BİTKİLERİNİN VEJETATİF ÜRETİMİ</a:t>
            </a:r>
          </a:p>
        </p:txBody>
      </p:sp>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edenmakersblog.com/wp-content/uploads/Stolon.jpg"/>
          <p:cNvPicPr>
            <a:picLocks noChangeAspect="1" noChangeArrowheads="1"/>
          </p:cNvPicPr>
          <p:nvPr/>
        </p:nvPicPr>
        <p:blipFill>
          <a:blip r:embed="rId2"/>
          <a:srcRect b="18356"/>
          <a:stretch>
            <a:fillRect/>
          </a:stretch>
        </p:blipFill>
        <p:spPr bwMode="auto">
          <a:xfrm>
            <a:off x="1500188" y="42863"/>
            <a:ext cx="5143500" cy="5600700"/>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571500" y="5357813"/>
            <a:ext cx="7643813" cy="12001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tr-TR" i="1" dirty="0">
                <a:latin typeface="Arial" pitchFamily="34" charset="0"/>
                <a:cs typeface="Arial" pitchFamily="34" charset="0"/>
              </a:rPr>
              <a:t>Agrostis</a:t>
            </a:r>
            <a:r>
              <a:rPr lang="tr-TR" dirty="0">
                <a:latin typeface="Arial" pitchFamily="34" charset="0"/>
                <a:cs typeface="Arial" pitchFamily="34" charset="0"/>
              </a:rPr>
              <a:t> türlerinde geç ilkbahar-yaz ve sonbahar, </a:t>
            </a:r>
          </a:p>
          <a:p>
            <a:pPr algn="just">
              <a:defRPr/>
            </a:pPr>
            <a:r>
              <a:rPr lang="tr-TR" i="1" dirty="0" err="1">
                <a:latin typeface="Arial" pitchFamily="34" charset="0"/>
                <a:cs typeface="Arial" pitchFamily="34" charset="0"/>
              </a:rPr>
              <a:t>Cynodon</a:t>
            </a:r>
            <a:r>
              <a:rPr lang="tr-TR" dirty="0">
                <a:latin typeface="Arial" pitchFamily="34" charset="0"/>
                <a:cs typeface="Arial" pitchFamily="34" charset="0"/>
              </a:rPr>
              <a:t> türlerinde ise yaz dikimleri yaygındır. </a:t>
            </a:r>
          </a:p>
          <a:p>
            <a:pPr algn="just">
              <a:defRPr/>
            </a:pPr>
            <a:r>
              <a:rPr lang="tr-TR" dirty="0">
                <a:latin typeface="Arial" pitchFamily="34" charset="0"/>
                <a:cs typeface="Arial" pitchFamily="34" charset="0"/>
              </a:rPr>
              <a:t>Bu dönemde bol sürgün üretimi için anaç materyal alanı biçilmemeli, azotlu gübre ile büyüme teşvik edilmelidir. </a:t>
            </a:r>
          </a:p>
        </p:txBody>
      </p:sp>
    </p:spTree>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57188" y="890588"/>
            <a:ext cx="8501062" cy="42465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tr-TR" dirty="0">
                <a:latin typeface="Arial" pitchFamily="34" charset="0"/>
                <a:cs typeface="Arial" pitchFamily="34" charset="0"/>
              </a:rPr>
              <a:t>Kışları ılıman geçen yerlerde </a:t>
            </a:r>
            <a:r>
              <a:rPr lang="tr-TR" i="1" dirty="0">
                <a:latin typeface="Arial" pitchFamily="34" charset="0"/>
                <a:cs typeface="Arial" pitchFamily="34" charset="0"/>
              </a:rPr>
              <a:t>A.</a:t>
            </a:r>
            <a:r>
              <a:rPr lang="tr-TR" i="1" dirty="0" err="1">
                <a:latin typeface="Arial" pitchFamily="34" charset="0"/>
                <a:cs typeface="Arial" pitchFamily="34" charset="0"/>
              </a:rPr>
              <a:t>stolonifera</a:t>
            </a:r>
            <a:r>
              <a:rPr lang="tr-TR" dirty="0">
                <a:latin typeface="Arial" pitchFamily="34" charset="0"/>
                <a:cs typeface="Arial" pitchFamily="34" charset="0"/>
              </a:rPr>
              <a:t> sülük gelişimi için sonbaharda biçilmeden bırakılır. Sülükleri yeteri kadar uzamış bu anaç materyalden bitkiler ilkbaharda dipten biçilerek toplanır. </a:t>
            </a:r>
          </a:p>
          <a:p>
            <a:pPr algn="just">
              <a:defRPr/>
            </a:pPr>
            <a:endParaRPr lang="tr-TR" dirty="0">
              <a:latin typeface="Arial" pitchFamily="34" charset="0"/>
              <a:cs typeface="Arial" pitchFamily="34" charset="0"/>
            </a:endParaRPr>
          </a:p>
          <a:p>
            <a:pPr algn="just">
              <a:defRPr/>
            </a:pPr>
            <a:r>
              <a:rPr lang="tr-TR" dirty="0">
                <a:latin typeface="Arial" pitchFamily="34" charset="0"/>
                <a:cs typeface="Arial" pitchFamily="34" charset="0"/>
              </a:rPr>
              <a:t>Ancak kış aylarında biçilmeden bırakılan alanlarda sürgünler çoğunlukla kurur veya sararır. </a:t>
            </a:r>
          </a:p>
          <a:p>
            <a:pPr algn="just">
              <a:defRPr/>
            </a:pPr>
            <a:r>
              <a:rPr lang="tr-TR" dirty="0">
                <a:latin typeface="Arial" pitchFamily="34" charset="0"/>
                <a:cs typeface="Arial" pitchFamily="34" charset="0"/>
              </a:rPr>
              <a:t>Bu nedenle sülük üretimi için </a:t>
            </a:r>
            <a:r>
              <a:rPr lang="tr-TR" b="1" dirty="0">
                <a:latin typeface="Arial" pitchFamily="34" charset="0"/>
                <a:cs typeface="Arial" pitchFamily="34" charset="0"/>
              </a:rPr>
              <a:t>ilkbahar sürgünlerinin </a:t>
            </a:r>
            <a:r>
              <a:rPr lang="tr-TR" dirty="0">
                <a:latin typeface="Arial" pitchFamily="34" charset="0"/>
                <a:cs typeface="Arial" pitchFamily="34" charset="0"/>
              </a:rPr>
              <a:t>kullanılması daha uygundur. </a:t>
            </a:r>
          </a:p>
          <a:p>
            <a:pPr algn="just">
              <a:defRPr/>
            </a:pPr>
            <a:endParaRPr lang="tr-TR" dirty="0">
              <a:latin typeface="Arial" pitchFamily="34" charset="0"/>
              <a:cs typeface="Arial" pitchFamily="34" charset="0"/>
            </a:endParaRPr>
          </a:p>
          <a:p>
            <a:pPr algn="just">
              <a:defRPr/>
            </a:pPr>
            <a:r>
              <a:rPr lang="tr-TR" dirty="0">
                <a:latin typeface="Arial" pitchFamily="34" charset="0"/>
                <a:cs typeface="Arial" pitchFamily="34" charset="0"/>
              </a:rPr>
              <a:t>Biçimden sonra yeşil materyal dikim yerine götürülür. İstenilen uzunluklarda doğrandıktan sonra dikime başlanır. </a:t>
            </a:r>
          </a:p>
          <a:p>
            <a:pPr algn="just">
              <a:defRPr/>
            </a:pPr>
            <a:endParaRPr lang="tr-TR" dirty="0">
              <a:latin typeface="Arial" pitchFamily="34" charset="0"/>
              <a:cs typeface="Arial" pitchFamily="34" charset="0"/>
            </a:endParaRPr>
          </a:p>
          <a:p>
            <a:pPr algn="just">
              <a:defRPr/>
            </a:pPr>
            <a:r>
              <a:rPr lang="tr-TR" dirty="0">
                <a:latin typeface="Arial" pitchFamily="34" charset="0"/>
                <a:cs typeface="Arial" pitchFamily="34" charset="0"/>
              </a:rPr>
              <a:t>Materyalin hemen dikilmesi en uygunudur. Dikim gecikecekse materyal serin ve nemli bir yerde depolanmalıdır. </a:t>
            </a:r>
          </a:p>
          <a:p>
            <a:pPr algn="just">
              <a:defRPr/>
            </a:pPr>
            <a:endParaRPr lang="tr-TR" dirty="0">
              <a:latin typeface="Arial" pitchFamily="34" charset="0"/>
              <a:cs typeface="Arial" pitchFamily="34" charset="0"/>
            </a:endParaRPr>
          </a:p>
          <a:p>
            <a:pPr algn="just">
              <a:defRPr/>
            </a:pPr>
            <a:r>
              <a:rPr lang="tr-TR" dirty="0">
                <a:latin typeface="Arial" pitchFamily="34" charset="0"/>
                <a:cs typeface="Arial" pitchFamily="34" charset="0"/>
              </a:rPr>
              <a:t>Uzun süre yığın halinde kuruyan materyalin dikiminde başarı şansı çok azalır. </a:t>
            </a:r>
          </a:p>
        </p:txBody>
      </p:sp>
    </p:spTree>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00063" y="500063"/>
            <a:ext cx="8143875" cy="25860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indent="449263" algn="just">
              <a:defRPr/>
            </a:pPr>
            <a:r>
              <a:rPr lang="tr-TR" dirty="0">
                <a:latin typeface="Arial" pitchFamily="34" charset="0"/>
                <a:ea typeface="Times New Roman" pitchFamily="18" charset="0"/>
                <a:cs typeface="Arial" pitchFamily="34" charset="0"/>
              </a:rPr>
              <a:t>Normal şartlar altında, </a:t>
            </a:r>
          </a:p>
          <a:p>
            <a:pPr indent="449263" algn="just">
              <a:defRPr/>
            </a:pPr>
            <a:endParaRPr lang="tr-TR" b="1" dirty="0">
              <a:latin typeface="Arial" pitchFamily="34" charset="0"/>
              <a:ea typeface="Times New Roman" pitchFamily="18" charset="0"/>
              <a:cs typeface="Arial" pitchFamily="34" charset="0"/>
            </a:endParaRPr>
          </a:p>
          <a:p>
            <a:pPr indent="449263" algn="just">
              <a:defRPr/>
            </a:pPr>
            <a:r>
              <a:rPr lang="tr-TR" b="1" dirty="0">
                <a:latin typeface="Arial" pitchFamily="34" charset="0"/>
                <a:ea typeface="Times New Roman" pitchFamily="18" charset="0"/>
                <a:cs typeface="Arial" pitchFamily="34" charset="0"/>
              </a:rPr>
              <a:t>100 m</a:t>
            </a:r>
            <a:r>
              <a:rPr lang="tr-TR" b="1" baseline="30000" dirty="0">
                <a:latin typeface="Arial" pitchFamily="34" charset="0"/>
                <a:ea typeface="Times New Roman" pitchFamily="18" charset="0"/>
                <a:cs typeface="Arial" pitchFamily="34" charset="0"/>
              </a:rPr>
              <a:t>2</a:t>
            </a:r>
            <a:r>
              <a:rPr lang="tr-TR" b="1" dirty="0">
                <a:latin typeface="Arial" pitchFamily="34" charset="0"/>
                <a:ea typeface="Times New Roman" pitchFamily="18" charset="0"/>
                <a:cs typeface="Arial" pitchFamily="34" charset="0"/>
              </a:rPr>
              <a:t> anaç çim alanından 2-4 m</a:t>
            </a:r>
            <a:r>
              <a:rPr lang="tr-TR" b="1" baseline="30000" dirty="0">
                <a:latin typeface="Arial" pitchFamily="34" charset="0"/>
                <a:ea typeface="Times New Roman" pitchFamily="18" charset="0"/>
                <a:cs typeface="Arial" pitchFamily="34" charset="0"/>
              </a:rPr>
              <a:t>3 </a:t>
            </a:r>
            <a:r>
              <a:rPr lang="tr-TR" b="1" dirty="0">
                <a:latin typeface="Arial" pitchFamily="34" charset="0"/>
                <a:ea typeface="Times New Roman" pitchFamily="18" charset="0"/>
                <a:cs typeface="Arial" pitchFamily="34" charset="0"/>
              </a:rPr>
              <a:t>bitki parçası elde edilir. </a:t>
            </a:r>
          </a:p>
          <a:p>
            <a:pPr indent="449263" algn="just">
              <a:defRPr/>
            </a:pPr>
            <a:r>
              <a:rPr lang="tr-TR" b="1" dirty="0">
                <a:latin typeface="Arial" pitchFamily="34" charset="0"/>
                <a:ea typeface="Times New Roman" pitchFamily="18" charset="0"/>
                <a:cs typeface="Arial" pitchFamily="34" charset="0"/>
              </a:rPr>
              <a:t>Bununla serpme yöntemi ile 1 da, </a:t>
            </a:r>
          </a:p>
          <a:p>
            <a:pPr indent="449263" algn="just">
              <a:defRPr/>
            </a:pPr>
            <a:r>
              <a:rPr lang="tr-TR" b="1" dirty="0">
                <a:latin typeface="Arial" pitchFamily="34" charset="0"/>
                <a:ea typeface="Times New Roman" pitchFamily="18" charset="0"/>
                <a:cs typeface="Arial" pitchFamily="34" charset="0"/>
              </a:rPr>
              <a:t>               dikim yöntemi ile 3-4 da alan çimlendirilebilir</a:t>
            </a:r>
            <a:r>
              <a:rPr lang="tr-TR" dirty="0">
                <a:latin typeface="Arial" pitchFamily="34" charset="0"/>
                <a:ea typeface="Times New Roman" pitchFamily="18" charset="0"/>
                <a:cs typeface="Arial" pitchFamily="34" charset="0"/>
              </a:rPr>
              <a:t>. </a:t>
            </a:r>
          </a:p>
          <a:p>
            <a:pPr indent="449263" algn="just">
              <a:defRPr/>
            </a:pPr>
            <a:endParaRPr lang="tr-TR" dirty="0">
              <a:latin typeface="Arial" pitchFamily="34" charset="0"/>
              <a:ea typeface="Times New Roman" pitchFamily="18" charset="0"/>
              <a:cs typeface="Arial" pitchFamily="34" charset="0"/>
            </a:endParaRPr>
          </a:p>
          <a:p>
            <a:pPr indent="449263" algn="just">
              <a:defRPr/>
            </a:pPr>
            <a:r>
              <a:rPr lang="tr-TR" dirty="0">
                <a:latin typeface="Arial" pitchFamily="34" charset="0"/>
                <a:ea typeface="Times New Roman" pitchFamily="18" charset="0"/>
                <a:cs typeface="Arial" pitchFamily="34" charset="0"/>
              </a:rPr>
              <a:t>Ekimi yapan kişilerin ustalığı ile istenilen çimlendirme süresi de bu oranı önemli ölçüde ekiler. Kısa sürede sık bir çim örtüsü istenilen alanlarda daha fazla sülük kullanılır. </a:t>
            </a:r>
          </a:p>
        </p:txBody>
      </p:sp>
    </p:spTree>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srcRect/>
          <a:stretch>
            <a:fillRect/>
          </a:stretch>
        </p:blipFill>
        <p:spPr bwMode="auto">
          <a:xfrm>
            <a:off x="0" y="0"/>
            <a:ext cx="4559300" cy="3429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66563" name="Picture 3"/>
          <p:cNvPicPr>
            <a:picLocks noChangeAspect="1" noChangeArrowheads="1"/>
          </p:cNvPicPr>
          <p:nvPr/>
        </p:nvPicPr>
        <p:blipFill>
          <a:blip r:embed="rId4"/>
          <a:srcRect/>
          <a:stretch>
            <a:fillRect/>
          </a:stretch>
        </p:blipFill>
        <p:spPr bwMode="auto">
          <a:xfrm>
            <a:off x="4572000" y="0"/>
            <a:ext cx="4572000" cy="3429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66564" name="Picture 4"/>
          <p:cNvPicPr>
            <a:picLocks noChangeAspect="1" noChangeArrowheads="1"/>
          </p:cNvPicPr>
          <p:nvPr/>
        </p:nvPicPr>
        <p:blipFill>
          <a:blip r:embed="rId5"/>
          <a:srcRect/>
          <a:stretch>
            <a:fillRect/>
          </a:stretch>
        </p:blipFill>
        <p:spPr bwMode="auto">
          <a:xfrm>
            <a:off x="0" y="3429000"/>
            <a:ext cx="4572000" cy="3429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66565" name="Picture 5"/>
          <p:cNvPicPr>
            <a:picLocks noChangeAspect="1" noChangeArrowheads="1"/>
          </p:cNvPicPr>
          <p:nvPr/>
        </p:nvPicPr>
        <p:blipFill>
          <a:blip r:embed="rId6"/>
          <a:srcRect/>
          <a:stretch>
            <a:fillRect/>
          </a:stretch>
        </p:blipFill>
        <p:spPr bwMode="auto">
          <a:xfrm>
            <a:off x="4572000" y="3429000"/>
            <a:ext cx="4572000" cy="3429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7" name="6 Metin kutusu"/>
          <p:cNvSpPr txBox="1"/>
          <p:nvPr/>
        </p:nvSpPr>
        <p:spPr>
          <a:xfrm>
            <a:off x="1928813" y="3049588"/>
            <a:ext cx="620712" cy="3079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tr-TR" sz="1400" b="1" dirty="0"/>
              <a:t>Dikim</a:t>
            </a:r>
          </a:p>
        </p:txBody>
      </p:sp>
      <p:sp>
        <p:nvSpPr>
          <p:cNvPr id="8" name="7 Metin kutusu"/>
          <p:cNvSpPr txBox="1"/>
          <p:nvPr/>
        </p:nvSpPr>
        <p:spPr>
          <a:xfrm>
            <a:off x="6665913" y="3049588"/>
            <a:ext cx="1157287" cy="3079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tr-TR" sz="1400" b="1" dirty="0"/>
              <a:t>2 hafta sonra</a:t>
            </a:r>
          </a:p>
        </p:txBody>
      </p:sp>
      <p:sp>
        <p:nvSpPr>
          <p:cNvPr id="9" name="8 Metin kutusu"/>
          <p:cNvSpPr txBox="1"/>
          <p:nvPr/>
        </p:nvSpPr>
        <p:spPr>
          <a:xfrm>
            <a:off x="1500188" y="6500813"/>
            <a:ext cx="1157287" cy="3079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tr-TR" sz="1400" b="1" dirty="0"/>
              <a:t>4 hafta sonra</a:t>
            </a:r>
          </a:p>
        </p:txBody>
      </p:sp>
      <p:sp>
        <p:nvSpPr>
          <p:cNvPr id="10" name="9 Metin kutusu"/>
          <p:cNvSpPr txBox="1"/>
          <p:nvPr/>
        </p:nvSpPr>
        <p:spPr>
          <a:xfrm>
            <a:off x="6629400" y="6500813"/>
            <a:ext cx="1157288" cy="3079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tr-TR" sz="1400" b="1" dirty="0"/>
              <a:t>5 hafta sonra</a:t>
            </a:r>
          </a:p>
        </p:txBody>
      </p:sp>
    </p:spTree>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1500188"/>
            <a:ext cx="8286750" cy="39703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indent="449263" algn="just" eaLnBrk="0" hangingPunct="0">
              <a:defRPr/>
            </a:pPr>
            <a:r>
              <a:rPr lang="tr-TR" dirty="0">
                <a:latin typeface="Arial" pitchFamily="34" charset="0"/>
                <a:ea typeface="Times New Roman" pitchFamily="18" charset="0"/>
                <a:cs typeface="Arial" pitchFamily="34" charset="0"/>
              </a:rPr>
              <a:t>Bitki parçaları ile üretimde dikimden yaklaşık </a:t>
            </a:r>
            <a:r>
              <a:rPr lang="tr-TR" b="1" dirty="0">
                <a:latin typeface="Arial" pitchFamily="34" charset="0"/>
                <a:ea typeface="Times New Roman" pitchFamily="18" charset="0"/>
                <a:cs typeface="Arial" pitchFamily="34" charset="0"/>
              </a:rPr>
              <a:t>2 ay </a:t>
            </a:r>
            <a:r>
              <a:rPr lang="tr-TR" dirty="0">
                <a:latin typeface="Arial" pitchFamily="34" charset="0"/>
                <a:ea typeface="Times New Roman" pitchFamily="18" charset="0"/>
                <a:cs typeface="Arial" pitchFamily="34" charset="0"/>
              </a:rPr>
              <a:t>sonra çim örtüsü oluşmaya başlar. Bazı olumsuz şartlarda bu süre uzayabilir.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Toprak yüzeyinin bu süre içerisinde çıplak kalmasını önlemek amacı ile dikimde bitki parçalarının arasına </a:t>
            </a:r>
            <a:r>
              <a:rPr lang="tr-TR" b="1" i="1" dirty="0" err="1">
                <a:latin typeface="Arial" pitchFamily="34" charset="0"/>
                <a:ea typeface="Times New Roman" pitchFamily="18" charset="0"/>
                <a:cs typeface="Arial" pitchFamily="34" charset="0"/>
              </a:rPr>
              <a:t>Lolium</a:t>
            </a:r>
            <a:r>
              <a:rPr lang="tr-TR" dirty="0">
                <a:latin typeface="Arial" pitchFamily="34" charset="0"/>
                <a:ea typeface="Times New Roman" pitchFamily="18" charset="0"/>
                <a:cs typeface="Arial" pitchFamily="34" charset="0"/>
              </a:rPr>
              <a:t> veya </a:t>
            </a:r>
            <a:r>
              <a:rPr lang="tr-TR" b="1" i="1" dirty="0" err="1">
                <a:latin typeface="Arial" pitchFamily="34" charset="0"/>
                <a:ea typeface="Times New Roman" pitchFamily="18" charset="0"/>
                <a:cs typeface="Arial" pitchFamily="34" charset="0"/>
              </a:rPr>
              <a:t>Festuca</a:t>
            </a:r>
            <a:r>
              <a:rPr lang="tr-TR" dirty="0">
                <a:latin typeface="Arial" pitchFamily="34" charset="0"/>
                <a:ea typeface="Times New Roman" pitchFamily="18" charset="0"/>
                <a:cs typeface="Arial" pitchFamily="34" charset="0"/>
              </a:rPr>
              <a:t> </a:t>
            </a:r>
            <a:r>
              <a:rPr lang="tr-TR" b="1" dirty="0">
                <a:latin typeface="Arial" pitchFamily="34" charset="0"/>
                <a:ea typeface="Times New Roman" pitchFamily="18" charset="0"/>
                <a:cs typeface="Arial" pitchFamily="34" charset="0"/>
              </a:rPr>
              <a:t>tohumları</a:t>
            </a:r>
            <a:r>
              <a:rPr lang="tr-TR" dirty="0">
                <a:latin typeface="Arial" pitchFamily="34" charset="0"/>
                <a:ea typeface="Times New Roman" pitchFamily="18" charset="0"/>
                <a:cs typeface="Arial" pitchFamily="34" charset="0"/>
              </a:rPr>
              <a:t> atılabilir. Tohumların 10-15 günlük sürede çimlenmesi nedeni ile çim örtüsü kısa sürede oluşur. Daha sonra dikilen bitki parçalarının boğumlarından çıkan yeni sürgünler çim örtüsüne hakim olmaya başlar.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Bu yöntemin en önemli üstünlüğü toprağı kısa sürede kaplamasıdır.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Ancak </a:t>
            </a:r>
            <a:r>
              <a:rPr lang="tr-TR" b="1" dirty="0">
                <a:latin typeface="Arial" pitchFamily="34" charset="0"/>
                <a:ea typeface="Times New Roman" pitchFamily="18" charset="0"/>
                <a:cs typeface="Arial" pitchFamily="34" charset="0"/>
              </a:rPr>
              <a:t>ek bir tohum masrafı </a:t>
            </a:r>
            <a:r>
              <a:rPr lang="tr-TR" dirty="0">
                <a:latin typeface="Arial" pitchFamily="34" charset="0"/>
                <a:ea typeface="Times New Roman" pitchFamily="18" charset="0"/>
                <a:cs typeface="Arial" pitchFamily="34" charset="0"/>
              </a:rPr>
              <a:t>olması, </a:t>
            </a:r>
          </a:p>
          <a:p>
            <a:pPr indent="449263" algn="just" eaLnBrk="0" hangingPunct="0">
              <a:defRPr/>
            </a:pPr>
            <a:r>
              <a:rPr lang="tr-TR" b="1" dirty="0">
                <a:latin typeface="Arial" pitchFamily="34" charset="0"/>
                <a:ea typeface="Times New Roman" pitchFamily="18" charset="0"/>
                <a:cs typeface="Arial" pitchFamily="34" charset="0"/>
              </a:rPr>
              <a:t>karışık yapıda çim örtüsünün </a:t>
            </a:r>
            <a:r>
              <a:rPr lang="tr-TR" dirty="0">
                <a:latin typeface="Arial" pitchFamily="34" charset="0"/>
                <a:ea typeface="Times New Roman" pitchFamily="18" charset="0"/>
                <a:cs typeface="Arial" pitchFamily="34" charset="0"/>
              </a:rPr>
              <a:t>gelişmesi gibi bazı olumsuz yönleri olması nedeni ile fazla tercih edilen bir yöntem değildir.</a:t>
            </a:r>
          </a:p>
        </p:txBody>
      </p:sp>
    </p:spTree>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57188" y="1000125"/>
            <a:ext cx="8358187" cy="31400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indent="449263" algn="just" eaLnBrk="0" hangingPunct="0">
              <a:defRPr/>
            </a:pPr>
            <a:r>
              <a:rPr lang="tr-TR" dirty="0">
                <a:latin typeface="Arial" pitchFamily="34" charset="0"/>
                <a:ea typeface="Times New Roman" pitchFamily="18" charset="0"/>
                <a:cs typeface="Arial" pitchFamily="34" charset="0"/>
              </a:rPr>
              <a:t>Gelişmiş çim örtüsünden alınan köklü bitki parçalarının dikimi ile gerçekleştirilir. Çim örtüsünün yıpranmış veya ölmüş noktalarının tamirinde çok yaygın kullanılır. Ayrıca küçük ev bahçelerinin tesisinde başarılı sonuçlar verir.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Kuvvetli köksap veya sülüklerle gelişen </a:t>
            </a:r>
            <a:r>
              <a:rPr lang="tr-TR" i="1" dirty="0">
                <a:latin typeface="Arial" pitchFamily="34" charset="0"/>
                <a:ea typeface="Times New Roman" pitchFamily="18" charset="0"/>
                <a:cs typeface="Arial" pitchFamily="34" charset="0"/>
              </a:rPr>
              <a:t>Agrostis, Cynodon, Poa, Festuca</a:t>
            </a:r>
            <a:r>
              <a:rPr lang="tr-TR" dirty="0">
                <a:latin typeface="Arial" pitchFamily="34" charset="0"/>
                <a:ea typeface="Times New Roman" pitchFamily="18" charset="0"/>
                <a:cs typeface="Arial" pitchFamily="34" charset="0"/>
              </a:rPr>
              <a:t> türlerinde başarılı olan bir tesis şeklidir.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Yıpranan alanların veya küçük ölü noktaların tamirinde, gelişmiş bitki örtüsünden sökülen 2-3 kardeşli köklü bitkiler kullanılır.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Kısa aralıklarla dikilen bu bitkiler hızla gelişerek boşlukları kapatır. </a:t>
            </a:r>
          </a:p>
        </p:txBody>
      </p:sp>
      <p:sp>
        <p:nvSpPr>
          <p:cNvPr id="3" name="2 Dikdörtgen"/>
          <p:cNvSpPr/>
          <p:nvPr/>
        </p:nvSpPr>
        <p:spPr>
          <a:xfrm>
            <a:off x="785813" y="285750"/>
            <a:ext cx="5629275"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indent="449263" algn="just">
              <a:defRPr/>
            </a:pPr>
            <a:r>
              <a:rPr lang="tr-TR" b="1" dirty="0">
                <a:solidFill>
                  <a:prstClr val="black"/>
                </a:solidFill>
                <a:ea typeface="Times New Roman" pitchFamily="18" charset="0"/>
                <a:cs typeface="Arial" charset="0"/>
              </a:rPr>
              <a:t>KÖKLÜ BİTKİLER İLE ÜRETİM (AYIRMA YÖNTEMİ) </a:t>
            </a:r>
            <a:endParaRPr lang="tr-TR" dirty="0">
              <a:solidFill>
                <a:prstClr val="black"/>
              </a:solidFill>
              <a:ea typeface="Times New Roman" pitchFamily="18" charset="0"/>
              <a:cs typeface="Arial" charset="0"/>
            </a:endParaRPr>
          </a:p>
        </p:txBody>
      </p:sp>
    </p:spTree>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57188" y="1028700"/>
            <a:ext cx="8215312" cy="42465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indent="449263" algn="just" eaLnBrk="0" hangingPunct="0">
              <a:defRPr/>
            </a:pPr>
            <a:r>
              <a:rPr lang="tr-TR" dirty="0">
                <a:latin typeface="Arial" pitchFamily="34" charset="0"/>
                <a:ea typeface="Times New Roman" pitchFamily="18" charset="0"/>
                <a:cs typeface="Arial" pitchFamily="34" charset="0"/>
              </a:rPr>
              <a:t>Bu yönteme küçük ev bahçelerindeki çim alanların tesisinde başvurulur.</a:t>
            </a:r>
          </a:p>
          <a:p>
            <a:pPr indent="449263" algn="just" eaLnBrk="0" hangingPunct="0">
              <a:defRPr/>
            </a:pPr>
            <a:r>
              <a:rPr lang="tr-TR" dirty="0">
                <a:latin typeface="Arial" pitchFamily="34" charset="0"/>
                <a:ea typeface="Times New Roman" pitchFamily="18" charset="0"/>
                <a:cs typeface="Arial" pitchFamily="34" charset="0"/>
              </a:rPr>
              <a:t> </a:t>
            </a:r>
          </a:p>
          <a:p>
            <a:pPr indent="449263" algn="just" eaLnBrk="0" hangingPunct="0">
              <a:defRPr/>
            </a:pPr>
            <a:r>
              <a:rPr lang="tr-TR" dirty="0">
                <a:latin typeface="Arial" pitchFamily="34" charset="0"/>
                <a:ea typeface="Times New Roman" pitchFamily="18" charset="0"/>
                <a:cs typeface="Arial" pitchFamily="34" charset="0"/>
              </a:rPr>
              <a:t>Kaliteli bir bitki örtüsünden getirilen bitkiler köklü fideler halinde parçalanarak 10-15 cm sıra arası ve üzeri mesafe ile dikilir.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Dikimden sonra sulanır ve gübrelenir.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Köklü bitki parçalarının kullanılması nedeni ile tutma oranı çok yüksektir.</a:t>
            </a:r>
          </a:p>
          <a:p>
            <a:pPr indent="449263" algn="just" eaLnBrk="0" hangingPunct="0">
              <a:defRPr/>
            </a:pPr>
            <a:r>
              <a:rPr lang="tr-TR" dirty="0">
                <a:latin typeface="Arial" pitchFamily="34" charset="0"/>
                <a:ea typeface="Times New Roman" pitchFamily="18" charset="0"/>
                <a:cs typeface="Arial" pitchFamily="34" charset="0"/>
              </a:rPr>
              <a:t> </a:t>
            </a:r>
          </a:p>
          <a:p>
            <a:pPr indent="449263" algn="just" eaLnBrk="0" hangingPunct="0">
              <a:defRPr/>
            </a:pPr>
            <a:r>
              <a:rPr lang="tr-TR" dirty="0">
                <a:latin typeface="Arial" pitchFamily="34" charset="0"/>
                <a:ea typeface="Times New Roman" pitchFamily="18" charset="0"/>
                <a:cs typeface="Arial" pitchFamily="34" charset="0"/>
              </a:rPr>
              <a:t>Kurak devrelerden fazlaca etkilenmez.</a:t>
            </a:r>
          </a:p>
          <a:p>
            <a:pPr indent="449263" algn="just" eaLnBrk="0" hangingPunct="0">
              <a:defRPr/>
            </a:pPr>
            <a:r>
              <a:rPr lang="tr-TR" dirty="0">
                <a:latin typeface="Arial" pitchFamily="34" charset="0"/>
                <a:ea typeface="Times New Roman" pitchFamily="18" charset="0"/>
                <a:cs typeface="Arial" pitchFamily="34" charset="0"/>
              </a:rPr>
              <a:t> </a:t>
            </a:r>
          </a:p>
          <a:p>
            <a:pPr indent="449263" algn="just" eaLnBrk="0" hangingPunct="0">
              <a:defRPr/>
            </a:pPr>
            <a:r>
              <a:rPr lang="tr-TR" dirty="0">
                <a:latin typeface="Arial" pitchFamily="34" charset="0"/>
                <a:ea typeface="Times New Roman" pitchFamily="18" charset="0"/>
                <a:cs typeface="Arial" pitchFamily="34" charset="0"/>
              </a:rPr>
              <a:t>İyi bakım yapılırsa kısa zamanda yayılır ve alanı kaplar.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b="1" dirty="0">
                <a:latin typeface="Arial" pitchFamily="34" charset="0"/>
                <a:ea typeface="Times New Roman" pitchFamily="18" charset="0"/>
                <a:cs typeface="Arial" pitchFamily="34" charset="0"/>
              </a:rPr>
              <a:t>Küçük bahçelerde ve yıpranmış alanların tamirinde başarılı sonuçlar verir,  </a:t>
            </a:r>
            <a:r>
              <a:rPr lang="tr-TR" b="1" u="sng" dirty="0">
                <a:latin typeface="Arial" pitchFamily="34" charset="0"/>
                <a:ea typeface="Times New Roman" pitchFamily="18" charset="0"/>
                <a:cs typeface="Arial" pitchFamily="34" charset="0"/>
              </a:rPr>
              <a:t>geniş alanların çimlendirilmesine uygun deği</a:t>
            </a:r>
            <a:r>
              <a:rPr lang="tr-TR" b="1" dirty="0">
                <a:latin typeface="Arial" pitchFamily="34" charset="0"/>
                <a:ea typeface="Times New Roman" pitchFamily="18" charset="0"/>
                <a:cs typeface="Arial" pitchFamily="34" charset="0"/>
              </a:rPr>
              <a:t>ldir</a:t>
            </a:r>
            <a:r>
              <a:rPr lang="tr-TR" dirty="0">
                <a:latin typeface="Arial" pitchFamily="34" charset="0"/>
                <a:ea typeface="Times New Roman" pitchFamily="18" charset="0"/>
                <a:cs typeface="Arial" pitchFamily="34" charset="0"/>
              </a:rPr>
              <a:t>. </a:t>
            </a:r>
          </a:p>
        </p:txBody>
      </p:sp>
    </p:spTree>
  </p:cSld>
  <p:clrMapOvr>
    <a:masterClrMapping/>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42938" y="1428750"/>
            <a:ext cx="8001000" cy="25860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indent="449263" algn="just" eaLnBrk="0" hangingPunct="0">
              <a:defRPr/>
            </a:pPr>
            <a:r>
              <a:rPr lang="tr-TR" dirty="0">
                <a:latin typeface="Arial" pitchFamily="34" charset="0"/>
                <a:ea typeface="Times New Roman" pitchFamily="18" charset="0"/>
                <a:cs typeface="Arial" pitchFamily="34" charset="0"/>
              </a:rPr>
              <a:t>Başka bir alanda yetiştirilen saf veya karışım halindeki çim örtüsünün değişik boyutlarda plakalar halinde kesilerek yeni alana taşınması ve yerleştirilmesidir.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Pahalı bir yöntem olmakla birlikte özellikle ev ve işletme bahçelerinin kısa sürede çimlendirilmesinde yaygın olarak kullanılır.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Ayrıca spor alanlarının kısa sürede kısmen veya tamamen çimlendirilmesi için de uygun bir yöntemdir. </a:t>
            </a:r>
          </a:p>
        </p:txBody>
      </p:sp>
      <p:sp>
        <p:nvSpPr>
          <p:cNvPr id="3" name="2 Dikdörtgen"/>
          <p:cNvSpPr/>
          <p:nvPr/>
        </p:nvSpPr>
        <p:spPr>
          <a:xfrm>
            <a:off x="1428750" y="428625"/>
            <a:ext cx="6157913" cy="4619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indent="449263" algn="just">
              <a:defRPr/>
            </a:pPr>
            <a:r>
              <a:rPr lang="tr-TR" sz="2400" b="1" dirty="0">
                <a:solidFill>
                  <a:prstClr val="black"/>
                </a:solidFill>
                <a:ea typeface="Times New Roman" pitchFamily="18" charset="0"/>
                <a:cs typeface="Arial" charset="0"/>
              </a:rPr>
              <a:t>ÇİM PLAKALARI İLE ÇİMLENDİRME </a:t>
            </a:r>
            <a:endParaRPr lang="tr-TR" sz="2400" dirty="0">
              <a:solidFill>
                <a:prstClr val="black"/>
              </a:solidFill>
              <a:ea typeface="Times New Roman" pitchFamily="18" charset="0"/>
              <a:cs typeface="Arial" charset="0"/>
            </a:endParaRPr>
          </a:p>
        </p:txBody>
      </p:sp>
      <p:pic>
        <p:nvPicPr>
          <p:cNvPr id="17412" name="4 Resim" descr="green-turf-sod-pics.jpg"/>
          <p:cNvPicPr>
            <a:picLocks noChangeAspect="1"/>
          </p:cNvPicPr>
          <p:nvPr/>
        </p:nvPicPr>
        <p:blipFill>
          <a:blip r:embed="rId2"/>
          <a:srcRect/>
          <a:stretch>
            <a:fillRect/>
          </a:stretch>
        </p:blipFill>
        <p:spPr bwMode="auto">
          <a:xfrm>
            <a:off x="214313" y="4429125"/>
            <a:ext cx="8715375" cy="1589088"/>
          </a:xfrm>
          <a:prstGeom prst="rect">
            <a:avLst/>
          </a:prstGeom>
          <a:noFill/>
          <a:ln w="9525">
            <a:noFill/>
            <a:miter lim="800000"/>
            <a:headEnd/>
            <a:tailEnd/>
          </a:ln>
        </p:spPr>
      </p:pic>
    </p:spTree>
  </p:cSld>
  <p:clrMapOvr>
    <a:masterClrMapping/>
  </p:clrMapOvr>
  <p:transition spd="med">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4 Resim" descr="dogalcim3_1.jpg"/>
          <p:cNvPicPr>
            <a:picLocks noChangeAspect="1"/>
          </p:cNvPicPr>
          <p:nvPr/>
        </p:nvPicPr>
        <p:blipFill>
          <a:blip r:embed="rId2"/>
          <a:srcRect/>
          <a:stretch>
            <a:fillRect/>
          </a:stretch>
        </p:blipFill>
        <p:spPr bwMode="auto">
          <a:xfrm>
            <a:off x="1428750" y="0"/>
            <a:ext cx="6500813" cy="4875213"/>
          </a:xfrm>
          <a:prstGeom prst="rect">
            <a:avLst/>
          </a:prstGeom>
          <a:noFill/>
          <a:ln w="9525">
            <a:noFill/>
            <a:miter lim="800000"/>
            <a:headEnd/>
            <a:tailEnd/>
          </a:ln>
        </p:spPr>
      </p:pic>
      <p:sp>
        <p:nvSpPr>
          <p:cNvPr id="2" name="1 Dikdörtgen"/>
          <p:cNvSpPr/>
          <p:nvPr/>
        </p:nvSpPr>
        <p:spPr>
          <a:xfrm>
            <a:off x="71438" y="4129088"/>
            <a:ext cx="8858250" cy="25860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indent="449263" algn="just" eaLnBrk="0" hangingPunct="0">
              <a:defRPr/>
            </a:pPr>
            <a:r>
              <a:rPr lang="tr-TR" dirty="0">
                <a:latin typeface="Arial" pitchFamily="34" charset="0"/>
                <a:ea typeface="Times New Roman" pitchFamily="18" charset="0"/>
                <a:cs typeface="Arial" pitchFamily="34" charset="0"/>
              </a:rPr>
              <a:t>Çim plakalarının yetiştirme alanı, derin toprak profili, tınlı, tınlı-killi olmalıdır. </a:t>
            </a:r>
          </a:p>
          <a:p>
            <a:pPr indent="449263" algn="just" eaLnBrk="0" hangingPunct="0">
              <a:defRPr/>
            </a:pPr>
            <a:r>
              <a:rPr lang="tr-TR" dirty="0">
                <a:latin typeface="Arial" pitchFamily="34" charset="0"/>
                <a:ea typeface="Times New Roman" pitchFamily="18" charset="0"/>
                <a:cs typeface="Arial" pitchFamily="34" charset="0"/>
              </a:rPr>
              <a:t>Bu alan ekim öncesinde düzgün bir şekilde hazırlanır. </a:t>
            </a:r>
          </a:p>
          <a:p>
            <a:pPr indent="449263" algn="just" eaLnBrk="0" hangingPunct="0">
              <a:defRPr/>
            </a:pPr>
            <a:r>
              <a:rPr lang="tr-TR" dirty="0">
                <a:latin typeface="Arial" pitchFamily="34" charset="0"/>
                <a:ea typeface="Times New Roman" pitchFamily="18" charset="0"/>
                <a:cs typeface="Arial" pitchFamily="34" charset="0"/>
              </a:rPr>
              <a:t>Ekimden önce çok iyi bir şekilde </a:t>
            </a:r>
            <a:r>
              <a:rPr lang="tr-TR" u="sng" dirty="0">
                <a:latin typeface="Arial" pitchFamily="34" charset="0"/>
                <a:ea typeface="Times New Roman" pitchFamily="18" charset="0"/>
                <a:cs typeface="Arial" pitchFamily="34" charset="0"/>
              </a:rPr>
              <a:t>tesviye</a:t>
            </a:r>
            <a:r>
              <a:rPr lang="tr-TR" dirty="0">
                <a:latin typeface="Arial" pitchFamily="34" charset="0"/>
                <a:ea typeface="Times New Roman" pitchFamily="18" charset="0"/>
                <a:cs typeface="Arial" pitchFamily="34" charset="0"/>
              </a:rPr>
              <a:t> edilmelidir</a:t>
            </a:r>
            <a:r>
              <a:rPr lang="tr-TR" dirty="0" smtClean="0">
                <a:latin typeface="Arial" pitchFamily="34" charset="0"/>
                <a:ea typeface="Times New Roman" pitchFamily="18" charset="0"/>
                <a:cs typeface="Arial" pitchFamily="34" charset="0"/>
              </a:rPr>
              <a:t>. (lazer)</a:t>
            </a: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İstenilen tür veya karışım tohum halinde ekilir. Normal bakım işlemleri yapılır.</a:t>
            </a:r>
          </a:p>
          <a:p>
            <a:pPr indent="449263" algn="just" eaLnBrk="0" hangingPunct="0">
              <a:defRPr/>
            </a:pPr>
            <a:r>
              <a:rPr lang="tr-TR" dirty="0">
                <a:latin typeface="Arial" pitchFamily="34" charset="0"/>
                <a:ea typeface="Times New Roman" pitchFamily="18" charset="0"/>
                <a:cs typeface="Arial" pitchFamily="34" charset="0"/>
              </a:rPr>
              <a:t>Kısa sürede toprak yüzeyinde sıkı bir çim kapağı meydana gelir. </a:t>
            </a:r>
          </a:p>
          <a:p>
            <a:pPr indent="449263" algn="just" eaLnBrk="0" hangingPunct="0">
              <a:defRPr/>
            </a:pPr>
            <a:r>
              <a:rPr lang="tr-TR" dirty="0">
                <a:latin typeface="Arial" pitchFamily="34" charset="0"/>
                <a:ea typeface="Times New Roman" pitchFamily="18" charset="0"/>
                <a:cs typeface="Arial" pitchFamily="34" charset="0"/>
              </a:rPr>
              <a:t>Özellikle kuvvetli köksap ve sülüklerle gelişen </a:t>
            </a:r>
            <a:r>
              <a:rPr lang="tr-TR" i="1" dirty="0">
                <a:latin typeface="Arial" pitchFamily="34" charset="0"/>
                <a:ea typeface="Times New Roman" pitchFamily="18" charset="0"/>
                <a:cs typeface="Arial" pitchFamily="34" charset="0"/>
              </a:rPr>
              <a:t>Agrostis, Poa, Cynodon</a:t>
            </a:r>
            <a:r>
              <a:rPr lang="tr-TR" dirty="0">
                <a:latin typeface="Arial" pitchFamily="34" charset="0"/>
                <a:ea typeface="Times New Roman" pitchFamily="18" charset="0"/>
                <a:cs typeface="Arial" pitchFamily="34" charset="0"/>
              </a:rPr>
              <a:t> türlerinde bu gelişme daha belirgindir. </a:t>
            </a:r>
          </a:p>
          <a:p>
            <a:pPr indent="449263" algn="just" eaLnBrk="0" hangingPunct="0">
              <a:defRPr/>
            </a:pPr>
            <a:r>
              <a:rPr lang="tr-TR" dirty="0">
                <a:latin typeface="Arial" pitchFamily="34" charset="0"/>
                <a:ea typeface="Times New Roman" pitchFamily="18" charset="0"/>
                <a:cs typeface="Arial" pitchFamily="34" charset="0"/>
              </a:rPr>
              <a:t>Türlere göre değişmekle birlikte ekimden 1 yıl sonra çim örtüsü arzulanan hasat olgunluğuna erişir . </a:t>
            </a:r>
          </a:p>
        </p:txBody>
      </p:sp>
    </p:spTree>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67544" y="332656"/>
            <a:ext cx="3835292" cy="2880320"/>
          </a:xfrm>
          <a:prstGeom prst="rect">
            <a:avLst/>
          </a:prstGeom>
        </p:spPr>
      </p:pic>
      <p:pic>
        <p:nvPicPr>
          <p:cNvPr id="3" name="Resim 2"/>
          <p:cNvPicPr>
            <a:picLocks noChangeAspect="1"/>
          </p:cNvPicPr>
          <p:nvPr/>
        </p:nvPicPr>
        <p:blipFill>
          <a:blip r:embed="rId3"/>
          <a:stretch>
            <a:fillRect/>
          </a:stretch>
        </p:blipFill>
        <p:spPr>
          <a:xfrm>
            <a:off x="4644008" y="332656"/>
            <a:ext cx="3238230" cy="2880320"/>
          </a:xfrm>
          <a:prstGeom prst="rect">
            <a:avLst/>
          </a:prstGeom>
        </p:spPr>
      </p:pic>
    </p:spTree>
    <p:extLst>
      <p:ext uri="{BB962C8B-B14F-4D97-AF65-F5344CB8AC3E}">
        <p14:creationId xmlns:p14="http://schemas.microsoft.com/office/powerpoint/2010/main" val="2758069122"/>
      </p:ext>
    </p:extLst>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714375" y="642938"/>
            <a:ext cx="7572375" cy="2032000"/>
          </a:xfrm>
          <a:prstGeom prst="rect">
            <a:avLst/>
          </a:prstGeom>
          <a:solidFill>
            <a:schemeClr val="tx2">
              <a:lumMod val="75000"/>
            </a:schemeClr>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indent="449263" algn="just" eaLnBrk="0" hangingPunct="0">
              <a:defRPr/>
            </a:pPr>
            <a:endParaRPr lang="tr-TR" dirty="0">
              <a:ea typeface="Times New Roman" pitchFamily="18" charset="0"/>
              <a:cs typeface="Arial" charset="0"/>
            </a:endParaRPr>
          </a:p>
          <a:p>
            <a:pPr indent="449263" algn="just" eaLnBrk="0" hangingPunct="0">
              <a:defRPr/>
            </a:pPr>
            <a:r>
              <a:rPr lang="tr-TR" dirty="0">
                <a:ea typeface="Times New Roman" pitchFamily="18" charset="0"/>
                <a:cs typeface="Arial" charset="0"/>
              </a:rPr>
              <a:t>Çim bitkilerinin tohum yerine </a:t>
            </a:r>
            <a:r>
              <a:rPr lang="tr-TR" dirty="0" err="1">
                <a:ea typeface="Times New Roman" pitchFamily="18" charset="0"/>
                <a:cs typeface="Arial" charset="0"/>
              </a:rPr>
              <a:t>stolon</a:t>
            </a:r>
            <a:r>
              <a:rPr lang="tr-TR" dirty="0">
                <a:ea typeface="Times New Roman" pitchFamily="18" charset="0"/>
                <a:cs typeface="Arial" charset="0"/>
              </a:rPr>
              <a:t>, </a:t>
            </a:r>
            <a:r>
              <a:rPr lang="tr-TR" dirty="0" err="1">
                <a:ea typeface="Times New Roman" pitchFamily="18" charset="0"/>
                <a:cs typeface="Arial" charset="0"/>
              </a:rPr>
              <a:t>rizom</a:t>
            </a:r>
            <a:r>
              <a:rPr lang="tr-TR" dirty="0">
                <a:ea typeface="Times New Roman" pitchFamily="18" charset="0"/>
                <a:cs typeface="Arial" charset="0"/>
              </a:rPr>
              <a:t>, köklü sürgün, </a:t>
            </a:r>
            <a:r>
              <a:rPr lang="tr-TR" dirty="0" err="1">
                <a:ea typeface="Times New Roman" pitchFamily="18" charset="0"/>
                <a:cs typeface="Arial" charset="0"/>
              </a:rPr>
              <a:t>köktacı</a:t>
            </a:r>
            <a:r>
              <a:rPr lang="tr-TR" dirty="0">
                <a:ea typeface="Times New Roman" pitchFamily="18" charset="0"/>
                <a:cs typeface="Arial" charset="0"/>
              </a:rPr>
              <a:t> gibi bitkisel organların dikimi ile üretilmesidir. </a:t>
            </a:r>
          </a:p>
          <a:p>
            <a:pPr indent="449263" algn="just" eaLnBrk="0" hangingPunct="0">
              <a:defRPr/>
            </a:pPr>
            <a:endParaRPr lang="tr-TR" dirty="0">
              <a:ea typeface="Times New Roman" pitchFamily="18" charset="0"/>
              <a:cs typeface="Arial" charset="0"/>
            </a:endParaRPr>
          </a:p>
          <a:p>
            <a:pPr indent="449263" algn="just" eaLnBrk="0" hangingPunct="0">
              <a:defRPr/>
            </a:pPr>
            <a:r>
              <a:rPr lang="tr-TR" dirty="0">
                <a:ea typeface="Times New Roman" pitchFamily="18" charset="0"/>
                <a:cs typeface="Arial" charset="0"/>
              </a:rPr>
              <a:t>Tohumun güç bulunduğu veya pahalı olduğu, </a:t>
            </a:r>
          </a:p>
          <a:p>
            <a:pPr indent="449263" algn="just" eaLnBrk="0" hangingPunct="0">
              <a:defRPr/>
            </a:pPr>
            <a:r>
              <a:rPr lang="tr-TR" dirty="0">
                <a:ea typeface="Times New Roman" pitchFamily="18" charset="0"/>
                <a:cs typeface="Arial" charset="0"/>
              </a:rPr>
              <a:t>kısa sürede çim alan kurulmak istenen alanlarda oldukça yaygın olarak kullanılan bir üretim tekniğidir. </a:t>
            </a:r>
          </a:p>
        </p:txBody>
      </p:sp>
      <p:pic>
        <p:nvPicPr>
          <p:cNvPr id="3075" name="Picture 4" descr="http://garden-chick.typepad.com/.a/6a00e553af986f88340120a5b07d65970c-320wi"/>
          <p:cNvPicPr>
            <a:picLocks noChangeAspect="1" noChangeArrowheads="1"/>
          </p:cNvPicPr>
          <p:nvPr/>
        </p:nvPicPr>
        <p:blipFill>
          <a:blip r:embed="rId2"/>
          <a:srcRect/>
          <a:stretch>
            <a:fillRect/>
          </a:stretch>
        </p:blipFill>
        <p:spPr bwMode="auto">
          <a:xfrm>
            <a:off x="5214938" y="3571875"/>
            <a:ext cx="3333750" cy="2500313"/>
          </a:xfrm>
          <a:prstGeom prst="rect">
            <a:avLst/>
          </a:prstGeom>
          <a:noFill/>
          <a:ln w="9525">
            <a:noFill/>
            <a:miter lim="800000"/>
            <a:headEnd/>
            <a:tailEnd/>
          </a:ln>
        </p:spPr>
      </p:pic>
      <p:sp>
        <p:nvSpPr>
          <p:cNvPr id="3076" name="3 Dikdörtgen"/>
          <p:cNvSpPr>
            <a:spLocks noChangeArrowheads="1"/>
          </p:cNvSpPr>
          <p:nvPr/>
        </p:nvSpPr>
        <p:spPr bwMode="auto">
          <a:xfrm>
            <a:off x="500063" y="3500438"/>
            <a:ext cx="4214812" cy="2031325"/>
          </a:xfrm>
          <a:prstGeom prst="rect">
            <a:avLst/>
          </a:prstGeom>
          <a:noFill/>
          <a:ln w="9525">
            <a:noFill/>
            <a:miter lim="800000"/>
            <a:headEnd/>
            <a:tailEnd/>
          </a:ln>
        </p:spPr>
        <p:txBody>
          <a:bodyPr>
            <a:spAutoFit/>
          </a:bodyPr>
          <a:lstStyle/>
          <a:p>
            <a:pPr indent="449263" algn="just" eaLnBrk="0" hangingPunct="0"/>
            <a:r>
              <a:rPr lang="tr-TR" u="sng" dirty="0">
                <a:ea typeface="Times New Roman" pitchFamily="18" charset="0"/>
                <a:cs typeface="Arial" charset="0"/>
              </a:rPr>
              <a:t>Bu üretim </a:t>
            </a:r>
          </a:p>
          <a:p>
            <a:pPr indent="449263" algn="just" eaLnBrk="0" hangingPunct="0"/>
            <a:r>
              <a:rPr lang="tr-TR" dirty="0" err="1">
                <a:ea typeface="Times New Roman" pitchFamily="18" charset="0"/>
                <a:cs typeface="Arial" charset="0"/>
              </a:rPr>
              <a:t>halıotu</a:t>
            </a:r>
            <a:r>
              <a:rPr lang="tr-TR" dirty="0">
                <a:ea typeface="Times New Roman" pitchFamily="18" charset="0"/>
                <a:cs typeface="Arial" charset="0"/>
              </a:rPr>
              <a:t> (</a:t>
            </a:r>
            <a:r>
              <a:rPr lang="tr-TR" i="1" dirty="0" err="1">
                <a:ea typeface="Times New Roman" pitchFamily="18" charset="0"/>
                <a:cs typeface="Arial" charset="0"/>
              </a:rPr>
              <a:t>Axonopus</a:t>
            </a:r>
            <a:r>
              <a:rPr lang="tr-TR" dirty="0">
                <a:ea typeface="Times New Roman" pitchFamily="18" charset="0"/>
                <a:cs typeface="Arial" charset="0"/>
              </a:rPr>
              <a:t>), </a:t>
            </a:r>
          </a:p>
          <a:p>
            <a:pPr indent="449263" algn="just" eaLnBrk="0" hangingPunct="0"/>
            <a:r>
              <a:rPr lang="tr-TR" dirty="0" err="1">
                <a:ea typeface="Times New Roman" pitchFamily="18" charset="0"/>
                <a:cs typeface="Arial" charset="0"/>
              </a:rPr>
              <a:t>cadıotu</a:t>
            </a:r>
            <a:r>
              <a:rPr lang="tr-TR" dirty="0">
                <a:ea typeface="Times New Roman" pitchFamily="18" charset="0"/>
                <a:cs typeface="Arial" charset="0"/>
              </a:rPr>
              <a:t> (</a:t>
            </a:r>
            <a:r>
              <a:rPr lang="tr-TR" i="1" dirty="0" err="1">
                <a:ea typeface="Times New Roman" pitchFamily="18" charset="0"/>
                <a:cs typeface="Arial" charset="0"/>
              </a:rPr>
              <a:t>Stenotaphrum</a:t>
            </a:r>
            <a:r>
              <a:rPr lang="tr-TR" dirty="0">
                <a:ea typeface="Times New Roman" pitchFamily="18" charset="0"/>
                <a:cs typeface="Arial" charset="0"/>
              </a:rPr>
              <a:t>), </a:t>
            </a:r>
          </a:p>
          <a:p>
            <a:pPr indent="449263" algn="just" eaLnBrk="0" hangingPunct="0"/>
            <a:r>
              <a:rPr lang="tr-TR" dirty="0" err="1">
                <a:ea typeface="Times New Roman" pitchFamily="18" charset="0"/>
                <a:cs typeface="Arial" charset="0"/>
              </a:rPr>
              <a:t>çimotu</a:t>
            </a:r>
            <a:r>
              <a:rPr lang="tr-TR" dirty="0">
                <a:ea typeface="Times New Roman" pitchFamily="18" charset="0"/>
                <a:cs typeface="Arial" charset="0"/>
              </a:rPr>
              <a:t> (</a:t>
            </a:r>
            <a:r>
              <a:rPr lang="tr-TR" i="1" dirty="0" err="1">
                <a:ea typeface="Times New Roman" pitchFamily="18" charset="0"/>
                <a:cs typeface="Arial" charset="0"/>
              </a:rPr>
              <a:t>Zoysia</a:t>
            </a:r>
            <a:r>
              <a:rPr lang="tr-TR" dirty="0">
                <a:ea typeface="Times New Roman" pitchFamily="18" charset="0"/>
                <a:cs typeface="Arial" charset="0"/>
              </a:rPr>
              <a:t>) </a:t>
            </a:r>
            <a:endParaRPr lang="tr-TR" dirty="0" smtClean="0">
              <a:ea typeface="Times New Roman" pitchFamily="18" charset="0"/>
              <a:cs typeface="Arial" charset="0"/>
            </a:endParaRPr>
          </a:p>
          <a:p>
            <a:pPr indent="449263" algn="just" eaLnBrk="0" hangingPunct="0"/>
            <a:r>
              <a:rPr lang="tr-TR" i="1" dirty="0" err="1" smtClean="0">
                <a:ea typeface="Times New Roman" pitchFamily="18" charset="0"/>
                <a:cs typeface="Arial" charset="0"/>
              </a:rPr>
              <a:t>Cynodon</a:t>
            </a:r>
            <a:endParaRPr lang="tr-TR" dirty="0">
              <a:ea typeface="Times New Roman" pitchFamily="18" charset="0"/>
              <a:cs typeface="Arial" charset="0"/>
            </a:endParaRPr>
          </a:p>
          <a:p>
            <a:pPr indent="449263" algn="just" eaLnBrk="0" hangingPunct="0"/>
            <a:r>
              <a:rPr lang="tr-TR" dirty="0">
                <a:ea typeface="Times New Roman" pitchFamily="18" charset="0"/>
                <a:cs typeface="Arial" charset="0"/>
              </a:rPr>
              <a:t>Bazı </a:t>
            </a:r>
            <a:r>
              <a:rPr lang="tr-TR" i="1" dirty="0" err="1">
                <a:ea typeface="Times New Roman" pitchFamily="18" charset="0"/>
                <a:cs typeface="Arial" charset="0"/>
              </a:rPr>
              <a:t>Agrostis</a:t>
            </a:r>
            <a:r>
              <a:rPr lang="tr-TR" dirty="0">
                <a:ea typeface="Times New Roman" pitchFamily="18" charset="0"/>
                <a:cs typeface="Arial" charset="0"/>
              </a:rPr>
              <a:t> türlerinin tesisinde yaygın olarak uygulanır. </a:t>
            </a:r>
          </a:p>
        </p:txBody>
      </p:sp>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99592" y="1402853"/>
            <a:ext cx="8244408" cy="5482531"/>
          </a:xfrm>
          <a:prstGeom prst="rect">
            <a:avLst/>
          </a:prstGeom>
        </p:spPr>
      </p:pic>
      <p:pic>
        <p:nvPicPr>
          <p:cNvPr id="3" name="Resim 2"/>
          <p:cNvPicPr>
            <a:picLocks noChangeAspect="1"/>
          </p:cNvPicPr>
          <p:nvPr/>
        </p:nvPicPr>
        <p:blipFill>
          <a:blip r:embed="rId3"/>
          <a:stretch>
            <a:fillRect/>
          </a:stretch>
        </p:blipFill>
        <p:spPr>
          <a:xfrm>
            <a:off x="395536" y="116632"/>
            <a:ext cx="3634391" cy="2448272"/>
          </a:xfrm>
          <a:prstGeom prst="rect">
            <a:avLst/>
          </a:prstGeom>
          <a:ln w="28575">
            <a:solidFill>
              <a:schemeClr val="tx1"/>
            </a:solidFill>
          </a:ln>
        </p:spPr>
      </p:pic>
    </p:spTree>
    <p:extLst>
      <p:ext uri="{BB962C8B-B14F-4D97-AF65-F5344CB8AC3E}">
        <p14:creationId xmlns:p14="http://schemas.microsoft.com/office/powerpoint/2010/main" val="3960447340"/>
      </p:ext>
    </p:extLst>
  </p:cSld>
  <p:clrMapOvr>
    <a:masterClrMapping/>
  </p:clrMapOvr>
  <p:transition spd="med">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2 Resim" descr="IMAG003A.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Dikdörtgen"/>
          <p:cNvSpPr/>
          <p:nvPr/>
        </p:nvSpPr>
        <p:spPr>
          <a:xfrm>
            <a:off x="428625" y="285750"/>
            <a:ext cx="8286750" cy="6461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indent="449263" algn="just">
              <a:defRPr/>
            </a:pPr>
            <a:r>
              <a:rPr lang="tr-TR" dirty="0">
                <a:latin typeface="Arial" pitchFamily="34" charset="0"/>
                <a:ea typeface="Times New Roman" pitchFamily="18" charset="0"/>
                <a:cs typeface="Arial" pitchFamily="34" charset="0"/>
              </a:rPr>
              <a:t>Olgunluğa erişen çim örtüsünün kesilme ve kaldırılma işlemi elle olduğu gibi mekanize olarak kendi yürür veya traktörle çekilen </a:t>
            </a:r>
            <a:r>
              <a:rPr lang="tr-TR" dirty="0" err="1">
                <a:latin typeface="Arial" pitchFamily="34" charset="0"/>
                <a:ea typeface="Times New Roman" pitchFamily="18" charset="0"/>
                <a:cs typeface="Arial" pitchFamily="34" charset="0"/>
              </a:rPr>
              <a:t>makinalar</a:t>
            </a:r>
            <a:r>
              <a:rPr lang="tr-TR" dirty="0">
                <a:latin typeface="Arial" pitchFamily="34" charset="0"/>
                <a:ea typeface="Times New Roman" pitchFamily="18" charset="0"/>
                <a:cs typeface="Arial" pitchFamily="34" charset="0"/>
              </a:rPr>
              <a:t> ile yapılabilir. </a:t>
            </a:r>
          </a:p>
        </p:txBody>
      </p:sp>
    </p:spTree>
  </p:cSld>
  <p:clrMapOvr>
    <a:masterClrMapping/>
  </p:clrMapOvr>
  <p:transition spd="med">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1 Resim" descr="IMAG004A.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Resim" descr="IMAG007A.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71500" y="4786313"/>
            <a:ext cx="8143875" cy="646112"/>
          </a:xfrm>
          <a:prstGeom prst="rect">
            <a:avLst/>
          </a:prstGeom>
        </p:spPr>
        <p:txBody>
          <a:bodyPr>
            <a:spAutoFit/>
          </a:bodyPr>
          <a:lstStyle/>
          <a:p>
            <a:pPr indent="449263" algn="just">
              <a:defRPr/>
            </a:pPr>
            <a:r>
              <a:rPr lang="tr-TR" dirty="0">
                <a:solidFill>
                  <a:schemeClr val="accent3">
                    <a:lumMod val="50000"/>
                  </a:schemeClr>
                </a:solidFill>
                <a:ea typeface="Times New Roman" pitchFamily="18" charset="0"/>
                <a:cs typeface="Arial" charset="0"/>
              </a:rPr>
              <a:t>Plaka boyutları çok değişkendir. Ancak 30-50 cm eninde 1-2 m uzunluğundaki plakalar oldukça yaygındır. </a:t>
            </a:r>
          </a:p>
        </p:txBody>
      </p:sp>
      <p:pic>
        <p:nvPicPr>
          <p:cNvPr id="22531" name="Picture 5" descr="http://www.google.com.tr/url?source=imglanding&amp;ct=img&amp;q=http://www.tcturf.com/siteimages/TURF%20ROLL.jpg&amp;sa=X&amp;ei=LZbJUKeMJer44QTy7ID4BA&amp;ved=0CAwQ8wc4MQ&amp;usg=AFQjCNGLwZLzBnfENgjyQAiMCBHzs1nVYQ"/>
          <p:cNvPicPr>
            <a:picLocks noChangeAspect="1" noChangeArrowheads="1"/>
          </p:cNvPicPr>
          <p:nvPr/>
        </p:nvPicPr>
        <p:blipFill>
          <a:blip r:embed="rId2"/>
          <a:srcRect l="3543" r="2362"/>
          <a:stretch>
            <a:fillRect/>
          </a:stretch>
        </p:blipFill>
        <p:spPr bwMode="auto">
          <a:xfrm>
            <a:off x="3624263" y="0"/>
            <a:ext cx="5541962" cy="4214813"/>
          </a:xfrm>
          <a:prstGeom prst="rect">
            <a:avLst/>
          </a:prstGeom>
          <a:noFill/>
          <a:ln w="9525">
            <a:noFill/>
            <a:miter lim="800000"/>
            <a:headEnd/>
            <a:tailEnd/>
          </a:ln>
        </p:spPr>
      </p:pic>
      <p:pic>
        <p:nvPicPr>
          <p:cNvPr id="22532" name="Picture 2" descr="http://tg.n-code.co.uk/images/greensturf/greensturf2.jpg"/>
          <p:cNvPicPr>
            <a:picLocks noChangeAspect="1" noChangeArrowheads="1"/>
          </p:cNvPicPr>
          <p:nvPr/>
        </p:nvPicPr>
        <p:blipFill>
          <a:blip r:embed="rId3"/>
          <a:srcRect l="3024" t="10078" r="2016" b="6299"/>
          <a:stretch>
            <a:fillRect/>
          </a:stretch>
        </p:blipFill>
        <p:spPr bwMode="auto">
          <a:xfrm>
            <a:off x="115888" y="2024063"/>
            <a:ext cx="3646487" cy="2568575"/>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2 Resim" descr="hazır çim kesimi.JPG"/>
          <p:cNvPicPr>
            <a:picLocks noChangeAspect="1"/>
          </p:cNvPicPr>
          <p:nvPr/>
        </p:nvPicPr>
        <p:blipFill>
          <a:blip r:embed="rId2"/>
          <a:srcRect/>
          <a:stretch>
            <a:fillRect/>
          </a:stretch>
        </p:blipFill>
        <p:spPr bwMode="auto">
          <a:xfrm>
            <a:off x="1857375" y="0"/>
            <a:ext cx="5143500" cy="6858000"/>
          </a:xfrm>
          <a:prstGeom prst="rect">
            <a:avLst/>
          </a:prstGeom>
          <a:noFill/>
          <a:ln w="9525">
            <a:noFill/>
            <a:miter lim="800000"/>
            <a:headEnd/>
            <a:tailEnd/>
          </a:ln>
        </p:spPr>
      </p:pic>
      <p:sp>
        <p:nvSpPr>
          <p:cNvPr id="17410" name="Rectangle 1"/>
          <p:cNvSpPr>
            <a:spLocks noChangeArrowheads="1"/>
          </p:cNvSpPr>
          <p:nvPr/>
        </p:nvSpPr>
        <p:spPr bwMode="auto">
          <a:xfrm>
            <a:off x="285750" y="142875"/>
            <a:ext cx="8429625" cy="12001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indent="449263" algn="just">
              <a:defRPr/>
            </a:pPr>
            <a:r>
              <a:rPr lang="tr-TR" dirty="0">
                <a:latin typeface="Arial" pitchFamily="34" charset="0"/>
                <a:ea typeface="Times New Roman" pitchFamily="18" charset="0"/>
                <a:cs typeface="Arial" pitchFamily="34" charset="0"/>
              </a:rPr>
              <a:t>Hasatta çim plakaların kalınlığı en önemli noktalardan birisidir. </a:t>
            </a:r>
          </a:p>
          <a:p>
            <a:pPr indent="449263" algn="just">
              <a:defRPr/>
            </a:pPr>
            <a:r>
              <a:rPr lang="tr-TR" i="1" dirty="0">
                <a:latin typeface="Arial" pitchFamily="34" charset="0"/>
                <a:ea typeface="Times New Roman" pitchFamily="18" charset="0"/>
                <a:cs typeface="Arial" pitchFamily="34" charset="0"/>
              </a:rPr>
              <a:t>Agrostis</a:t>
            </a:r>
            <a:r>
              <a:rPr lang="tr-TR" dirty="0">
                <a:latin typeface="Arial" pitchFamily="34" charset="0"/>
                <a:ea typeface="Times New Roman" pitchFamily="18" charset="0"/>
                <a:cs typeface="Arial" pitchFamily="34" charset="0"/>
              </a:rPr>
              <a:t> ve </a:t>
            </a:r>
            <a:r>
              <a:rPr lang="tr-TR" i="1" dirty="0">
                <a:latin typeface="Arial" pitchFamily="34" charset="0"/>
                <a:ea typeface="Times New Roman" pitchFamily="18" charset="0"/>
                <a:cs typeface="Arial" pitchFamily="34" charset="0"/>
              </a:rPr>
              <a:t>Poa</a:t>
            </a:r>
            <a:r>
              <a:rPr lang="tr-TR" dirty="0">
                <a:latin typeface="Arial" pitchFamily="34" charset="0"/>
                <a:ea typeface="Times New Roman" pitchFamily="18" charset="0"/>
                <a:cs typeface="Arial" pitchFamily="34" charset="0"/>
              </a:rPr>
              <a:t> gibi çok ince dokulu çim bitkilerinde 1 cm kadardır. </a:t>
            </a:r>
          </a:p>
          <a:p>
            <a:pPr indent="449263" algn="just">
              <a:defRPr/>
            </a:pPr>
            <a:r>
              <a:rPr lang="tr-TR" dirty="0">
                <a:latin typeface="Arial" pitchFamily="34" charset="0"/>
                <a:ea typeface="Times New Roman" pitchFamily="18" charset="0"/>
                <a:cs typeface="Arial" pitchFamily="34" charset="0"/>
              </a:rPr>
              <a:t>Buna karşılık </a:t>
            </a:r>
            <a:r>
              <a:rPr lang="tr-TR" i="1" dirty="0">
                <a:latin typeface="Arial" pitchFamily="34" charset="0"/>
                <a:ea typeface="Times New Roman" pitchFamily="18" charset="0"/>
                <a:cs typeface="Arial" pitchFamily="34" charset="0"/>
              </a:rPr>
              <a:t>F.</a:t>
            </a:r>
            <a:r>
              <a:rPr lang="tr-TR" i="1" dirty="0" err="1">
                <a:latin typeface="Arial" pitchFamily="34" charset="0"/>
                <a:ea typeface="Times New Roman" pitchFamily="18" charset="0"/>
                <a:cs typeface="Arial" pitchFamily="34" charset="0"/>
              </a:rPr>
              <a:t>arundinacea</a:t>
            </a:r>
            <a:r>
              <a:rPr lang="tr-TR" dirty="0">
                <a:latin typeface="Arial" pitchFamily="34" charset="0"/>
                <a:ea typeface="Times New Roman" pitchFamily="18" charset="0"/>
                <a:cs typeface="Arial" pitchFamily="34" charset="0"/>
              </a:rPr>
              <a:t> ve </a:t>
            </a:r>
            <a:r>
              <a:rPr lang="tr-TR" i="1" dirty="0" err="1">
                <a:latin typeface="Arial" pitchFamily="34" charset="0"/>
                <a:ea typeface="Times New Roman" pitchFamily="18" charset="0"/>
                <a:cs typeface="Arial" pitchFamily="34" charset="0"/>
              </a:rPr>
              <a:t>L.perenne</a:t>
            </a:r>
            <a:r>
              <a:rPr lang="tr-TR" dirty="0">
                <a:latin typeface="Arial" pitchFamily="34" charset="0"/>
                <a:ea typeface="Times New Roman" pitchFamily="18" charset="0"/>
                <a:cs typeface="Arial" pitchFamily="34" charset="0"/>
              </a:rPr>
              <a:t> gibi kaba yapılı türlerde bu kalınlık 2.5-3 </a:t>
            </a:r>
            <a:r>
              <a:rPr lang="tr-TR" dirty="0" err="1">
                <a:latin typeface="Arial" pitchFamily="34" charset="0"/>
                <a:ea typeface="Times New Roman" pitchFamily="18" charset="0"/>
                <a:cs typeface="Arial" pitchFamily="34" charset="0"/>
              </a:rPr>
              <a:t>cm'ye</a:t>
            </a:r>
            <a:r>
              <a:rPr lang="tr-TR" dirty="0">
                <a:latin typeface="Arial" pitchFamily="34" charset="0"/>
                <a:ea typeface="Times New Roman" pitchFamily="18" charset="0"/>
                <a:cs typeface="Arial" pitchFamily="34" charset="0"/>
              </a:rPr>
              <a:t> kadar çıkabilir. </a:t>
            </a:r>
          </a:p>
        </p:txBody>
      </p:sp>
    </p:spTree>
  </p:cSld>
  <p:clrMapOvr>
    <a:masterClrMapping/>
  </p:clrMapOvr>
  <p:transition spd="med">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1 Resim" descr="dogal_cim_174.jpg"/>
          <p:cNvPicPr>
            <a:picLocks noChangeAspect="1"/>
          </p:cNvPicPr>
          <p:nvPr/>
        </p:nvPicPr>
        <p:blipFill>
          <a:blip r:embed="rId2"/>
          <a:srcRect/>
          <a:stretch>
            <a:fillRect/>
          </a:stretch>
        </p:blipFill>
        <p:spPr bwMode="auto">
          <a:xfrm>
            <a:off x="2571750" y="928688"/>
            <a:ext cx="4000500" cy="2921000"/>
          </a:xfrm>
          <a:prstGeom prst="rect">
            <a:avLst/>
          </a:prstGeom>
          <a:noFill/>
          <a:ln w="9525">
            <a:noFill/>
            <a:miter lim="800000"/>
            <a:headEnd/>
            <a:tailEnd/>
          </a:ln>
        </p:spPr>
      </p:pic>
      <p:sp>
        <p:nvSpPr>
          <p:cNvPr id="3" name="2 Dikdörtgen"/>
          <p:cNvSpPr/>
          <p:nvPr/>
        </p:nvSpPr>
        <p:spPr>
          <a:xfrm>
            <a:off x="428625" y="4157663"/>
            <a:ext cx="4214813" cy="12001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tr-TR" b="1" u="sng" dirty="0">
                <a:latin typeface="Arial" pitchFamily="34" charset="0"/>
                <a:ea typeface="Times New Roman" pitchFamily="18" charset="0"/>
                <a:cs typeface="Arial" pitchFamily="34" charset="0"/>
              </a:rPr>
              <a:t>İnce plakalar</a:t>
            </a:r>
          </a:p>
          <a:p>
            <a:pPr algn="just">
              <a:defRPr/>
            </a:pPr>
            <a:r>
              <a:rPr lang="tr-TR" dirty="0">
                <a:latin typeface="Arial" pitchFamily="34" charset="0"/>
                <a:ea typeface="Times New Roman" pitchFamily="18" charset="0"/>
                <a:cs typeface="Arial" pitchFamily="34" charset="0"/>
              </a:rPr>
              <a:t>taşınması kolay</a:t>
            </a:r>
          </a:p>
          <a:p>
            <a:pPr algn="just">
              <a:defRPr/>
            </a:pPr>
            <a:r>
              <a:rPr lang="tr-TR" dirty="0">
                <a:latin typeface="Arial" pitchFamily="34" charset="0"/>
                <a:ea typeface="Times New Roman" pitchFamily="18" charset="0"/>
                <a:cs typeface="Arial" pitchFamily="34" charset="0"/>
              </a:rPr>
              <a:t>yeni yerinde köklenmesi daha kolaydır. </a:t>
            </a:r>
          </a:p>
          <a:p>
            <a:pPr algn="just">
              <a:defRPr/>
            </a:pPr>
            <a:r>
              <a:rPr lang="tr-TR" dirty="0">
                <a:latin typeface="Arial" pitchFamily="34" charset="0"/>
                <a:ea typeface="Times New Roman" pitchFamily="18" charset="0"/>
                <a:cs typeface="Arial" pitchFamily="34" charset="0"/>
              </a:rPr>
              <a:t>Ancak kurağa dayanımları zayıftır. </a:t>
            </a:r>
          </a:p>
        </p:txBody>
      </p:sp>
      <p:sp>
        <p:nvSpPr>
          <p:cNvPr id="4" name="3 Dikdörtgen"/>
          <p:cNvSpPr/>
          <p:nvPr/>
        </p:nvSpPr>
        <p:spPr>
          <a:xfrm>
            <a:off x="5000625" y="4143375"/>
            <a:ext cx="3929063" cy="12001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tr-TR" b="1" u="sng" dirty="0">
                <a:latin typeface="Arial" pitchFamily="34" charset="0"/>
                <a:ea typeface="Times New Roman" pitchFamily="18" charset="0"/>
                <a:cs typeface="Arial" pitchFamily="34" charset="0"/>
              </a:rPr>
              <a:t>Kalın plakalar</a:t>
            </a:r>
          </a:p>
          <a:p>
            <a:pPr algn="just">
              <a:defRPr/>
            </a:pPr>
            <a:r>
              <a:rPr lang="tr-TR" dirty="0">
                <a:latin typeface="Arial" pitchFamily="34" charset="0"/>
                <a:ea typeface="Times New Roman" pitchFamily="18" charset="0"/>
                <a:cs typeface="Arial" pitchFamily="34" charset="0"/>
              </a:rPr>
              <a:t>taşınması zor, </a:t>
            </a:r>
          </a:p>
          <a:p>
            <a:pPr algn="just">
              <a:defRPr/>
            </a:pPr>
            <a:r>
              <a:rPr lang="tr-TR" dirty="0">
                <a:latin typeface="Arial" pitchFamily="34" charset="0"/>
                <a:ea typeface="Times New Roman" pitchFamily="18" charset="0"/>
                <a:cs typeface="Arial" pitchFamily="34" charset="0"/>
              </a:rPr>
              <a:t>köklenme hızı daha yavaştır. </a:t>
            </a:r>
          </a:p>
          <a:p>
            <a:pPr algn="just">
              <a:defRPr/>
            </a:pPr>
            <a:r>
              <a:rPr lang="tr-TR" dirty="0">
                <a:latin typeface="Arial" pitchFamily="34" charset="0"/>
                <a:ea typeface="Times New Roman" pitchFamily="18" charset="0"/>
                <a:cs typeface="Arial" pitchFamily="34" charset="0"/>
              </a:rPr>
              <a:t>Kurağa dayanımı iyidir. </a:t>
            </a:r>
            <a:endParaRPr lang="tr-TR" dirty="0">
              <a:latin typeface="Arial" pitchFamily="34" charset="0"/>
              <a:cs typeface="Arial" pitchFamily="34" charset="0"/>
            </a:endParaRPr>
          </a:p>
        </p:txBody>
      </p:sp>
    </p:spTree>
  </p:cSld>
  <p:clrMapOvr>
    <a:masterClrMapping/>
  </p:clrMapOvr>
  <p:transition spd="med">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7 Resim" descr="rulocim1.jpg"/>
          <p:cNvPicPr>
            <a:picLocks noChangeAspect="1"/>
          </p:cNvPicPr>
          <p:nvPr/>
        </p:nvPicPr>
        <p:blipFill>
          <a:blip r:embed="rId2"/>
          <a:srcRect/>
          <a:stretch>
            <a:fillRect/>
          </a:stretch>
        </p:blipFill>
        <p:spPr bwMode="auto">
          <a:xfrm>
            <a:off x="-12700" y="0"/>
            <a:ext cx="9156700" cy="6888163"/>
          </a:xfrm>
          <a:prstGeom prst="rect">
            <a:avLst/>
          </a:prstGeom>
          <a:noFill/>
          <a:ln w="9525">
            <a:noFill/>
            <a:miter lim="800000"/>
            <a:headEnd/>
            <a:tailEnd/>
          </a:ln>
        </p:spPr>
      </p:pic>
      <p:sp>
        <p:nvSpPr>
          <p:cNvPr id="3" name="2 Dikdörtgen"/>
          <p:cNvSpPr/>
          <p:nvPr/>
        </p:nvSpPr>
        <p:spPr>
          <a:xfrm>
            <a:off x="1500188" y="6069013"/>
            <a:ext cx="7500937" cy="6461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tr-TR" dirty="0">
                <a:latin typeface="Arial" pitchFamily="34" charset="0"/>
                <a:ea typeface="Times New Roman" pitchFamily="18" charset="0"/>
                <a:cs typeface="Arial" pitchFamily="34" charset="0"/>
              </a:rPr>
              <a:t>Kesim sırasında toprağın hafif nemli olması istenir. </a:t>
            </a:r>
          </a:p>
          <a:p>
            <a:pPr algn="just">
              <a:defRPr/>
            </a:pPr>
            <a:r>
              <a:rPr lang="tr-TR" dirty="0">
                <a:latin typeface="Arial" pitchFamily="34" charset="0"/>
                <a:ea typeface="Times New Roman" pitchFamily="18" charset="0"/>
                <a:cs typeface="Arial" pitchFamily="34" charset="0"/>
              </a:rPr>
              <a:t>İyi tesviye edilmiş alanlarda plakalar istenilen boyutlarda kolayca kesilir. </a:t>
            </a:r>
          </a:p>
        </p:txBody>
      </p:sp>
    </p:spTree>
  </p:cSld>
  <p:clrMapOvr>
    <a:masterClrMapping/>
  </p:clrMapOvr>
  <p:transition spd="med">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8 Resim" descr="rulocim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2 Dikdörtgen"/>
          <p:cNvSpPr/>
          <p:nvPr/>
        </p:nvSpPr>
        <p:spPr>
          <a:xfrm>
            <a:off x="357188" y="6202363"/>
            <a:ext cx="8429625" cy="3698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tr-TR" dirty="0">
                <a:latin typeface="Arial" pitchFamily="34" charset="0"/>
                <a:ea typeface="Times New Roman" pitchFamily="18" charset="0"/>
                <a:cs typeface="Arial" pitchFamily="34" charset="0"/>
              </a:rPr>
              <a:t>Çoğunlukla rulo halinde getirilen çim plakaları kısa sürede tesis alanına taşınır . </a:t>
            </a:r>
          </a:p>
        </p:txBody>
      </p:sp>
    </p:spTree>
  </p:cSld>
  <p:clrMapOvr>
    <a:masterClrMapping/>
  </p:clrMapOvr>
  <p:transition spd="med">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6 Resim" descr="rulocim.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Dikdörtgen"/>
          <p:cNvSpPr/>
          <p:nvPr/>
        </p:nvSpPr>
        <p:spPr>
          <a:xfrm>
            <a:off x="1547663" y="2057810"/>
            <a:ext cx="5633013" cy="4000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49263" algn="just">
              <a:defRPr/>
            </a:pPr>
            <a:r>
              <a:rPr lang="tr-TR" sz="2000" b="1" dirty="0" smtClean="0">
                <a:solidFill>
                  <a:prstClr val="black"/>
                </a:solidFill>
                <a:ea typeface="Times New Roman" pitchFamily="18" charset="0"/>
                <a:cs typeface="Arial" charset="0"/>
              </a:rPr>
              <a:t>1. SÜLÜK </a:t>
            </a:r>
            <a:r>
              <a:rPr lang="tr-TR" sz="2000" b="1" dirty="0">
                <a:solidFill>
                  <a:prstClr val="black"/>
                </a:solidFill>
                <a:ea typeface="Times New Roman" pitchFamily="18" charset="0"/>
                <a:cs typeface="Arial" charset="0"/>
              </a:rPr>
              <a:t>(STOLON) PARÇALARI İLE ÜRETİM </a:t>
            </a:r>
          </a:p>
        </p:txBody>
      </p:sp>
      <p:sp>
        <p:nvSpPr>
          <p:cNvPr id="3" name="2 Dikdörtgen"/>
          <p:cNvSpPr/>
          <p:nvPr/>
        </p:nvSpPr>
        <p:spPr>
          <a:xfrm>
            <a:off x="1551402" y="2705882"/>
            <a:ext cx="5629275"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indent="449263" algn="just">
              <a:defRPr/>
            </a:pPr>
            <a:r>
              <a:rPr lang="tr-TR" b="1" dirty="0" smtClean="0">
                <a:solidFill>
                  <a:prstClr val="black"/>
                </a:solidFill>
                <a:ea typeface="Times New Roman" pitchFamily="18" charset="0"/>
                <a:cs typeface="Arial" charset="0"/>
              </a:rPr>
              <a:t>2. KÖKLÜ </a:t>
            </a:r>
            <a:r>
              <a:rPr lang="tr-TR" b="1" dirty="0">
                <a:solidFill>
                  <a:prstClr val="black"/>
                </a:solidFill>
                <a:ea typeface="Times New Roman" pitchFamily="18" charset="0"/>
                <a:cs typeface="Arial" charset="0"/>
              </a:rPr>
              <a:t>BİTKİLER İLE ÜRETİM (AYIRMA YÖNTEMİ) </a:t>
            </a:r>
            <a:endParaRPr lang="tr-TR" dirty="0">
              <a:solidFill>
                <a:prstClr val="black"/>
              </a:solidFill>
              <a:ea typeface="Times New Roman" pitchFamily="18" charset="0"/>
              <a:cs typeface="Arial" charset="0"/>
            </a:endParaRPr>
          </a:p>
        </p:txBody>
      </p:sp>
      <p:sp>
        <p:nvSpPr>
          <p:cNvPr id="4" name="2 Dikdörtgen"/>
          <p:cNvSpPr/>
          <p:nvPr/>
        </p:nvSpPr>
        <p:spPr>
          <a:xfrm>
            <a:off x="1547664" y="3327077"/>
            <a:ext cx="563301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49263" algn="just">
              <a:defRPr/>
            </a:pPr>
            <a:r>
              <a:rPr lang="tr-TR" b="1" dirty="0" smtClean="0">
                <a:solidFill>
                  <a:prstClr val="black"/>
                </a:solidFill>
                <a:ea typeface="Times New Roman" pitchFamily="18" charset="0"/>
                <a:cs typeface="Arial" charset="0"/>
              </a:rPr>
              <a:t>3. ÇİM </a:t>
            </a:r>
            <a:r>
              <a:rPr lang="tr-TR" b="1" dirty="0">
                <a:solidFill>
                  <a:prstClr val="black"/>
                </a:solidFill>
                <a:ea typeface="Times New Roman" pitchFamily="18" charset="0"/>
                <a:cs typeface="Arial" charset="0"/>
              </a:rPr>
              <a:t>PLAKALARI İLE ÇİMLENDİRME </a:t>
            </a:r>
            <a:endParaRPr lang="tr-TR" dirty="0">
              <a:solidFill>
                <a:prstClr val="black"/>
              </a:solidFill>
              <a:ea typeface="Times New Roman" pitchFamily="18" charset="0"/>
              <a:cs typeface="Arial" charset="0"/>
            </a:endParaRPr>
          </a:p>
        </p:txBody>
      </p:sp>
    </p:spTree>
    <p:extLst>
      <p:ext uri="{BB962C8B-B14F-4D97-AF65-F5344CB8AC3E}">
        <p14:creationId xmlns:p14="http://schemas.microsoft.com/office/powerpoint/2010/main" val="91651328"/>
      </p:ext>
    </p:extLst>
  </p:cSld>
  <p:clrMapOvr>
    <a:masterClrMapping/>
  </p:clrMapOvr>
  <p:transition spd="med">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Dikdörtgen"/>
          <p:cNvSpPr/>
          <p:nvPr/>
        </p:nvSpPr>
        <p:spPr>
          <a:xfrm>
            <a:off x="571500" y="500063"/>
            <a:ext cx="8072438" cy="20320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indent="449263" algn="just">
              <a:defRPr/>
            </a:pPr>
            <a:r>
              <a:rPr lang="tr-TR" dirty="0">
                <a:latin typeface="Arial" pitchFamily="34" charset="0"/>
                <a:ea typeface="Times New Roman" pitchFamily="18" charset="0"/>
                <a:cs typeface="Arial" pitchFamily="34" charset="0"/>
              </a:rPr>
              <a:t>Bu süre içerisinde çim plakaların aşırı sıcaklık ve kuraklıktan zarar görmemesine özen gösterilir. </a:t>
            </a:r>
          </a:p>
          <a:p>
            <a:pPr indent="449263" algn="just">
              <a:defRPr/>
            </a:pPr>
            <a:r>
              <a:rPr lang="tr-TR" u="sng" dirty="0">
                <a:latin typeface="Arial" pitchFamily="34" charset="0"/>
                <a:ea typeface="Times New Roman" pitchFamily="18" charset="0"/>
                <a:cs typeface="Arial" pitchFamily="34" charset="0"/>
              </a:rPr>
              <a:t>Plakaların aşırı ısınmasını engellemek amacı ile </a:t>
            </a:r>
          </a:p>
          <a:p>
            <a:pPr indent="449263" algn="just">
              <a:buFont typeface="Arial" pitchFamily="34" charset="0"/>
              <a:buChar char="•"/>
              <a:defRPr/>
            </a:pPr>
            <a:r>
              <a:rPr lang="tr-TR" dirty="0">
                <a:latin typeface="Arial" pitchFamily="34" charset="0"/>
                <a:ea typeface="Times New Roman" pitchFamily="18" charset="0"/>
                <a:cs typeface="Arial" pitchFamily="34" charset="0"/>
              </a:rPr>
              <a:t>kesimin sabahın erken saatlerinde yapılması, </a:t>
            </a:r>
          </a:p>
          <a:p>
            <a:pPr indent="449263" algn="just">
              <a:buFont typeface="Arial" pitchFamily="34" charset="0"/>
              <a:buChar char="•"/>
              <a:defRPr/>
            </a:pPr>
            <a:r>
              <a:rPr lang="tr-TR" dirty="0" err="1">
                <a:latin typeface="Arial" pitchFamily="34" charset="0"/>
                <a:ea typeface="Times New Roman" pitchFamily="18" charset="0"/>
                <a:cs typeface="Arial" pitchFamily="34" charset="0"/>
              </a:rPr>
              <a:t>üstüste</a:t>
            </a:r>
            <a:r>
              <a:rPr lang="tr-TR" dirty="0">
                <a:latin typeface="Arial" pitchFamily="34" charset="0"/>
                <a:ea typeface="Times New Roman" pitchFamily="18" charset="0"/>
                <a:cs typeface="Arial" pitchFamily="34" charset="0"/>
              </a:rPr>
              <a:t> fazla yığılmaması, </a:t>
            </a:r>
          </a:p>
          <a:p>
            <a:pPr indent="449263" algn="just">
              <a:buFont typeface="Arial" pitchFamily="34" charset="0"/>
              <a:buChar char="•"/>
              <a:defRPr/>
            </a:pPr>
            <a:r>
              <a:rPr lang="tr-TR" dirty="0">
                <a:latin typeface="Arial" pitchFamily="34" charset="0"/>
                <a:ea typeface="Times New Roman" pitchFamily="18" charset="0"/>
                <a:cs typeface="Arial" pitchFamily="34" charset="0"/>
              </a:rPr>
              <a:t>havalandırma imkanları olan kamyonlarla taşınması, </a:t>
            </a:r>
          </a:p>
          <a:p>
            <a:pPr indent="449263" algn="just">
              <a:buFont typeface="Arial" pitchFamily="34" charset="0"/>
              <a:buChar char="•"/>
              <a:defRPr/>
            </a:pPr>
            <a:r>
              <a:rPr lang="tr-TR" dirty="0">
                <a:latin typeface="Arial" pitchFamily="34" charset="0"/>
                <a:ea typeface="Times New Roman" pitchFamily="18" charset="0"/>
                <a:cs typeface="Arial" pitchFamily="34" charset="0"/>
              </a:rPr>
              <a:t>tesise kadar serin ve nemli yerde depolanması önerilir. </a:t>
            </a:r>
          </a:p>
        </p:txBody>
      </p:sp>
      <p:pic>
        <p:nvPicPr>
          <p:cNvPr id="28675" name="4 Resim" descr="green-turf-sod.jpg"/>
          <p:cNvPicPr>
            <a:picLocks noChangeAspect="1"/>
          </p:cNvPicPr>
          <p:nvPr/>
        </p:nvPicPr>
        <p:blipFill>
          <a:blip r:embed="rId2"/>
          <a:srcRect/>
          <a:stretch>
            <a:fillRect/>
          </a:stretch>
        </p:blipFill>
        <p:spPr bwMode="auto">
          <a:xfrm>
            <a:off x="1571625" y="2635250"/>
            <a:ext cx="5357813" cy="4008438"/>
          </a:xfrm>
          <a:prstGeom prst="rect">
            <a:avLst/>
          </a:prstGeom>
          <a:noFill/>
          <a:ln w="9525">
            <a:noFill/>
            <a:miter lim="800000"/>
            <a:headEnd/>
            <a:tailEnd/>
          </a:ln>
        </p:spPr>
      </p:pic>
    </p:spTree>
  </p:cSld>
  <p:clrMapOvr>
    <a:masterClrMapping/>
  </p:clrMapOvr>
  <p:transition spd="med">
    <p:cove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571500" y="428625"/>
            <a:ext cx="8001000" cy="25860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indent="449263" algn="just">
              <a:defRPr/>
            </a:pPr>
            <a:r>
              <a:rPr lang="tr-TR" u="sng" dirty="0">
                <a:latin typeface="Arial" pitchFamily="34" charset="0"/>
                <a:ea typeface="Times New Roman" pitchFamily="18" charset="0"/>
                <a:cs typeface="Arial" pitchFamily="34" charset="0"/>
              </a:rPr>
              <a:t>Tesis edilecek alanın toprağı </a:t>
            </a:r>
            <a:r>
              <a:rPr lang="tr-TR" dirty="0">
                <a:latin typeface="Arial" pitchFamily="34" charset="0"/>
                <a:ea typeface="Times New Roman" pitchFamily="18" charset="0"/>
                <a:cs typeface="Arial" pitchFamily="34" charset="0"/>
              </a:rPr>
              <a:t>tohum ekilecek şekilde hazırlanır. </a:t>
            </a:r>
          </a:p>
          <a:p>
            <a:pPr indent="449263" algn="just">
              <a:defRPr/>
            </a:pPr>
            <a:r>
              <a:rPr lang="tr-TR" dirty="0">
                <a:latin typeface="Arial" pitchFamily="34" charset="0"/>
                <a:ea typeface="Times New Roman" pitchFamily="18" charset="0"/>
                <a:cs typeface="Arial" pitchFamily="34" charset="0"/>
              </a:rPr>
              <a:t>Daha sonra çim plakaları kenarları birbirine değecek şekilde yanyana getirilerek serilir ve merdane ile veya ayakla çiğnenerek plakalar ile toprağın iyice teması sağlanır. </a:t>
            </a:r>
          </a:p>
          <a:p>
            <a:pPr indent="449263" algn="just">
              <a:defRPr/>
            </a:pPr>
            <a:r>
              <a:rPr lang="tr-TR" dirty="0">
                <a:latin typeface="Arial" pitchFamily="34" charset="0"/>
                <a:ea typeface="Times New Roman" pitchFamily="18" charset="0"/>
                <a:cs typeface="Arial" pitchFamily="34" charset="0"/>
              </a:rPr>
              <a:t>Plakalar arasında kalan boşluklara toprak veya harç dökülerek kapatılır. </a:t>
            </a:r>
          </a:p>
          <a:p>
            <a:pPr indent="449263" algn="just">
              <a:defRPr/>
            </a:pPr>
            <a:r>
              <a:rPr lang="tr-TR" dirty="0">
                <a:latin typeface="Arial" pitchFamily="34" charset="0"/>
                <a:ea typeface="Times New Roman" pitchFamily="18" charset="0"/>
                <a:cs typeface="Arial" pitchFamily="34" charset="0"/>
              </a:rPr>
              <a:t>Uygun şekilde yerleştirilip bastırılan plakalar hemen sulanmaya başlanır. </a:t>
            </a:r>
          </a:p>
          <a:p>
            <a:pPr indent="449263" algn="just">
              <a:defRPr/>
            </a:pPr>
            <a:r>
              <a:rPr lang="tr-TR" dirty="0">
                <a:latin typeface="Arial" pitchFamily="34" charset="0"/>
                <a:ea typeface="Times New Roman" pitchFamily="18" charset="0"/>
                <a:cs typeface="Arial" pitchFamily="34" charset="0"/>
              </a:rPr>
              <a:t>Kısa sürede birleşme yerleri kaybolur. Düzgün bir çim örtüsü oluşur. </a:t>
            </a:r>
          </a:p>
          <a:p>
            <a:pPr indent="449263" algn="just">
              <a:defRPr/>
            </a:pPr>
            <a:r>
              <a:rPr lang="tr-TR" dirty="0">
                <a:latin typeface="Arial" pitchFamily="34" charset="0"/>
                <a:ea typeface="Times New Roman" pitchFamily="18" charset="0"/>
                <a:cs typeface="Arial" pitchFamily="34" charset="0"/>
              </a:rPr>
              <a:t>Dikimden sonra </a:t>
            </a:r>
            <a:r>
              <a:rPr lang="tr-TR" b="1" u="sng" dirty="0">
                <a:latin typeface="Arial" pitchFamily="34" charset="0"/>
                <a:ea typeface="Times New Roman" pitchFamily="18" charset="0"/>
                <a:cs typeface="Arial" pitchFamily="34" charset="0"/>
              </a:rPr>
              <a:t>en az 3-4 hafta süre </a:t>
            </a:r>
            <a:r>
              <a:rPr lang="tr-TR" dirty="0">
                <a:latin typeface="Arial" pitchFamily="34" charset="0"/>
                <a:ea typeface="Times New Roman" pitchFamily="18" charset="0"/>
                <a:cs typeface="Arial" pitchFamily="34" charset="0"/>
              </a:rPr>
              <a:t>ile çim alanına kimse sokulmamalı, basılmaya izin verilmemelidir. </a:t>
            </a:r>
          </a:p>
        </p:txBody>
      </p:sp>
      <p:pic>
        <p:nvPicPr>
          <p:cNvPr id="29699" name="2 Resim" descr="cim3.jpg"/>
          <p:cNvPicPr>
            <a:picLocks noChangeAspect="1"/>
          </p:cNvPicPr>
          <p:nvPr/>
        </p:nvPicPr>
        <p:blipFill>
          <a:blip r:embed="rId2"/>
          <a:srcRect/>
          <a:stretch>
            <a:fillRect/>
          </a:stretch>
        </p:blipFill>
        <p:spPr bwMode="auto">
          <a:xfrm>
            <a:off x="571500" y="3643313"/>
            <a:ext cx="4014788" cy="3000375"/>
          </a:xfrm>
          <a:prstGeom prst="rect">
            <a:avLst/>
          </a:prstGeom>
          <a:noFill/>
          <a:ln w="9525">
            <a:noFill/>
            <a:miter lim="800000"/>
            <a:headEnd/>
            <a:tailEnd/>
          </a:ln>
        </p:spPr>
      </p:pic>
      <p:pic>
        <p:nvPicPr>
          <p:cNvPr id="29700" name="3 Resim" descr="cim%202.jpg"/>
          <p:cNvPicPr>
            <a:picLocks noChangeAspect="1"/>
          </p:cNvPicPr>
          <p:nvPr/>
        </p:nvPicPr>
        <p:blipFill>
          <a:blip r:embed="rId3"/>
          <a:srcRect/>
          <a:stretch>
            <a:fillRect/>
          </a:stretch>
        </p:blipFill>
        <p:spPr bwMode="auto">
          <a:xfrm>
            <a:off x="6572250" y="3357563"/>
            <a:ext cx="2143125" cy="3238500"/>
          </a:xfrm>
          <a:prstGeom prst="rect">
            <a:avLst/>
          </a:prstGeom>
          <a:noFill/>
          <a:ln w="9525">
            <a:noFill/>
            <a:miter lim="800000"/>
            <a:headEnd/>
            <a:tailEnd/>
          </a:ln>
        </p:spPr>
      </p:pic>
    </p:spTree>
  </p:cSld>
  <p:clrMapOvr>
    <a:masterClrMapping/>
  </p:clrMapOvr>
  <p:transition spd="med">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l="3937" t="5774" r="10499" b="5249"/>
          <a:stretch>
            <a:fillRect/>
          </a:stretch>
        </p:blipFill>
        <p:spPr bwMode="auto">
          <a:xfrm>
            <a:off x="142875" y="357188"/>
            <a:ext cx="8902700" cy="5786437"/>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3" name="2 Dikdörtgen"/>
          <p:cNvSpPr/>
          <p:nvPr/>
        </p:nvSpPr>
        <p:spPr>
          <a:xfrm>
            <a:off x="357188" y="571500"/>
            <a:ext cx="8358187"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indent="449263" algn="just" eaLnBrk="0" hangingPunct="0">
              <a:defRPr/>
            </a:pPr>
            <a:r>
              <a:rPr lang="tr-TR" dirty="0">
                <a:latin typeface="Arial" pitchFamily="34" charset="0"/>
                <a:ea typeface="Times New Roman" pitchFamily="18" charset="0"/>
                <a:cs typeface="Arial" pitchFamily="34" charset="0"/>
              </a:rPr>
              <a:t>Yeterli sulama imkanı bulunan yerlerde tüm büyüme mevsimi boyunca yapılabilir. Ancak geç sonbahar tesislerinde yeterli kök gelişimi olmayacağından soğuk zararı artar. </a:t>
            </a:r>
          </a:p>
        </p:txBody>
      </p:sp>
    </p:spTree>
  </p:cSld>
  <p:clrMapOvr>
    <a:masterClrMapping/>
  </p:clrMapOvr>
  <p:transition spd="med">
    <p:cove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Dikdörtgen"/>
          <p:cNvSpPr/>
          <p:nvPr/>
        </p:nvSpPr>
        <p:spPr>
          <a:xfrm>
            <a:off x="428625" y="5229225"/>
            <a:ext cx="8358188" cy="12001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indent="449263" algn="just" eaLnBrk="0" hangingPunct="0">
              <a:defRPr/>
            </a:pPr>
            <a:r>
              <a:rPr lang="tr-TR" u="sng" dirty="0">
                <a:latin typeface="Arial" pitchFamily="34" charset="0"/>
                <a:ea typeface="Times New Roman" pitchFamily="18" charset="0"/>
                <a:cs typeface="Arial" pitchFamily="34" charset="0"/>
              </a:rPr>
              <a:t>Bu yöntemin en olumlu yönü</a:t>
            </a:r>
            <a:r>
              <a:rPr lang="tr-TR" dirty="0">
                <a:latin typeface="Arial" pitchFamily="34" charset="0"/>
                <a:ea typeface="Times New Roman" pitchFamily="18" charset="0"/>
                <a:cs typeface="Arial" pitchFamily="34" charset="0"/>
              </a:rPr>
              <a:t> alanın kısa sürede çimlendirilmesi olup spor sahalarının tamirinde çok yaygın kullanılır. Futbol sahalarının kale önü ve orta saha bölümleri çok yıpranır. Bu bölümlerin kısa sürede futbol oynanacak şekilde tamiri ve yenilenmesinde başarı ile kullanılır. </a:t>
            </a:r>
          </a:p>
        </p:txBody>
      </p:sp>
      <p:pic>
        <p:nvPicPr>
          <p:cNvPr id="31747" name="3 Resim" descr="grass010319[1].jpg"/>
          <p:cNvPicPr>
            <a:picLocks noChangeAspect="1"/>
          </p:cNvPicPr>
          <p:nvPr/>
        </p:nvPicPr>
        <p:blipFill>
          <a:blip r:embed="rId2"/>
          <a:srcRect/>
          <a:stretch>
            <a:fillRect/>
          </a:stretch>
        </p:blipFill>
        <p:spPr bwMode="auto">
          <a:xfrm>
            <a:off x="1500188" y="223838"/>
            <a:ext cx="6072187" cy="4776787"/>
          </a:xfrm>
          <a:prstGeom prst="rect">
            <a:avLst/>
          </a:prstGeom>
          <a:noFill/>
          <a:ln w="9525">
            <a:noFill/>
            <a:miter lim="800000"/>
            <a:headEnd/>
            <a:tailEnd/>
          </a:ln>
        </p:spPr>
      </p:pic>
    </p:spTree>
  </p:cSld>
  <p:clrMapOvr>
    <a:masterClrMapping/>
  </p:clrMapOvr>
  <p:transition spd="med">
    <p:cove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3 Resim" descr="Bollardcaps.jpg"/>
          <p:cNvPicPr>
            <a:picLocks noChangeAspect="1"/>
          </p:cNvPicPr>
          <p:nvPr/>
        </p:nvPicPr>
        <p:blipFill>
          <a:blip r:embed="rId2"/>
          <a:srcRect/>
          <a:stretch>
            <a:fillRect/>
          </a:stretch>
        </p:blipFill>
        <p:spPr bwMode="auto">
          <a:xfrm>
            <a:off x="285750" y="571500"/>
            <a:ext cx="4071938" cy="5429250"/>
          </a:xfrm>
          <a:prstGeom prst="rect">
            <a:avLst/>
          </a:prstGeom>
          <a:noFill/>
          <a:ln w="9525">
            <a:noFill/>
            <a:miter lim="800000"/>
            <a:headEnd/>
            <a:tailEnd/>
          </a:ln>
        </p:spPr>
      </p:pic>
    </p:spTree>
  </p:cSld>
  <p:clrMapOvr>
    <a:masterClrMapping/>
  </p:clrMapOvr>
  <p:transition spd="med">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google.com.tr/url?source=imglanding&amp;ct=img&amp;q=http://www.istanbulcim.com/upload/data/images/img_firma_profili.jpg&amp;sa=X&amp;ei=FpHJUKOlJ6yL4gTU54HwDQ&amp;ved=0CAsQ8wc&amp;usg=AFQjCNGSqdRIGgQznHiNCtchGZZICgINRw"/>
          <p:cNvPicPr>
            <a:picLocks noChangeAspect="1" noChangeArrowheads="1"/>
          </p:cNvPicPr>
          <p:nvPr/>
        </p:nvPicPr>
        <p:blipFill>
          <a:blip r:embed="rId2"/>
          <a:srcRect/>
          <a:stretch>
            <a:fillRect/>
          </a:stretch>
        </p:blipFill>
        <p:spPr bwMode="auto">
          <a:xfrm>
            <a:off x="71438" y="71438"/>
            <a:ext cx="3857625" cy="4959350"/>
          </a:xfrm>
          <a:prstGeom prst="rect">
            <a:avLst/>
          </a:prstGeom>
        </p:spPr>
        <p:style>
          <a:lnRef idx="2">
            <a:schemeClr val="dk1"/>
          </a:lnRef>
          <a:fillRef idx="1">
            <a:schemeClr val="lt1"/>
          </a:fillRef>
          <a:effectRef idx="0">
            <a:schemeClr val="dk1"/>
          </a:effectRef>
          <a:fontRef idx="minor">
            <a:schemeClr val="dk1"/>
          </a:fontRef>
        </p:style>
      </p:pic>
      <p:pic>
        <p:nvPicPr>
          <p:cNvPr id="54276" name="Picture 4" descr="http://nurpeyzaj.net/userfiles/CM-RESMLER-TAMAMI-459.jpg"/>
          <p:cNvPicPr>
            <a:picLocks noChangeAspect="1" noChangeArrowheads="1"/>
          </p:cNvPicPr>
          <p:nvPr/>
        </p:nvPicPr>
        <p:blipFill>
          <a:blip r:embed="rId3"/>
          <a:srcRect/>
          <a:stretch>
            <a:fillRect/>
          </a:stretch>
        </p:blipFill>
        <p:spPr bwMode="auto">
          <a:xfrm>
            <a:off x="4214813" y="3143250"/>
            <a:ext cx="4762500" cy="357187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a:srcRect l="34843" t="68066" r="35630" b="6999"/>
          <a:stretch>
            <a:fillRect/>
          </a:stretch>
        </p:blipFill>
        <p:spPr bwMode="auto">
          <a:xfrm>
            <a:off x="1046163" y="142875"/>
            <a:ext cx="6934200" cy="6586538"/>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spd="med">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starcim.net/images/stories/rulo_cim5a.jpg"/>
          <p:cNvPicPr>
            <a:picLocks noChangeAspect="1" noChangeArrowheads="1"/>
          </p:cNvPicPr>
          <p:nvPr/>
        </p:nvPicPr>
        <p:blipFill>
          <a:blip r:embed="rId2"/>
          <a:srcRect/>
          <a:stretch>
            <a:fillRect/>
          </a:stretch>
        </p:blipFill>
        <p:spPr bwMode="auto">
          <a:xfrm>
            <a:off x="142875" y="214313"/>
            <a:ext cx="3571875" cy="1816100"/>
          </a:xfrm>
          <a:prstGeom prst="rect">
            <a:avLst/>
          </a:prstGeom>
          <a:noFill/>
          <a:ln w="9525">
            <a:noFill/>
            <a:miter lim="800000"/>
            <a:headEnd/>
            <a:tailEnd/>
          </a:ln>
        </p:spPr>
      </p:pic>
      <p:pic>
        <p:nvPicPr>
          <p:cNvPr id="35843" name="Picture 4" descr="http://www.starcim.net/images/stories/rulo_cim11.jpg"/>
          <p:cNvPicPr>
            <a:picLocks noChangeAspect="1" noChangeArrowheads="1"/>
          </p:cNvPicPr>
          <p:nvPr/>
        </p:nvPicPr>
        <p:blipFill>
          <a:blip r:embed="rId3"/>
          <a:srcRect/>
          <a:stretch>
            <a:fillRect/>
          </a:stretch>
        </p:blipFill>
        <p:spPr bwMode="auto">
          <a:xfrm>
            <a:off x="142875" y="2214563"/>
            <a:ext cx="3571875" cy="2084387"/>
          </a:xfrm>
          <a:prstGeom prst="rect">
            <a:avLst/>
          </a:prstGeom>
          <a:noFill/>
          <a:ln w="9525">
            <a:noFill/>
            <a:miter lim="800000"/>
            <a:headEnd/>
            <a:tailEnd/>
          </a:ln>
        </p:spPr>
      </p:pic>
    </p:spTree>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Resim" descr="BHstolon4-paspalum notatum.jpg"/>
          <p:cNvPicPr>
            <a:picLocks noChangeAspect="1"/>
          </p:cNvPicPr>
          <p:nvPr/>
        </p:nvPicPr>
        <p:blipFill>
          <a:blip r:embed="rId2"/>
          <a:srcRect/>
          <a:stretch>
            <a:fillRect/>
          </a:stretch>
        </p:blipFill>
        <p:spPr bwMode="auto">
          <a:xfrm>
            <a:off x="0" y="1519238"/>
            <a:ext cx="9144000" cy="5338762"/>
          </a:xfrm>
          <a:prstGeom prst="rect">
            <a:avLst/>
          </a:prstGeom>
          <a:noFill/>
          <a:ln w="9525">
            <a:noFill/>
            <a:miter lim="800000"/>
            <a:headEnd/>
            <a:tailEnd/>
          </a:ln>
        </p:spPr>
      </p:pic>
      <p:sp>
        <p:nvSpPr>
          <p:cNvPr id="11266" name="Rectangle 1"/>
          <p:cNvSpPr>
            <a:spLocks noChangeArrowheads="1"/>
          </p:cNvSpPr>
          <p:nvPr/>
        </p:nvSpPr>
        <p:spPr bwMode="auto">
          <a:xfrm>
            <a:off x="142875" y="928688"/>
            <a:ext cx="8858250" cy="923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indent="449263" algn="just" eaLnBrk="0" hangingPunct="0">
              <a:defRPr/>
            </a:pPr>
            <a:r>
              <a:rPr lang="tr-TR" dirty="0">
                <a:latin typeface="Arial" pitchFamily="34" charset="0"/>
                <a:ea typeface="Times New Roman" pitchFamily="18" charset="0"/>
                <a:cs typeface="Arial" pitchFamily="34" charset="0"/>
              </a:rPr>
              <a:t>Bu yöntemde esas, anaç bitki örtüsünden topraksız olarak toplanan sülük parçalarının çim alan tesis edilecek sahaya dikilmesidir. Özellikle </a:t>
            </a:r>
            <a:r>
              <a:rPr lang="tr-TR" i="1" dirty="0">
                <a:latin typeface="Arial" pitchFamily="34" charset="0"/>
                <a:ea typeface="Times New Roman" pitchFamily="18" charset="0"/>
                <a:cs typeface="Arial" pitchFamily="34" charset="0"/>
              </a:rPr>
              <a:t>Cynodon </a:t>
            </a:r>
            <a:r>
              <a:rPr lang="tr-TR" dirty="0">
                <a:latin typeface="Arial" pitchFamily="34" charset="0"/>
                <a:ea typeface="Times New Roman" pitchFamily="18" charset="0"/>
                <a:cs typeface="Arial" pitchFamily="34" charset="0"/>
              </a:rPr>
              <a:t>türleri ile </a:t>
            </a:r>
            <a:r>
              <a:rPr lang="tr-TR" i="1" dirty="0">
                <a:latin typeface="Arial" pitchFamily="34" charset="0"/>
                <a:ea typeface="Times New Roman" pitchFamily="18" charset="0"/>
                <a:cs typeface="Arial" pitchFamily="34" charset="0"/>
              </a:rPr>
              <a:t>Agrostis </a:t>
            </a:r>
            <a:r>
              <a:rPr lang="tr-TR" i="1" dirty="0" err="1">
                <a:latin typeface="Arial" pitchFamily="34" charset="0"/>
                <a:ea typeface="Times New Roman" pitchFamily="18" charset="0"/>
                <a:cs typeface="Arial" pitchFamily="34" charset="0"/>
              </a:rPr>
              <a:t>stolonifera</a:t>
            </a:r>
            <a:r>
              <a:rPr lang="tr-TR" dirty="0">
                <a:latin typeface="Arial" pitchFamily="34" charset="0"/>
                <a:ea typeface="Times New Roman" pitchFamily="18" charset="0"/>
                <a:cs typeface="Arial" pitchFamily="34" charset="0"/>
              </a:rPr>
              <a:t> üretiminde çok yaygın olarak kullanılır. </a:t>
            </a:r>
          </a:p>
        </p:txBody>
      </p:sp>
      <p:sp>
        <p:nvSpPr>
          <p:cNvPr id="3" name="2 Dikdörtgen"/>
          <p:cNvSpPr/>
          <p:nvPr/>
        </p:nvSpPr>
        <p:spPr>
          <a:xfrm>
            <a:off x="1357313" y="285750"/>
            <a:ext cx="5429250" cy="4000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indent="449263" algn="just">
              <a:defRPr/>
            </a:pPr>
            <a:r>
              <a:rPr lang="tr-TR" sz="2000" b="1" dirty="0">
                <a:solidFill>
                  <a:prstClr val="black"/>
                </a:solidFill>
                <a:ea typeface="Times New Roman" pitchFamily="18" charset="0"/>
                <a:cs typeface="Arial" charset="0"/>
              </a:rPr>
              <a:t>SÜLÜK (STOLON) PARÇALARI İLE ÜRETİM </a:t>
            </a:r>
          </a:p>
        </p:txBody>
      </p:sp>
    </p:spTree>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313" y="1285875"/>
            <a:ext cx="7786687" cy="45243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indent="449263" algn="just" eaLnBrk="0" hangingPunct="0">
              <a:defRPr/>
            </a:pPr>
            <a:r>
              <a:rPr lang="tr-TR" b="1" u="sng" dirty="0">
                <a:latin typeface="Arial" pitchFamily="34" charset="0"/>
                <a:ea typeface="Times New Roman" pitchFamily="18" charset="0"/>
                <a:cs typeface="Arial" pitchFamily="34" charset="0"/>
              </a:rPr>
              <a:t>Anaç materyalin bol olduğu yerlerde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buFont typeface="Arial" pitchFamily="34" charset="0"/>
              <a:buChar char="•"/>
              <a:defRPr/>
            </a:pPr>
            <a:r>
              <a:rPr lang="tr-TR" dirty="0">
                <a:latin typeface="Arial" pitchFamily="34" charset="0"/>
                <a:ea typeface="Times New Roman" pitchFamily="18" charset="0"/>
                <a:cs typeface="Arial" pitchFamily="34" charset="0"/>
              </a:rPr>
              <a:t>Sülükler biçilerek toplanır. </a:t>
            </a:r>
          </a:p>
          <a:p>
            <a:pPr indent="449263" algn="just" eaLnBrk="0" hangingPunct="0">
              <a:buFont typeface="Arial" pitchFamily="34" charset="0"/>
              <a:buChar char="•"/>
              <a:defRPr/>
            </a:pPr>
            <a:endParaRPr lang="tr-TR" dirty="0">
              <a:latin typeface="Arial" pitchFamily="34" charset="0"/>
              <a:ea typeface="Times New Roman" pitchFamily="18" charset="0"/>
              <a:cs typeface="Arial" pitchFamily="34" charset="0"/>
            </a:endParaRPr>
          </a:p>
          <a:p>
            <a:pPr indent="449263" algn="just" eaLnBrk="0" hangingPunct="0">
              <a:buFont typeface="Arial" pitchFamily="34" charset="0"/>
              <a:buChar char="•"/>
              <a:defRPr/>
            </a:pPr>
            <a:r>
              <a:rPr lang="tr-TR" dirty="0">
                <a:latin typeface="Arial" pitchFamily="34" charset="0"/>
                <a:ea typeface="Times New Roman" pitchFamily="18" charset="0"/>
                <a:cs typeface="Arial" pitchFamily="34" charset="0"/>
              </a:rPr>
              <a:t>Sülük parçaları yaklaşık 10 cm bıçakla doğranır.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(İstenirse doğranmadan dikim yapılabilir. Ancak doğranmış materyal daha </a:t>
            </a:r>
            <a:r>
              <a:rPr lang="tr-TR" dirty="0" err="1">
                <a:latin typeface="Arial" pitchFamily="34" charset="0"/>
                <a:ea typeface="Times New Roman" pitchFamily="18" charset="0"/>
                <a:cs typeface="Arial" pitchFamily="34" charset="0"/>
              </a:rPr>
              <a:t>uniform</a:t>
            </a:r>
            <a:r>
              <a:rPr lang="tr-TR" dirty="0">
                <a:latin typeface="Arial" pitchFamily="34" charset="0"/>
                <a:ea typeface="Times New Roman" pitchFamily="18" charset="0"/>
                <a:cs typeface="Arial" pitchFamily="34" charset="0"/>
              </a:rPr>
              <a:t> dağıldığı için çıkış sonrasında boşluklar fazla görülmez)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buFont typeface="Arial" pitchFamily="34" charset="0"/>
              <a:buChar char="•"/>
              <a:defRPr/>
            </a:pPr>
            <a:r>
              <a:rPr lang="tr-TR" dirty="0">
                <a:latin typeface="Arial" pitchFamily="34" charset="0"/>
                <a:ea typeface="Times New Roman" pitchFamily="18" charset="0"/>
                <a:cs typeface="Arial" pitchFamily="34" charset="0"/>
              </a:rPr>
              <a:t>İyi hazırlanmış alana elle serpilir. </a:t>
            </a:r>
          </a:p>
          <a:p>
            <a:pPr indent="449263" algn="just" eaLnBrk="0" hangingPunct="0">
              <a:buFont typeface="Arial" pitchFamily="34" charset="0"/>
              <a:buChar char="•"/>
              <a:defRPr/>
            </a:pPr>
            <a:endParaRPr lang="tr-TR" dirty="0">
              <a:latin typeface="Arial" pitchFamily="34" charset="0"/>
              <a:ea typeface="Times New Roman" pitchFamily="18" charset="0"/>
              <a:cs typeface="Arial" pitchFamily="34" charset="0"/>
            </a:endParaRPr>
          </a:p>
          <a:p>
            <a:pPr indent="449263" algn="just" eaLnBrk="0" hangingPunct="0">
              <a:buFont typeface="Arial" pitchFamily="34" charset="0"/>
              <a:buChar char="•"/>
              <a:defRPr/>
            </a:pPr>
            <a:r>
              <a:rPr lang="tr-TR" dirty="0">
                <a:latin typeface="Arial" pitchFamily="34" charset="0"/>
                <a:ea typeface="Times New Roman" pitchFamily="18" charset="0"/>
                <a:cs typeface="Arial" pitchFamily="34" charset="0"/>
              </a:rPr>
              <a:t>Üzeri 1-2 cm kalınlığında kapak malzemesi ile kapatılır. </a:t>
            </a:r>
          </a:p>
          <a:p>
            <a:pPr indent="449263" algn="just" eaLnBrk="0" hangingPunct="0">
              <a:buFont typeface="Arial" pitchFamily="34" charset="0"/>
              <a:buChar char="•"/>
              <a:defRPr/>
            </a:pPr>
            <a:endParaRPr lang="tr-TR" dirty="0">
              <a:latin typeface="Arial" pitchFamily="34" charset="0"/>
              <a:ea typeface="Times New Roman" pitchFamily="18" charset="0"/>
              <a:cs typeface="Arial" pitchFamily="34" charset="0"/>
            </a:endParaRPr>
          </a:p>
          <a:p>
            <a:pPr indent="449263" algn="just" eaLnBrk="0" hangingPunct="0">
              <a:buFont typeface="Arial" pitchFamily="34" charset="0"/>
              <a:buChar char="•"/>
              <a:defRPr/>
            </a:pPr>
            <a:r>
              <a:rPr lang="tr-TR" dirty="0">
                <a:latin typeface="Arial" pitchFamily="34" charset="0"/>
                <a:ea typeface="Times New Roman" pitchFamily="18" charset="0"/>
                <a:cs typeface="Arial" pitchFamily="34" charset="0"/>
              </a:rPr>
              <a:t>Silindir geçirilir </a:t>
            </a:r>
          </a:p>
          <a:p>
            <a:pPr indent="449263" algn="just" eaLnBrk="0" hangingPunct="0">
              <a:buFont typeface="Arial" pitchFamily="34" charset="0"/>
              <a:buChar char="•"/>
              <a:defRPr/>
            </a:pPr>
            <a:endParaRPr lang="tr-TR" dirty="0">
              <a:latin typeface="Arial" pitchFamily="34" charset="0"/>
              <a:ea typeface="Times New Roman" pitchFamily="18" charset="0"/>
              <a:cs typeface="Arial" pitchFamily="34" charset="0"/>
            </a:endParaRPr>
          </a:p>
          <a:p>
            <a:pPr indent="449263" algn="just" eaLnBrk="0" hangingPunct="0">
              <a:buFont typeface="Arial" pitchFamily="34" charset="0"/>
              <a:buChar char="•"/>
              <a:defRPr/>
            </a:pPr>
            <a:r>
              <a:rPr lang="tr-TR" dirty="0">
                <a:latin typeface="Arial" pitchFamily="34" charset="0"/>
                <a:ea typeface="Times New Roman" pitchFamily="18" charset="0"/>
                <a:cs typeface="Arial" pitchFamily="34" charset="0"/>
              </a:rPr>
              <a:t>Sulama yapılır </a:t>
            </a:r>
          </a:p>
        </p:txBody>
      </p:sp>
      <p:sp>
        <p:nvSpPr>
          <p:cNvPr id="4" name="3 Dikdörtgen"/>
          <p:cNvSpPr/>
          <p:nvPr/>
        </p:nvSpPr>
        <p:spPr>
          <a:xfrm>
            <a:off x="285750" y="214313"/>
            <a:ext cx="7429500" cy="3698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tr-TR" dirty="0">
                <a:latin typeface="Arial" pitchFamily="34" charset="0"/>
                <a:ea typeface="Times New Roman" pitchFamily="18" charset="0"/>
                <a:cs typeface="Arial" pitchFamily="34" charset="0"/>
              </a:rPr>
              <a:t>Bu yöntemle çim alan tesisi iki farklı biçimde gerçekleştirilir. </a:t>
            </a:r>
            <a:endParaRPr lang="tr-TR" dirty="0"/>
          </a:p>
        </p:txBody>
      </p:sp>
    </p:spTree>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aynesword.palomar.edu/images/stolon.jpg"/>
          <p:cNvPicPr>
            <a:picLocks noChangeAspect="1" noChangeArrowheads="1"/>
          </p:cNvPicPr>
          <p:nvPr/>
        </p:nvPicPr>
        <p:blipFill>
          <a:blip r:embed="rId2"/>
          <a:srcRect/>
          <a:stretch>
            <a:fillRect/>
          </a:stretch>
        </p:blipFill>
        <p:spPr bwMode="auto">
          <a:xfrm>
            <a:off x="1643063" y="285750"/>
            <a:ext cx="5486400" cy="2905125"/>
          </a:xfrm>
          <a:prstGeom prst="rect">
            <a:avLst/>
          </a:prstGeom>
          <a:noFill/>
          <a:ln w="9525">
            <a:noFill/>
            <a:miter lim="800000"/>
            <a:headEnd/>
            <a:tailEnd/>
          </a:ln>
        </p:spPr>
      </p:pic>
      <p:sp>
        <p:nvSpPr>
          <p:cNvPr id="2" name="1 Dikdörtgen"/>
          <p:cNvSpPr/>
          <p:nvPr/>
        </p:nvSpPr>
        <p:spPr>
          <a:xfrm>
            <a:off x="285750" y="3000375"/>
            <a:ext cx="8429625" cy="25860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indent="449263" algn="just" eaLnBrk="0" hangingPunct="0">
              <a:defRPr/>
            </a:pPr>
            <a:r>
              <a:rPr lang="tr-TR" dirty="0">
                <a:latin typeface="Arial" pitchFamily="34" charset="0"/>
                <a:ea typeface="Times New Roman" pitchFamily="18" charset="0"/>
                <a:cs typeface="Arial" pitchFamily="34" charset="0"/>
              </a:rPr>
              <a:t>Bir süre sonra sülük parçaları üzerindeki boğumlardan kök ve sürgünler oluşur. Kısa sürede alan çim örtüsü ile kaplanır.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Dikimden 15-20 gün sonra ilk sürgünler görülmeye başlar. İki ay içerisinde çim örtüsü oluşmaya başlar. </a:t>
            </a:r>
          </a:p>
          <a:p>
            <a:pPr indent="449263" algn="just" eaLnBrk="0" hangingPunct="0">
              <a:defRPr/>
            </a:pPr>
            <a:endParaRPr lang="tr-TR" dirty="0">
              <a:latin typeface="Arial" pitchFamily="34" charset="0"/>
              <a:ea typeface="Times New Roman" pitchFamily="18" charset="0"/>
              <a:cs typeface="Arial" pitchFamily="34" charset="0"/>
            </a:endParaRPr>
          </a:p>
          <a:p>
            <a:pPr indent="449263" algn="just" eaLnBrk="0" hangingPunct="0">
              <a:defRPr/>
            </a:pPr>
            <a:r>
              <a:rPr lang="tr-TR" dirty="0">
                <a:latin typeface="Arial" pitchFamily="34" charset="0"/>
                <a:ea typeface="Times New Roman" pitchFamily="18" charset="0"/>
                <a:cs typeface="Arial" pitchFamily="34" charset="0"/>
              </a:rPr>
              <a:t>Bu yöntemin en olumsuz yönlerinden biri çok fazla yeşil materyal harcanmasıdır. Yaklaşık olarak 3-4 m</a:t>
            </a:r>
            <a:r>
              <a:rPr lang="tr-TR" baseline="30000" dirty="0">
                <a:latin typeface="Arial" pitchFamily="34" charset="0"/>
                <a:ea typeface="Times New Roman" pitchFamily="18" charset="0"/>
                <a:cs typeface="Arial" pitchFamily="34" charset="0"/>
              </a:rPr>
              <a:t>3</a:t>
            </a:r>
            <a:r>
              <a:rPr lang="tr-TR" dirty="0">
                <a:latin typeface="Arial" pitchFamily="34" charset="0"/>
                <a:ea typeface="Times New Roman" pitchFamily="18" charset="0"/>
                <a:cs typeface="Arial" pitchFamily="34" charset="0"/>
              </a:rPr>
              <a:t> materyalin 1 da alana yeterli olduğu kabul edilir. </a:t>
            </a:r>
          </a:p>
        </p:txBody>
      </p:sp>
    </p:spTree>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uwgb.edu/biodiversity/herbarium/wetland_plants/phraus_stolon01.jpg"/>
          <p:cNvPicPr>
            <a:picLocks noChangeAspect="1" noChangeArrowheads="1"/>
          </p:cNvPicPr>
          <p:nvPr/>
        </p:nvPicPr>
        <p:blipFill>
          <a:blip r:embed="rId2"/>
          <a:srcRect/>
          <a:stretch>
            <a:fillRect/>
          </a:stretch>
        </p:blipFill>
        <p:spPr bwMode="auto">
          <a:xfrm>
            <a:off x="1571625" y="1214438"/>
            <a:ext cx="5819775" cy="3810000"/>
          </a:xfrm>
          <a:prstGeom prst="rect">
            <a:avLst/>
          </a:prstGeom>
        </p:spPr>
        <p:style>
          <a:lnRef idx="1">
            <a:schemeClr val="dk1"/>
          </a:lnRef>
          <a:fillRef idx="2">
            <a:schemeClr val="dk1"/>
          </a:fillRef>
          <a:effectRef idx="1">
            <a:schemeClr val="dk1"/>
          </a:effectRef>
          <a:fontRef idx="minor">
            <a:schemeClr val="dk1"/>
          </a:fontRef>
        </p:style>
      </p:pic>
    </p:spTree>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642938" y="428625"/>
            <a:ext cx="8072437" cy="56324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indent="449263" algn="just">
              <a:defRPr/>
            </a:pPr>
            <a:r>
              <a:rPr lang="tr-TR" b="1" u="sng" dirty="0">
                <a:latin typeface="Arial" pitchFamily="34" charset="0"/>
                <a:ea typeface="Times New Roman" pitchFamily="18" charset="0"/>
                <a:cs typeface="Arial" pitchFamily="34" charset="0"/>
              </a:rPr>
              <a:t>Anaç bitki materyalinin kısıtlı olduğu yerlerde ise </a:t>
            </a:r>
            <a:r>
              <a:rPr lang="tr-TR" dirty="0">
                <a:latin typeface="Arial" pitchFamily="34" charset="0"/>
                <a:ea typeface="Times New Roman" pitchFamily="18" charset="0"/>
                <a:cs typeface="Arial" pitchFamily="34" charset="0"/>
              </a:rPr>
              <a:t>sülüklerin serpme dikimi yerine, üzerinde 2-4 boğum olacak şekilde (yaklaşık 10-15 cm uzunluğunda) doğranmasından sonra tek tek dikimi tercih edilir. </a:t>
            </a:r>
          </a:p>
          <a:p>
            <a:pPr indent="449263" algn="just">
              <a:defRPr/>
            </a:pPr>
            <a:endParaRPr lang="tr-TR" dirty="0">
              <a:latin typeface="Arial" pitchFamily="34" charset="0"/>
              <a:ea typeface="Times New Roman" pitchFamily="18" charset="0"/>
              <a:cs typeface="Arial" pitchFamily="34" charset="0"/>
            </a:endParaRPr>
          </a:p>
          <a:p>
            <a:pPr indent="449263" algn="just">
              <a:defRPr/>
            </a:pPr>
            <a:r>
              <a:rPr lang="tr-TR" dirty="0">
                <a:latin typeface="Arial" pitchFamily="34" charset="0"/>
                <a:ea typeface="Times New Roman" pitchFamily="18" charset="0"/>
                <a:cs typeface="Arial" pitchFamily="34" charset="0"/>
              </a:rPr>
              <a:t>20-50 cm sıra arası ile açılan çizilere, 5-15 cm aralıklarla dikilir. </a:t>
            </a:r>
          </a:p>
          <a:p>
            <a:pPr indent="449263" algn="just">
              <a:defRPr/>
            </a:pPr>
            <a:endParaRPr lang="tr-TR" dirty="0">
              <a:latin typeface="Arial" pitchFamily="34" charset="0"/>
              <a:ea typeface="Times New Roman" pitchFamily="18" charset="0"/>
              <a:cs typeface="Arial" pitchFamily="34" charset="0"/>
            </a:endParaRPr>
          </a:p>
          <a:p>
            <a:pPr indent="449263" algn="just">
              <a:defRPr/>
            </a:pPr>
            <a:r>
              <a:rPr lang="tr-TR" dirty="0">
                <a:latin typeface="Arial" pitchFamily="34" charset="0"/>
                <a:ea typeface="Times New Roman" pitchFamily="18" charset="0"/>
                <a:cs typeface="Arial" pitchFamily="34" charset="0"/>
              </a:rPr>
              <a:t>Sülüklerin en az bir boğumu toprak yüzeyinde kalmalıdır. Bitki parçalarının tamamının gömülmesi veya tümü ile toprak yüzeyinde kalması halinde başarı şansı azalır. </a:t>
            </a:r>
          </a:p>
          <a:p>
            <a:pPr indent="449263" algn="just">
              <a:defRPr/>
            </a:pPr>
            <a:endParaRPr lang="tr-TR" dirty="0">
              <a:latin typeface="Arial" pitchFamily="34" charset="0"/>
              <a:ea typeface="Times New Roman" pitchFamily="18" charset="0"/>
              <a:cs typeface="Arial" pitchFamily="34" charset="0"/>
            </a:endParaRPr>
          </a:p>
          <a:p>
            <a:pPr indent="449263" algn="just">
              <a:defRPr/>
            </a:pPr>
            <a:r>
              <a:rPr lang="tr-TR" dirty="0">
                <a:latin typeface="Arial" pitchFamily="34" charset="0"/>
                <a:ea typeface="Times New Roman" pitchFamily="18" charset="0"/>
                <a:cs typeface="Arial" pitchFamily="34" charset="0"/>
              </a:rPr>
              <a:t>Dikimden sonra bitki parçaları toprakla iyice sıkıştırılır. </a:t>
            </a:r>
          </a:p>
          <a:p>
            <a:pPr indent="449263" algn="just">
              <a:defRPr/>
            </a:pPr>
            <a:endParaRPr lang="tr-TR" dirty="0">
              <a:latin typeface="Arial" pitchFamily="34" charset="0"/>
              <a:ea typeface="Times New Roman" pitchFamily="18" charset="0"/>
              <a:cs typeface="Arial" pitchFamily="34" charset="0"/>
            </a:endParaRPr>
          </a:p>
          <a:p>
            <a:pPr indent="449263" algn="just">
              <a:defRPr/>
            </a:pPr>
            <a:r>
              <a:rPr lang="tr-TR" dirty="0">
                <a:latin typeface="Arial" pitchFamily="34" charset="0"/>
                <a:ea typeface="Times New Roman" pitchFamily="18" charset="0"/>
                <a:cs typeface="Arial" pitchFamily="34" charset="0"/>
              </a:rPr>
              <a:t>Düzenli bir şekilde sulanan sürgünlerin toprak altında kalan boğumlarından kök diğer boğumlarından gövde sürmeye başlar. </a:t>
            </a:r>
          </a:p>
          <a:p>
            <a:pPr indent="449263" algn="just">
              <a:defRPr/>
            </a:pPr>
            <a:endParaRPr lang="tr-TR" dirty="0">
              <a:latin typeface="Arial" pitchFamily="34" charset="0"/>
              <a:ea typeface="Times New Roman" pitchFamily="18" charset="0"/>
              <a:cs typeface="Arial" pitchFamily="34" charset="0"/>
            </a:endParaRPr>
          </a:p>
          <a:p>
            <a:pPr indent="449263" algn="just">
              <a:defRPr/>
            </a:pPr>
            <a:r>
              <a:rPr lang="tr-TR" dirty="0">
                <a:latin typeface="Arial" pitchFamily="34" charset="0"/>
                <a:ea typeface="Times New Roman" pitchFamily="18" charset="0"/>
                <a:cs typeface="Arial" pitchFamily="34" charset="0"/>
              </a:rPr>
              <a:t>Özellikle dar sıra arası ve sık bir şekilde dikilen, iyi sulama ve gübreleme yapılan alanlar kısa sürede çim örtüsü ile kaplanır. </a:t>
            </a:r>
          </a:p>
          <a:p>
            <a:pPr indent="449263" algn="just">
              <a:defRPr/>
            </a:pPr>
            <a:endParaRPr lang="tr-TR" dirty="0">
              <a:latin typeface="Arial" pitchFamily="34" charset="0"/>
              <a:ea typeface="Times New Roman" pitchFamily="18" charset="0"/>
              <a:cs typeface="Arial" pitchFamily="34" charset="0"/>
            </a:endParaRPr>
          </a:p>
          <a:p>
            <a:pPr indent="449263" algn="just">
              <a:defRPr/>
            </a:pPr>
            <a:r>
              <a:rPr lang="tr-TR" dirty="0">
                <a:latin typeface="Arial" pitchFamily="34" charset="0"/>
                <a:ea typeface="Times New Roman" pitchFamily="18" charset="0"/>
                <a:cs typeface="Arial" pitchFamily="34" charset="0"/>
              </a:rPr>
              <a:t>Bu yöntemin en büyük avantajı birim alanda daha az materyal kullanılmasıdır. Genel olarak 1 da alana 0.5-1 m</a:t>
            </a:r>
            <a:r>
              <a:rPr lang="tr-TR" baseline="30000" dirty="0">
                <a:latin typeface="Arial" pitchFamily="34" charset="0"/>
                <a:ea typeface="Times New Roman" pitchFamily="18" charset="0"/>
                <a:cs typeface="Arial" pitchFamily="34" charset="0"/>
              </a:rPr>
              <a:t>3</a:t>
            </a:r>
            <a:r>
              <a:rPr lang="tr-TR" dirty="0">
                <a:latin typeface="Arial" pitchFamily="34" charset="0"/>
                <a:ea typeface="Times New Roman" pitchFamily="18" charset="0"/>
                <a:cs typeface="Arial" pitchFamily="34" charset="0"/>
              </a:rPr>
              <a:t> sürgün yeterlidir. </a:t>
            </a:r>
          </a:p>
        </p:txBody>
      </p:sp>
    </p:spTree>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Dikdörtgen"/>
          <p:cNvSpPr>
            <a:spLocks noChangeArrowheads="1"/>
          </p:cNvSpPr>
          <p:nvPr/>
        </p:nvSpPr>
        <p:spPr bwMode="auto">
          <a:xfrm>
            <a:off x="571500" y="642938"/>
            <a:ext cx="8286750" cy="25860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tr-TR" dirty="0">
                <a:latin typeface="Arial" pitchFamily="34" charset="0"/>
                <a:cs typeface="Arial" pitchFamily="34" charset="0"/>
              </a:rPr>
              <a:t>Bu yöntemde </a:t>
            </a:r>
            <a:r>
              <a:rPr lang="tr-TR" u="sng" dirty="0">
                <a:latin typeface="Arial" pitchFamily="34" charset="0"/>
                <a:cs typeface="Arial" pitchFamily="34" charset="0"/>
              </a:rPr>
              <a:t>önemli olan </a:t>
            </a:r>
            <a:r>
              <a:rPr lang="tr-TR" dirty="0">
                <a:latin typeface="Arial" pitchFamily="34" charset="0"/>
                <a:cs typeface="Arial" pitchFamily="34" charset="0"/>
              </a:rPr>
              <a:t>kaliteli anaç materyalin (sülük) üretimi yapılacak alanın bulunmasıdır. </a:t>
            </a:r>
          </a:p>
          <a:p>
            <a:pPr algn="just">
              <a:defRPr/>
            </a:pPr>
            <a:endParaRPr lang="tr-TR" dirty="0">
              <a:latin typeface="Arial" pitchFamily="34" charset="0"/>
              <a:cs typeface="Arial" pitchFamily="34" charset="0"/>
            </a:endParaRPr>
          </a:p>
          <a:p>
            <a:pPr algn="just">
              <a:defRPr/>
            </a:pPr>
            <a:r>
              <a:rPr lang="tr-TR" dirty="0">
                <a:latin typeface="Arial" pitchFamily="34" charset="0"/>
                <a:cs typeface="Arial" pitchFamily="34" charset="0"/>
              </a:rPr>
              <a:t>Başarılı bir tesis için anaç materyal sertifikalı tohumdan üretilmiş, içerisinde yabancı ot bulunmayan çim örtüsünden alınmalıdır. </a:t>
            </a:r>
          </a:p>
          <a:p>
            <a:pPr algn="just">
              <a:defRPr/>
            </a:pPr>
            <a:endParaRPr lang="tr-TR" dirty="0">
              <a:latin typeface="Arial" pitchFamily="34" charset="0"/>
              <a:cs typeface="Arial" pitchFamily="34" charset="0"/>
            </a:endParaRPr>
          </a:p>
          <a:p>
            <a:pPr algn="just">
              <a:defRPr/>
            </a:pPr>
            <a:r>
              <a:rPr lang="tr-TR" dirty="0">
                <a:latin typeface="Arial" pitchFamily="34" charset="0"/>
                <a:cs typeface="Arial" pitchFamily="34" charset="0"/>
              </a:rPr>
              <a:t>Bitki parçaları ile üretim tüm büyüme mevsimi boyunca yapılabilir. </a:t>
            </a:r>
          </a:p>
          <a:p>
            <a:pPr algn="just">
              <a:defRPr/>
            </a:pPr>
            <a:r>
              <a:rPr lang="tr-TR" dirty="0">
                <a:latin typeface="Arial" pitchFamily="34" charset="0"/>
                <a:cs typeface="Arial" pitchFamily="34" charset="0"/>
              </a:rPr>
              <a:t>Ancak erken ilkbaharda sülük üretimi yapmak güçtür. </a:t>
            </a:r>
          </a:p>
          <a:p>
            <a:pPr algn="just">
              <a:defRPr/>
            </a:pPr>
            <a:r>
              <a:rPr lang="tr-TR" dirty="0">
                <a:latin typeface="Arial" pitchFamily="34" charset="0"/>
                <a:cs typeface="Arial" pitchFamily="34" charset="0"/>
              </a:rPr>
              <a:t>Bu nedenle dikim işlemleri ilkbahar aylarının sonunda başlar. </a:t>
            </a:r>
          </a:p>
        </p:txBody>
      </p:sp>
    </p:spTree>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1395</Words>
  <Application>Microsoft Office PowerPoint</Application>
  <PresentationFormat>Ekran Gösterisi (4:3)</PresentationFormat>
  <Paragraphs>155</Paragraphs>
  <Slides>37</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37</vt:i4>
      </vt:variant>
    </vt:vector>
  </HeadingPairs>
  <TitlesOfParts>
    <vt:vector size="41" baseType="lpstr">
      <vt:lpstr>Arial</vt:lpstr>
      <vt:lpstr>Calibri</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55</cp:revision>
  <dcterms:modified xsi:type="dcterms:W3CDTF">2013-12-17T09:41:32Z</dcterms:modified>
</cp:coreProperties>
</file>