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6.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Dinsel </a:t>
            </a:r>
            <a:r>
              <a:rPr lang="tr-TR" sz="4400" dirty="0" err="1">
                <a:latin typeface="Bell MT" pitchFamily="18" charset="0"/>
                <a:cs typeface="Andalus" pitchFamily="18" charset="-78"/>
              </a:rPr>
              <a:t>rasyonalleşme</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9. ve 10. haftalarda modernleşme etrafında ele alınan dinsel </a:t>
            </a:r>
            <a:r>
              <a:rPr lang="tr-TR" sz="2400" dirty="0" err="1">
                <a:latin typeface="Bell MT" pitchFamily="18" charset="0"/>
              </a:rPr>
              <a:t>rasyonalleşme</a:t>
            </a:r>
            <a:r>
              <a:rPr lang="tr-TR" sz="2400" dirty="0">
                <a:latin typeface="Bell MT" pitchFamily="18" charset="0"/>
              </a:rPr>
              <a:t> konusuna odaklanacağız ve önce </a:t>
            </a:r>
            <a:r>
              <a:rPr lang="tr-TR" sz="2400" dirty="0" err="1">
                <a:latin typeface="Bell MT" pitchFamily="18" charset="0"/>
              </a:rPr>
              <a:t>Weber’in</a:t>
            </a:r>
            <a:r>
              <a:rPr lang="tr-TR" sz="2400" dirty="0">
                <a:latin typeface="Bell MT" pitchFamily="18" charset="0"/>
              </a:rPr>
              <a:t> Katolik </a:t>
            </a:r>
            <a:r>
              <a:rPr lang="tr-TR" sz="2400" dirty="0" err="1">
                <a:latin typeface="Bell MT" pitchFamily="18" charset="0"/>
              </a:rPr>
              <a:t>asketizminden</a:t>
            </a:r>
            <a:r>
              <a:rPr lang="tr-TR" sz="2400" dirty="0">
                <a:latin typeface="Bell MT" pitchFamily="18" charset="0"/>
              </a:rPr>
              <a:t> Protestan </a:t>
            </a:r>
            <a:r>
              <a:rPr lang="tr-TR" sz="2400" dirty="0" err="1">
                <a:latin typeface="Bell MT" pitchFamily="18" charset="0"/>
              </a:rPr>
              <a:t>asketizmine</a:t>
            </a:r>
            <a:r>
              <a:rPr lang="tr-TR" sz="2400" dirty="0">
                <a:latin typeface="Bell MT" pitchFamily="18" charset="0"/>
              </a:rPr>
              <a:t> geçiş ile ilişkilendirdiği </a:t>
            </a:r>
            <a:r>
              <a:rPr lang="tr-TR" sz="2400" dirty="0" err="1">
                <a:latin typeface="Bell MT" pitchFamily="18" charset="0"/>
              </a:rPr>
              <a:t>rasyonalleşme</a:t>
            </a:r>
            <a:r>
              <a:rPr lang="tr-TR" sz="2400" dirty="0">
                <a:latin typeface="Bell MT" pitchFamily="18" charset="0"/>
              </a:rPr>
              <a:t> bahsini göreceğiz. Sonraki hafta ise </a:t>
            </a:r>
            <a:r>
              <a:rPr lang="tr-TR" sz="2400" dirty="0" err="1">
                <a:latin typeface="Bell MT" pitchFamily="18" charset="0"/>
              </a:rPr>
              <a:t>Weber’in</a:t>
            </a:r>
            <a:r>
              <a:rPr lang="tr-TR" sz="2400" dirty="0">
                <a:latin typeface="Bell MT" pitchFamily="18" charset="0"/>
              </a:rPr>
              <a:t> analizinin öngördüğünden farklı bir doğrultuda gelişen yeni dinsel akımlar etrafında konuyu değerlendireceğiz.</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endParaRPr lang="tr-TR" dirty="0"/>
          </a:p>
        </p:txBody>
      </p:sp>
      <p:sp>
        <p:nvSpPr>
          <p:cNvPr id="3" name="2 İçerik Yer Tutucusu"/>
          <p:cNvSpPr>
            <a:spLocks noGrp="1"/>
          </p:cNvSpPr>
          <p:nvPr>
            <p:ph idx="1"/>
          </p:nvPr>
        </p:nvSpPr>
        <p:spPr/>
        <p:txBody>
          <a:bodyPr>
            <a:normAutofit/>
          </a:bodyPr>
          <a:lstStyle/>
          <a:p>
            <a:r>
              <a:rPr lang="tr-TR" sz="2400" dirty="0" err="1">
                <a:latin typeface="Bell MT" pitchFamily="18" charset="0"/>
              </a:rPr>
              <a:t>Weber</a:t>
            </a:r>
            <a:r>
              <a:rPr lang="tr-TR" sz="2400" dirty="0">
                <a:latin typeface="Bell MT" pitchFamily="18" charset="0"/>
              </a:rPr>
              <a:t> ve pek çok düşünür, Batıda dinselliğin nihai olarak düşüşe geçeceğini ve bunun yerine bilim ve rasyonel yönetimin (hukuki, siyasi ve ekonomik </a:t>
            </a:r>
            <a:r>
              <a:rPr lang="tr-TR" sz="2400" dirty="0" err="1">
                <a:latin typeface="Bell MT" pitchFamily="18" charset="0"/>
              </a:rPr>
              <a:t>rasyonalleşme</a:t>
            </a:r>
            <a:r>
              <a:rPr lang="tr-TR" sz="2400" dirty="0">
                <a:latin typeface="Bell MT" pitchFamily="18" charset="0"/>
              </a:rPr>
              <a:t>) geçeceğini iddia etmiştir. Fakat bu tahminin gerçekleştiğini söylemek zor. Dünyanın pek çok yerinde dinsellik yükselişe geçmiş görünüyor. Batıda da ana akım Hıristiyanlık eskisi kadar güçlü görünmese de yeni Hıristiyan tarikatlar ve hatta tümden yeni dinsel oluşumlar durmadan ortaya çıkıyor.</a:t>
            </a:r>
          </a:p>
          <a:p>
            <a:r>
              <a:rPr lang="tr-TR" sz="2400" dirty="0" err="1">
                <a:latin typeface="Bell MT" pitchFamily="18" charset="0"/>
              </a:rPr>
              <a:t>Weber’in</a:t>
            </a:r>
            <a:r>
              <a:rPr lang="tr-TR" sz="2400" dirty="0">
                <a:latin typeface="Bell MT" pitchFamily="18" charset="0"/>
              </a:rPr>
              <a:t> karizmatik otorite kavramı, bu yeni dinsel oluşumların ve dinsel yükselişin açıklanmasına yardımcı olabilir.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Özellikle cazibenin yitimi (</a:t>
            </a:r>
            <a:r>
              <a:rPr lang="tr-TR" sz="2400" dirty="0" err="1">
                <a:latin typeface="Bell MT" pitchFamily="18" charset="0"/>
              </a:rPr>
              <a:t>disenchantment</a:t>
            </a:r>
            <a:r>
              <a:rPr lang="tr-TR" sz="2400" dirty="0">
                <a:latin typeface="Bell MT" pitchFamily="18" charset="0"/>
              </a:rPr>
              <a:t>) sanki cazibe kavramının imaları ile çelişmekte gibi görünüyor. Karizma kendisini her yerde her zaman üretebilir bir niteliğe sahip gibi.</a:t>
            </a:r>
          </a:p>
          <a:p>
            <a:r>
              <a:rPr lang="tr-TR" sz="2400" dirty="0">
                <a:latin typeface="Bell MT" pitchFamily="18" charset="0"/>
              </a:rPr>
              <a:t>Laikleşme tezine odaklanmak ve yeni dinsel formlar eşliğinde insanların günümüz dünyasında ne aradıklarını düşünmek ve bugünün dinsel oluşumlarında ne bulduklarını sorgulamak hala, </a:t>
            </a:r>
            <a:r>
              <a:rPr lang="tr-TR" sz="2400" dirty="0" err="1">
                <a:latin typeface="Bell MT" pitchFamily="18" charset="0"/>
              </a:rPr>
              <a:t>Weber’in</a:t>
            </a:r>
            <a:r>
              <a:rPr lang="tr-TR" sz="2400" dirty="0">
                <a:latin typeface="Bell MT" pitchFamily="18" charset="0"/>
              </a:rPr>
              <a:t> çizgisinde, anlamlı olabilir.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p>
          <a:p>
            <a:r>
              <a:rPr lang="tr-TR" sz="2400" dirty="0" err="1">
                <a:latin typeface="Bell MT" pitchFamily="18" charset="0"/>
              </a:rPr>
              <a:t>Max</a:t>
            </a:r>
            <a:r>
              <a:rPr lang="tr-TR" sz="2400" dirty="0">
                <a:latin typeface="Bell MT" pitchFamily="18" charset="0"/>
              </a:rPr>
              <a:t> </a:t>
            </a:r>
            <a:r>
              <a:rPr lang="tr-TR" sz="2400" dirty="0" err="1">
                <a:latin typeface="Bell MT" pitchFamily="18" charset="0"/>
              </a:rPr>
              <a:t>Weber</a:t>
            </a:r>
            <a:r>
              <a:rPr lang="tr-TR" sz="2400" dirty="0">
                <a:latin typeface="Bell MT" pitchFamily="18" charset="0"/>
              </a:rPr>
              <a:t>. </a:t>
            </a:r>
            <a:r>
              <a:rPr lang="tr-TR" sz="2400" i="1" dirty="0">
                <a:latin typeface="Bell MT" pitchFamily="18" charset="0"/>
              </a:rPr>
              <a:t>Ekonomi ve Toplum. Cilt II. </a:t>
            </a:r>
            <a:r>
              <a:rPr lang="tr-TR" sz="2400" dirty="0">
                <a:latin typeface="Bell MT" pitchFamily="18" charset="0"/>
              </a:rPr>
              <a:t>Yarın Yayıncılık. (Karizma ve Dönüşümü)</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TotalTime>
  <Words>226</Words>
  <Application>Microsoft Office PowerPoint</Application>
  <PresentationFormat>On-screen Show (4:3)</PresentationFormat>
  <Paragraphs>14</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Aldhabi</vt:lpstr>
      <vt:lpstr>Andalus</vt:lpstr>
      <vt:lpstr>Arial</vt:lpstr>
      <vt:lpstr>Bell MT</vt:lpstr>
      <vt:lpstr>Calibri</vt:lpstr>
      <vt:lpstr>Ofis Teması</vt:lpstr>
      <vt:lpstr>6. konu</vt:lpstr>
      <vt:lpstr>10. hafta</vt:lpstr>
      <vt:lpstr>10. hafta</vt:lpstr>
      <vt:lpstr>10. hafta</vt:lpstr>
      <vt:lpstr>10.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49</cp:revision>
  <dcterms:created xsi:type="dcterms:W3CDTF">2018-05-08T13:48:36Z</dcterms:created>
  <dcterms:modified xsi:type="dcterms:W3CDTF">2018-12-23T18:26:32Z</dcterms:modified>
</cp:coreProperties>
</file>