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7" r:id="rId12"/>
    <p:sldId id="269" r:id="rId13"/>
    <p:sldId id="271" r:id="rId14"/>
    <p:sldId id="270" r:id="rId15"/>
    <p:sldId id="268"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78"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CC674-12D1-47A6-BBFD-B978B3B2EDCB}" type="datetimeFigureOut">
              <a:rPr lang="tr-TR" smtClean="0"/>
              <a:pPr/>
              <a:t>27.12.2017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C6F54F-BCC3-4AB5-B0F0-7C0E3C121B31}" type="slidenum">
              <a:rPr lang="tr-TR" smtClean="0"/>
              <a:pPr/>
              <a:t>‹#›</a:t>
            </a:fld>
            <a:endParaRPr lang="tr-TR"/>
          </a:p>
        </p:txBody>
      </p:sp>
    </p:spTree>
    <p:extLst>
      <p:ext uri="{BB962C8B-B14F-4D97-AF65-F5344CB8AC3E}">
        <p14:creationId xmlns:p14="http://schemas.microsoft.com/office/powerpoint/2010/main" val="29729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F66F225-182E-4F97-BEBE-2CD0B8CDE3EA}"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6484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00CBD3DD-F7D7-4E37-B50A-FD3B33992D2E}" type="datetime1">
              <a:rPr lang="tr-TR" smtClean="0"/>
              <a:pPr/>
              <a:t>27.12.2017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84606895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37642272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819775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9870279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2522996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0339932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596B47-3521-4277-B083-2C7A5DD9782C}"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170950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BF75FE-BED4-4464-AD60-306856E1C0EF}"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090216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17A240-3C39-406B-878D-CA60E9C8E7A5}"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49678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55E94-C32C-4795-842F-C74547CF417D}" type="datetime1">
              <a:rPr lang="tr-TR" smtClean="0"/>
              <a:pPr/>
              <a:t>27.12.2017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5013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01992B5-D994-42BE-A2B6-07F5F9526FD2}" type="datetime1">
              <a:rPr lang="tr-TR" smtClean="0"/>
              <a:pPr/>
              <a:t>27.12.2017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46483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D8F05E4-7B2F-4662-B040-9D5CF9B76B33}" type="datetime1">
              <a:rPr lang="tr-TR" smtClean="0"/>
              <a:pPr/>
              <a:t>27.12.2017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410593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816403-F35D-48B2-8049-312CBA387064}" type="datetime1">
              <a:rPr lang="tr-TR" smtClean="0"/>
              <a:pPr/>
              <a:t>27.12.2017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7022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97F33-9DCC-4CE2-AD16-3D260A5003D6}" type="datetime1">
              <a:rPr lang="tr-TR" smtClean="0"/>
              <a:pPr/>
              <a:t>27.12.2017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831887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5E84E-F3B0-4608-A8C9-9F2F846DCD2A}" type="datetime1">
              <a:rPr lang="tr-TR" smtClean="0"/>
              <a:pPr/>
              <a:t>27.12.2017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8872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6F0A567-B877-4E96-BDF9-E8C84FBAFE87}" type="datetime1">
              <a:rPr lang="tr-TR" smtClean="0"/>
              <a:pPr/>
              <a:t>27.12.2017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5553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0CBD3DD-F7D7-4E37-B50A-FD3B33992D2E}" type="datetime1">
              <a:rPr lang="tr-TR" smtClean="0"/>
              <a:pPr/>
              <a:t>27.12.2017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CBBB3F3D-5059-4D6A-B16F-BA1C54FDDA80}" type="slidenum">
              <a:rPr lang="tr-TR" smtClean="0"/>
              <a:pPr/>
              <a:t>‹#›</a:t>
            </a:fld>
            <a:endParaRPr lang="tr-TR"/>
          </a:p>
        </p:txBody>
      </p:sp>
    </p:spTree>
    <p:extLst>
      <p:ext uri="{BB962C8B-B14F-4D97-AF65-F5344CB8AC3E}">
        <p14:creationId xmlns:p14="http://schemas.microsoft.com/office/powerpoint/2010/main" val="73227171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HAKSIZ FİİL</a:t>
            </a:r>
            <a:endParaRPr lang="tr-TR" dirty="0"/>
          </a:p>
        </p:txBody>
      </p:sp>
      <p:sp>
        <p:nvSpPr>
          <p:cNvPr id="5" name="4 İçerik Yer Tutucusu"/>
          <p:cNvSpPr>
            <a:spLocks noGrp="1"/>
          </p:cNvSpPr>
          <p:nvPr>
            <p:ph idx="1"/>
          </p:nvPr>
        </p:nvSpPr>
        <p:spPr/>
        <p:txBody>
          <a:bodyPr/>
          <a:lstStyle/>
          <a:p>
            <a:pPr lvl="1"/>
            <a:r>
              <a:rPr lang="tr-TR" dirty="0"/>
              <a:t>Borca Aykırı Davranış</a:t>
            </a:r>
            <a:endParaRPr lang="tr-TR" sz="2800" dirty="0"/>
          </a:p>
          <a:p>
            <a:pPr lvl="1"/>
            <a:r>
              <a:rPr lang="tr-TR" dirty="0"/>
              <a:t>Zarar</a:t>
            </a:r>
            <a:endParaRPr lang="tr-TR" sz="2800" dirty="0"/>
          </a:p>
          <a:p>
            <a:pPr lvl="1"/>
            <a:r>
              <a:rPr lang="tr-TR" dirty="0" smtClean="0"/>
              <a:t>Kusur</a:t>
            </a:r>
            <a:endParaRPr lang="tr-TR" sz="2800" dirty="0"/>
          </a:p>
          <a:p>
            <a:pPr lvl="1"/>
            <a:r>
              <a:rPr lang="tr-TR" dirty="0"/>
              <a:t>İlliyet </a:t>
            </a:r>
            <a:r>
              <a:rPr lang="tr-TR" dirty="0" smtClean="0"/>
              <a:t>Bağı: </a:t>
            </a:r>
            <a:r>
              <a:rPr lang="tr-TR" dirty="0"/>
              <a:t>Borçlunun tazminat sorumluluğu için borca aykırı kusurlu davranış ile alacaklının zararı arasında uygun illiyet bağının bulunması gereklidir</a:t>
            </a:r>
            <a:endParaRPr lang="tr-TR" dirty="0"/>
          </a:p>
        </p:txBody>
      </p:sp>
      <p:sp>
        <p:nvSpPr>
          <p:cNvPr id="6" name="5 Slayt Numarası Yer Tutucusu"/>
          <p:cNvSpPr>
            <a:spLocks noGrp="1"/>
          </p:cNvSpPr>
          <p:nvPr>
            <p:ph type="sldNum" sz="quarter" idx="12"/>
          </p:nvPr>
        </p:nvSpPr>
        <p:spPr/>
        <p:txBody>
          <a:bodyPr/>
          <a:lstStyle/>
          <a:p>
            <a:fld id="{CBBB3F3D-5059-4D6A-B16F-BA1C54FDDA80}"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Alacağın temliki</a:t>
            </a:r>
            <a:endParaRPr lang="tr-TR" dirty="0"/>
          </a:p>
        </p:txBody>
      </p:sp>
      <p:sp>
        <p:nvSpPr>
          <p:cNvPr id="3" name="2 İçerik Yer Tutucusu"/>
          <p:cNvSpPr>
            <a:spLocks noGrp="1"/>
          </p:cNvSpPr>
          <p:nvPr>
            <p:ph idx="1"/>
          </p:nvPr>
        </p:nvSpPr>
        <p:spPr/>
        <p:txBody>
          <a:bodyPr/>
          <a:lstStyle/>
          <a:p>
            <a:pPr lvl="0"/>
            <a:r>
              <a:rPr lang="tr-TR" dirty="0"/>
              <a:t>Yazılı Sözleşme Olmalıdır:</a:t>
            </a:r>
            <a:endParaRPr lang="tr-TR" sz="3200" dirty="0"/>
          </a:p>
          <a:p>
            <a:pPr lvl="1"/>
            <a:r>
              <a:rPr lang="tr-TR" dirty="0"/>
              <a:t>Devreden ve devralan arasında “yazılı” devir sözleşmesi olmalıdır. </a:t>
            </a:r>
            <a:endParaRPr lang="tr-TR" sz="2800" dirty="0"/>
          </a:p>
          <a:p>
            <a:pPr lvl="1"/>
            <a:r>
              <a:rPr lang="tr-TR" dirty="0"/>
              <a:t>Alacağın devri sözleşmesinin adi yazılı biçimde yapılması geçerlilik şartıdır.</a:t>
            </a:r>
            <a:endParaRPr lang="tr-TR" sz="2800" dirty="0"/>
          </a:p>
          <a:p>
            <a:pPr lvl="1"/>
            <a:r>
              <a:rPr lang="tr-TR" dirty="0"/>
              <a:t>Devir sözleşmesine sadece devredenin imza atması yeterlidir.</a:t>
            </a:r>
            <a:endParaRPr lang="tr-TR" sz="2800" dirty="0"/>
          </a:p>
          <a:p>
            <a:pPr lvl="1"/>
            <a:r>
              <a:rPr lang="tr-TR" dirty="0"/>
              <a:t>Alacağın devri sözü vermek (alacağın devrini vaat sözleşmesi), herhangi bir şekle tabi değildir.</a:t>
            </a:r>
            <a:endParaRPr lang="tr-TR" sz="2800" dirty="0"/>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Borcun üstlenilmesi</a:t>
            </a:r>
            <a:endParaRPr lang="tr-TR" dirty="0"/>
          </a:p>
        </p:txBody>
      </p:sp>
      <p:sp>
        <p:nvSpPr>
          <p:cNvPr id="3" name="2 İçerik Yer Tutucusu"/>
          <p:cNvSpPr>
            <a:spLocks noGrp="1"/>
          </p:cNvSpPr>
          <p:nvPr>
            <p:ph idx="1"/>
          </p:nvPr>
        </p:nvSpPr>
        <p:spPr/>
        <p:txBody>
          <a:bodyPr>
            <a:normAutofit/>
          </a:bodyPr>
          <a:lstStyle/>
          <a:p>
            <a:pPr algn="just"/>
            <a:r>
              <a:rPr lang="tr-TR" dirty="0"/>
              <a:t>Borcun üstlenilmesi, belirli bir borcun, alacaklının rızasıyla bir başka şahsa devredilmesidir. Borcun üstlenilmesinde, genellikle iki sözleşme vardır. Borcun İç Üstlenilmesi. Borçlu ile onu borçtan kurtarmayı vadeden kişi arasında yapılır. </a:t>
            </a:r>
          </a:p>
          <a:p>
            <a:pPr algn="just"/>
            <a:r>
              <a:rPr lang="tr-TR" dirty="0"/>
              <a:t>Dış üstlenme sözleşmesinin yapılmasıyla borçlu borcundan kurtulur.  Borcun üstlenilmesinde de borç ilişkisinin tarafları değişmez, sadece borçlu sıfatı değişir. </a:t>
            </a:r>
          </a:p>
          <a:p>
            <a:endParaRPr lang="tr-TR" dirty="0" smtClean="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Kusursuz sorumluluk halleri</a:t>
            </a:r>
            <a:endParaRPr lang="tr-TR" dirty="0"/>
          </a:p>
        </p:txBody>
      </p:sp>
      <p:sp>
        <p:nvSpPr>
          <p:cNvPr id="3" name="İçerik Yer Tutucusu 2"/>
          <p:cNvSpPr>
            <a:spLocks noGrp="1"/>
          </p:cNvSpPr>
          <p:nvPr>
            <p:ph idx="1"/>
          </p:nvPr>
        </p:nvSpPr>
        <p:spPr/>
        <p:txBody>
          <a:bodyPr/>
          <a:lstStyle/>
          <a:p>
            <a:r>
              <a:rPr lang="tr-TR" dirty="0" smtClean="0"/>
              <a:t>Adam çalıştıranın sorumluluğu</a:t>
            </a:r>
          </a:p>
          <a:p>
            <a:r>
              <a:rPr lang="tr-TR" dirty="0" smtClean="0"/>
              <a:t>Tehlike İşletme İşletenin sorumluluğu</a:t>
            </a:r>
          </a:p>
          <a:p>
            <a:r>
              <a:rPr lang="tr-TR" dirty="0" smtClean="0"/>
              <a:t>Araç İşletenin Sorumluluğu</a:t>
            </a:r>
          </a:p>
          <a:p>
            <a:r>
              <a:rPr lang="tr-TR" dirty="0" smtClean="0"/>
              <a:t>Ev Başkanının Sorumluluğu</a:t>
            </a:r>
          </a:p>
          <a:p>
            <a:r>
              <a:rPr lang="tr-TR" dirty="0" smtClean="0"/>
              <a:t>Hayvan Bulunduranın Sorumluluğu</a:t>
            </a:r>
          </a:p>
          <a:p>
            <a:r>
              <a:rPr lang="tr-TR" dirty="0" smtClean="0"/>
              <a:t>Yapı Malikinin Sorumluluğu</a:t>
            </a:r>
            <a:endParaRPr lang="tr-TR" dirty="0"/>
          </a:p>
        </p:txBody>
      </p:sp>
      <p:sp>
        <p:nvSpPr>
          <p:cNvPr id="4" name="Slayt Numarası Yer Tutucusu 3"/>
          <p:cNvSpPr>
            <a:spLocks noGrp="1"/>
          </p:cNvSpPr>
          <p:nvPr>
            <p:ph type="sldNum" sz="quarter" idx="12"/>
          </p:nvPr>
        </p:nvSpPr>
        <p:spPr/>
        <p:txBody>
          <a:bodyPr/>
          <a:lstStyle/>
          <a:p>
            <a:fld id="{CBBB3F3D-5059-4D6A-B16F-BA1C54FDDA80}" type="slidenum">
              <a:rPr lang="tr-TR" smtClean="0"/>
              <a:pPr/>
              <a:t>12</a:t>
            </a:fld>
            <a:endParaRPr lang="tr-TR"/>
          </a:p>
        </p:txBody>
      </p:sp>
    </p:spTree>
    <p:extLst>
      <p:ext uri="{BB962C8B-B14F-4D97-AF65-F5344CB8AC3E}">
        <p14:creationId xmlns:p14="http://schemas.microsoft.com/office/powerpoint/2010/main" val="315076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Adam çalıştıranın sorumluluğu</a:t>
            </a:r>
            <a:endParaRPr lang="tr-TR" dirty="0"/>
          </a:p>
        </p:txBody>
      </p:sp>
      <p:sp>
        <p:nvSpPr>
          <p:cNvPr id="3" name="İçerik Yer Tutucusu 2"/>
          <p:cNvSpPr>
            <a:spLocks noGrp="1"/>
          </p:cNvSpPr>
          <p:nvPr>
            <p:ph idx="1"/>
          </p:nvPr>
        </p:nvSpPr>
        <p:spPr/>
        <p:txBody>
          <a:bodyPr/>
          <a:lstStyle/>
          <a:p>
            <a:r>
              <a:rPr lang="tr-TR" dirty="0"/>
              <a:t> </a:t>
            </a:r>
          </a:p>
          <a:p>
            <a:pPr algn="just"/>
            <a:r>
              <a:rPr lang="tr-TR" dirty="0"/>
              <a:t>Adam çalıştıran, çalışanın, kendisine verilen işin yapılması sırasında başkalarına verdiği zararı gidermekle yükümlüdür. Adam çalıştıran, çalışanını seçerken, işiyle ilgili talimat verirken, gözetim ve denetimde bulunurken, zararın doğmasını engellemek için gerekli özeni gösterdiğini ispat ederse, sorumlu olmaz. </a:t>
            </a:r>
            <a:endParaRPr lang="tr-TR" dirty="0"/>
          </a:p>
        </p:txBody>
      </p:sp>
      <p:sp>
        <p:nvSpPr>
          <p:cNvPr id="4" name="Slayt Numarası Yer Tutucusu 3"/>
          <p:cNvSpPr>
            <a:spLocks noGrp="1"/>
          </p:cNvSpPr>
          <p:nvPr>
            <p:ph type="sldNum" sz="quarter" idx="12"/>
          </p:nvPr>
        </p:nvSpPr>
        <p:spPr/>
        <p:txBody>
          <a:bodyPr/>
          <a:lstStyle/>
          <a:p>
            <a:fld id="{CBBB3F3D-5059-4D6A-B16F-BA1C54FDDA80}" type="slidenum">
              <a:rPr lang="tr-TR" smtClean="0"/>
              <a:pPr/>
              <a:t>13</a:t>
            </a:fld>
            <a:endParaRPr lang="tr-TR"/>
          </a:p>
        </p:txBody>
      </p:sp>
    </p:spTree>
    <p:extLst>
      <p:ext uri="{BB962C8B-B14F-4D97-AF65-F5344CB8AC3E}">
        <p14:creationId xmlns:p14="http://schemas.microsoft.com/office/powerpoint/2010/main" val="2942744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Araç işletenin sorumluluğu</a:t>
            </a:r>
            <a:endParaRPr lang="tr-TR" dirty="0"/>
          </a:p>
        </p:txBody>
      </p:sp>
      <p:sp>
        <p:nvSpPr>
          <p:cNvPr id="3" name="İçerik Yer Tutucusu 2"/>
          <p:cNvSpPr>
            <a:spLocks noGrp="1"/>
          </p:cNvSpPr>
          <p:nvPr>
            <p:ph idx="1"/>
          </p:nvPr>
        </p:nvSpPr>
        <p:spPr/>
        <p:txBody>
          <a:bodyPr/>
          <a:lstStyle/>
          <a:p>
            <a:pPr lvl="0" algn="just"/>
            <a:r>
              <a:rPr lang="tr-TR" dirty="0"/>
              <a:t>Bir motorlu aracın işletilmesi, bir kimsenin ölümüne veya yaralanmasına yahut bir şeyin zarara uğramasına sebep olursa, motorlu aracın bir teşebbüsün unvanı veya işletme adı altında veya bu teşebbüs tarafından kesilen biletle işletilmesi halinde, motorlu aracın işleteni ve bağlı olduğu teşebbüsün sahibi, doğan zarardan müştereken ve </a:t>
            </a:r>
            <a:r>
              <a:rPr lang="tr-TR" dirty="0" err="1"/>
              <a:t>müteselsilen</a:t>
            </a:r>
            <a:r>
              <a:rPr lang="tr-TR" dirty="0"/>
              <a:t> sorumlu olurlar.</a:t>
            </a:r>
          </a:p>
          <a:p>
            <a:endParaRPr lang="tr-TR" dirty="0"/>
          </a:p>
        </p:txBody>
      </p:sp>
      <p:sp>
        <p:nvSpPr>
          <p:cNvPr id="4" name="Slayt Numarası Yer Tutucusu 3"/>
          <p:cNvSpPr>
            <a:spLocks noGrp="1"/>
          </p:cNvSpPr>
          <p:nvPr>
            <p:ph type="sldNum" sz="quarter" idx="12"/>
          </p:nvPr>
        </p:nvSpPr>
        <p:spPr/>
        <p:txBody>
          <a:bodyPr/>
          <a:lstStyle/>
          <a:p>
            <a:fld id="{CBBB3F3D-5059-4D6A-B16F-BA1C54FDDA80}" type="slidenum">
              <a:rPr lang="tr-TR" smtClean="0"/>
              <a:pPr/>
              <a:t>14</a:t>
            </a:fld>
            <a:endParaRPr lang="tr-TR"/>
          </a:p>
        </p:txBody>
      </p:sp>
    </p:spTree>
    <p:extLst>
      <p:ext uri="{BB962C8B-B14F-4D97-AF65-F5344CB8AC3E}">
        <p14:creationId xmlns:p14="http://schemas.microsoft.com/office/powerpoint/2010/main" val="3538190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Ev başkanının sorumluluğu</a:t>
            </a:r>
            <a:endParaRPr lang="tr-TR" dirty="0"/>
          </a:p>
        </p:txBody>
      </p:sp>
      <p:sp>
        <p:nvSpPr>
          <p:cNvPr id="3" name="İçerik Yer Tutucusu 2"/>
          <p:cNvSpPr>
            <a:spLocks noGrp="1"/>
          </p:cNvSpPr>
          <p:nvPr>
            <p:ph idx="1"/>
          </p:nvPr>
        </p:nvSpPr>
        <p:spPr/>
        <p:txBody>
          <a:bodyPr/>
          <a:lstStyle/>
          <a:p>
            <a:pPr lvl="0" algn="just"/>
            <a:r>
              <a:rPr lang="tr-TR" dirty="0"/>
              <a:t>Ev başkanı kendisiyle birlikte yaşayan ve hâkimiyeti altında bulunan küçük, kısıtlı ve akıl hastalığı/ zayıflığı bulunan kişilerin haksız fiilleriyle verdikleri zarardan kusursuz sorumludur.</a:t>
            </a:r>
          </a:p>
          <a:p>
            <a:endParaRPr lang="tr-TR" dirty="0"/>
          </a:p>
        </p:txBody>
      </p:sp>
      <p:sp>
        <p:nvSpPr>
          <p:cNvPr id="4" name="Slayt Numarası Yer Tutucusu 3"/>
          <p:cNvSpPr>
            <a:spLocks noGrp="1"/>
          </p:cNvSpPr>
          <p:nvPr>
            <p:ph type="sldNum" sz="quarter" idx="12"/>
          </p:nvPr>
        </p:nvSpPr>
        <p:spPr/>
        <p:txBody>
          <a:bodyPr/>
          <a:lstStyle/>
          <a:p>
            <a:fld id="{CBBB3F3D-5059-4D6A-B16F-BA1C54FDDA80}" type="slidenum">
              <a:rPr lang="tr-TR" smtClean="0"/>
              <a:pPr/>
              <a:t>15</a:t>
            </a:fld>
            <a:endParaRPr lang="tr-TR"/>
          </a:p>
        </p:txBody>
      </p:sp>
    </p:spTree>
    <p:extLst>
      <p:ext uri="{BB962C8B-B14F-4D97-AF65-F5344CB8AC3E}">
        <p14:creationId xmlns:p14="http://schemas.microsoft.com/office/powerpoint/2010/main" val="1443538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Borçlunun temerrüdü</a:t>
            </a:r>
            <a:endParaRPr lang="tr-TR" dirty="0"/>
          </a:p>
        </p:txBody>
      </p:sp>
      <p:sp>
        <p:nvSpPr>
          <p:cNvPr id="3" name="2 İçerik Yer Tutucusu"/>
          <p:cNvSpPr>
            <a:spLocks noGrp="1"/>
          </p:cNvSpPr>
          <p:nvPr>
            <p:ph idx="1"/>
          </p:nvPr>
        </p:nvSpPr>
        <p:spPr/>
        <p:txBody>
          <a:bodyPr/>
          <a:lstStyle/>
          <a:p>
            <a:pPr lvl="0" algn="just"/>
            <a:r>
              <a:rPr lang="tr-TR" dirty="0"/>
              <a:t>Borç muaccel olmalıdır. </a:t>
            </a:r>
          </a:p>
          <a:p>
            <a:pPr lvl="0" algn="just"/>
            <a:r>
              <a:rPr lang="tr-TR" dirty="0"/>
              <a:t>Borcun ifası hâlâ mümkün olmalıdır.</a:t>
            </a:r>
          </a:p>
          <a:p>
            <a:pPr lvl="0" algn="just"/>
            <a:r>
              <a:rPr lang="tr-TR" dirty="0"/>
              <a:t>Borçlunun temerrüde düşmesi için kusurlu olması gerekmez. </a:t>
            </a:r>
          </a:p>
          <a:p>
            <a:pPr lvl="0" algn="just"/>
            <a:r>
              <a:rPr lang="tr-TR" dirty="0"/>
              <a:t>Alacaklı borçluya ihtarda bulunmalıdır.</a:t>
            </a:r>
          </a:p>
        </p:txBody>
      </p:sp>
      <p:sp>
        <p:nvSpPr>
          <p:cNvPr id="4" name="3 Slayt Numarası Yer Tutucusu"/>
          <p:cNvSpPr>
            <a:spLocks noGrp="1"/>
          </p:cNvSpPr>
          <p:nvPr>
            <p:ph type="sldNum" sz="quarter" idx="12"/>
          </p:nvPr>
        </p:nvSpPr>
        <p:spPr/>
        <p:txBody>
          <a:bodyPr/>
          <a:lstStyle/>
          <a:p>
            <a:fld id="{CBBB3F3D-5059-4D6A-B16F-BA1C54FDDA80}"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Borcu sona erdiren haller</a:t>
            </a:r>
            <a:endParaRPr lang="tr-TR" dirty="0"/>
          </a:p>
        </p:txBody>
      </p:sp>
      <p:sp>
        <p:nvSpPr>
          <p:cNvPr id="3" name="2 İçerik Yer Tutucusu"/>
          <p:cNvSpPr>
            <a:spLocks noGrp="1"/>
          </p:cNvSpPr>
          <p:nvPr>
            <p:ph idx="1"/>
          </p:nvPr>
        </p:nvSpPr>
        <p:spPr/>
        <p:txBody>
          <a:bodyPr>
            <a:normAutofit/>
          </a:bodyPr>
          <a:lstStyle/>
          <a:p>
            <a:pPr lvl="0" algn="just"/>
            <a:r>
              <a:rPr lang="tr-TR" dirty="0"/>
              <a:t>İfa</a:t>
            </a:r>
          </a:p>
          <a:p>
            <a:pPr algn="just"/>
            <a:r>
              <a:rPr lang="tr-TR" dirty="0"/>
              <a:t>İfa borcun yerine getirilmesidir. </a:t>
            </a:r>
          </a:p>
          <a:p>
            <a:pPr algn="just"/>
            <a:r>
              <a:rPr lang="tr-TR" dirty="0"/>
              <a:t> </a:t>
            </a:r>
          </a:p>
          <a:p>
            <a:pPr lvl="0" algn="just"/>
            <a:r>
              <a:rPr lang="tr-TR" dirty="0"/>
              <a:t>İbra </a:t>
            </a:r>
          </a:p>
          <a:p>
            <a:pPr algn="just"/>
            <a:r>
              <a:rPr lang="tr-TR" dirty="0"/>
              <a:t>İbra, alacaklı ve borçlunun aralarında yaptıkları bir sözleşmeyle alacaklının alacağından vazgeçmesi, borçluyu borcundan kurtarmasıdır.</a:t>
            </a:r>
          </a:p>
          <a:p>
            <a:pPr algn="just"/>
            <a:r>
              <a:rPr lang="tr-TR" dirty="0"/>
              <a:t>İbra bir sözleşmedir. </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Borcu sona erdiren haller</a:t>
            </a:r>
            <a:endParaRPr lang="tr-TR" dirty="0"/>
          </a:p>
        </p:txBody>
      </p:sp>
      <p:sp>
        <p:nvSpPr>
          <p:cNvPr id="3" name="2 İçerik Yer Tutucusu"/>
          <p:cNvSpPr>
            <a:spLocks noGrp="1"/>
          </p:cNvSpPr>
          <p:nvPr>
            <p:ph idx="1"/>
          </p:nvPr>
        </p:nvSpPr>
        <p:spPr/>
        <p:txBody>
          <a:bodyPr>
            <a:normAutofit fontScale="62500" lnSpcReduction="20000"/>
          </a:bodyPr>
          <a:lstStyle/>
          <a:p>
            <a:pPr lvl="0"/>
            <a:r>
              <a:rPr lang="tr-TR" dirty="0"/>
              <a:t>Yenileme (Tecdit): </a:t>
            </a:r>
          </a:p>
          <a:p>
            <a:r>
              <a:rPr lang="tr-TR" dirty="0"/>
              <a:t>Yenileme, mevcut </a:t>
            </a:r>
            <a:r>
              <a:rPr lang="tr-TR" u="sng" dirty="0"/>
              <a:t>geçerli</a:t>
            </a:r>
            <a:r>
              <a:rPr lang="tr-TR" dirty="0"/>
              <a:t> bir borcun, tarafların </a:t>
            </a:r>
            <a:r>
              <a:rPr lang="tr-TR" u="sng" dirty="0"/>
              <a:t>açıkça</a:t>
            </a:r>
            <a:r>
              <a:rPr lang="tr-TR" dirty="0"/>
              <a:t> anlaşmasıyla, yeni bir </a:t>
            </a:r>
            <a:r>
              <a:rPr lang="tr-TR" u="sng" dirty="0"/>
              <a:t>geçerli</a:t>
            </a:r>
            <a:r>
              <a:rPr lang="tr-TR" dirty="0"/>
              <a:t> borç meydana getirilerek sona erdirilmesidir.</a:t>
            </a:r>
          </a:p>
          <a:p>
            <a:pPr lvl="0"/>
            <a:r>
              <a:rPr lang="tr-TR" dirty="0"/>
              <a:t>Alacaklı ve Borçlu Sıfatlarının Birleşmesi (TBK 135)</a:t>
            </a:r>
          </a:p>
          <a:p>
            <a:r>
              <a:rPr lang="tr-TR" dirty="0"/>
              <a:t>Alacaklılık ve borçluluk sıfatlarının bir kişide birleşmesi ile borç ve ferileri (</a:t>
            </a:r>
            <a:r>
              <a:rPr lang="tr-TR" dirty="0" err="1"/>
              <a:t>fazi</a:t>
            </a:r>
            <a:r>
              <a:rPr lang="tr-TR" dirty="0"/>
              <a:t>, cezai şart, teminatlar) sona erer. </a:t>
            </a:r>
          </a:p>
          <a:p>
            <a:r>
              <a:rPr lang="tr-TR" dirty="0"/>
              <a:t>edilebilir.</a:t>
            </a:r>
          </a:p>
          <a:p>
            <a:r>
              <a:rPr lang="tr-TR" dirty="0"/>
              <a:t> </a:t>
            </a:r>
          </a:p>
          <a:p>
            <a:pPr lvl="0"/>
            <a:r>
              <a:rPr lang="tr-TR" dirty="0"/>
              <a:t>İfa İmkânsızlığı </a:t>
            </a:r>
          </a:p>
          <a:p>
            <a:r>
              <a:rPr lang="tr-TR" dirty="0"/>
              <a:t> </a:t>
            </a:r>
          </a:p>
          <a:p>
            <a:r>
              <a:rPr lang="tr-TR" dirty="0"/>
              <a:t> </a:t>
            </a:r>
          </a:p>
          <a:p>
            <a:pPr lvl="0"/>
            <a:r>
              <a:rPr lang="tr-TR" dirty="0"/>
              <a:t>Takas </a:t>
            </a:r>
          </a:p>
          <a:p>
            <a:r>
              <a:rPr lang="tr-TR" dirty="0"/>
              <a:t>İki kişi, karşılıklı olarak bir miktar para veya özdeş diğer edimleri birbirine borçlu oldukları takdirde, her iki borç muaccel ise her biri alacağını borcuyla takas edebilir </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Müteselsil borçluluk</a:t>
            </a:r>
            <a:endParaRPr lang="tr-TR" dirty="0"/>
          </a:p>
        </p:txBody>
      </p:sp>
      <p:sp>
        <p:nvSpPr>
          <p:cNvPr id="3" name="2 İçerik Yer Tutucusu"/>
          <p:cNvSpPr>
            <a:spLocks noGrp="1"/>
          </p:cNvSpPr>
          <p:nvPr>
            <p:ph idx="1"/>
          </p:nvPr>
        </p:nvSpPr>
        <p:spPr/>
        <p:txBody>
          <a:bodyPr>
            <a:normAutofit/>
          </a:bodyPr>
          <a:lstStyle/>
          <a:p>
            <a:pPr algn="just"/>
            <a:r>
              <a:rPr lang="tr-TR" dirty="0"/>
              <a:t>Müteselsil borçluluk, bir borç ilişkisinde borçluların birden çok olduğu ve borçluların her birinin alacaklıya karşı borcun “</a:t>
            </a:r>
            <a:r>
              <a:rPr lang="tr-TR" u="sng" dirty="0"/>
              <a:t>tamamından</a:t>
            </a:r>
            <a:r>
              <a:rPr lang="tr-TR" dirty="0"/>
              <a:t>” sorumlu olduğu hukuki ilişkidir.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Müteselsil alacaklılık</a:t>
            </a:r>
            <a:endParaRPr lang="tr-TR" dirty="0"/>
          </a:p>
        </p:txBody>
      </p:sp>
      <p:sp>
        <p:nvSpPr>
          <p:cNvPr id="3" name="2 İçerik Yer Tutucusu"/>
          <p:cNvSpPr>
            <a:spLocks noGrp="1"/>
          </p:cNvSpPr>
          <p:nvPr>
            <p:ph idx="1"/>
          </p:nvPr>
        </p:nvSpPr>
        <p:spPr/>
        <p:txBody>
          <a:bodyPr>
            <a:normAutofit/>
          </a:bodyPr>
          <a:lstStyle/>
          <a:p>
            <a:pPr marL="285750" lvl="1" algn="just"/>
            <a:r>
              <a:rPr lang="tr-TR" dirty="0"/>
              <a:t>Birden çok alacaklının varlığı durumunda, bu alacaklılardan her birinin borcun tamamının ifasını talep etme imkânına sahip olduğu, borçlunun da bu alacaklılardan “birine” yaptığı ifayla bütün alacaklılara karşı borcundan kurtulduğu hukuki ilişkidir.</a:t>
            </a:r>
            <a:endParaRPr lang="tr-TR" sz="2800" dirty="0"/>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zamanaşımı</a:t>
            </a:r>
            <a:endParaRPr lang="tr-TR" dirty="0"/>
          </a:p>
        </p:txBody>
      </p:sp>
      <p:sp>
        <p:nvSpPr>
          <p:cNvPr id="3" name="2 İçerik Yer Tutucusu"/>
          <p:cNvSpPr>
            <a:spLocks noGrp="1"/>
          </p:cNvSpPr>
          <p:nvPr>
            <p:ph idx="1"/>
          </p:nvPr>
        </p:nvSpPr>
        <p:spPr/>
        <p:txBody>
          <a:bodyPr/>
          <a:lstStyle/>
          <a:p>
            <a:pPr lvl="0"/>
            <a:r>
              <a:rPr lang="tr-TR" dirty="0"/>
              <a:t>Zamanaşımı belirli bir süre hareketsiz kalan kişinin, alacağını dava yoluyla tahsil etme imkânını kaybetmesidir. </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Zamanaşımının durması</a:t>
            </a:r>
            <a:endParaRPr lang="tr-TR" dirty="0"/>
          </a:p>
        </p:txBody>
      </p:sp>
      <p:sp>
        <p:nvSpPr>
          <p:cNvPr id="3" name="2 İçerik Yer Tutucusu"/>
          <p:cNvSpPr>
            <a:spLocks noGrp="1"/>
          </p:cNvSpPr>
          <p:nvPr>
            <p:ph idx="1"/>
          </p:nvPr>
        </p:nvSpPr>
        <p:spPr/>
        <p:txBody>
          <a:bodyPr>
            <a:normAutofit fontScale="77500" lnSpcReduction="20000"/>
          </a:bodyPr>
          <a:lstStyle/>
          <a:p>
            <a:pPr lvl="1"/>
            <a:r>
              <a:rPr lang="tr-TR" dirty="0"/>
              <a:t>Zamanaşımının Durması Sebepleri ve Durmanın Sonuçları:</a:t>
            </a:r>
            <a:endParaRPr lang="tr-TR" sz="2800" dirty="0"/>
          </a:p>
          <a:p>
            <a:pPr lvl="1"/>
            <a:r>
              <a:rPr lang="tr-TR" dirty="0"/>
              <a:t>Velayet süresince, çocukların ana ve babalarından olan alacakları için</a:t>
            </a:r>
            <a:endParaRPr lang="tr-TR" sz="2800" dirty="0"/>
          </a:p>
          <a:p>
            <a:pPr lvl="1"/>
            <a:r>
              <a:rPr lang="tr-TR" dirty="0"/>
              <a:t>Vesayet süresince, vesayet altında bulunanların vasiden veya vesayet işlemleri sebebiyle Devletten olan alacakları için</a:t>
            </a:r>
            <a:endParaRPr lang="tr-TR" sz="2800" dirty="0"/>
          </a:p>
          <a:p>
            <a:pPr lvl="1"/>
            <a:r>
              <a:rPr lang="tr-TR" dirty="0"/>
              <a:t>Evlilik devam ettiği sürece, eşlerin diğerinden olan alacakları için</a:t>
            </a:r>
            <a:endParaRPr lang="tr-TR" sz="2800" dirty="0"/>
          </a:p>
          <a:p>
            <a:pPr lvl="1"/>
            <a:r>
              <a:rPr lang="tr-TR" dirty="0"/>
              <a:t>Hizmet ilişkisi süresince, ev hizmetlilerinin onları çalıştıranlardan olan alacakları için</a:t>
            </a:r>
            <a:endParaRPr lang="tr-TR" sz="2800" dirty="0"/>
          </a:p>
          <a:p>
            <a:pPr lvl="1"/>
            <a:r>
              <a:rPr lang="tr-TR" dirty="0"/>
              <a:t>Borçlu, alacak üzerinde intifa hakkına sahip olduğu sürece</a:t>
            </a:r>
            <a:endParaRPr lang="tr-TR" sz="2800" dirty="0"/>
          </a:p>
          <a:p>
            <a:pPr lvl="1"/>
            <a:r>
              <a:rPr lang="tr-TR" dirty="0"/>
              <a:t>Alacağı, Türk mahkemelerinde ileri sürme imkânının bulunmadığı sürece</a:t>
            </a:r>
            <a:endParaRPr lang="tr-TR" sz="2800" dirty="0"/>
          </a:p>
          <a:p>
            <a:pPr lvl="1"/>
            <a:r>
              <a:rPr lang="tr-TR" dirty="0"/>
              <a:t>Alacaklı ve borçlu sıfatının aynı kişide birleşmesinde, birleşmenin ileride geçmişe etkili olarak ortadan kalkması durumunda, bu durumun ortaya çıkmasına kadar geçecek sürece.</a:t>
            </a:r>
            <a:endParaRPr lang="tr-TR" sz="2800" dirty="0"/>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Zamanaşımının kesilmesi</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926365583"/>
              </p:ext>
            </p:extLst>
          </p:nvPr>
        </p:nvGraphicFramePr>
        <p:xfrm>
          <a:off x="533400" y="188640"/>
          <a:ext cx="7494985" cy="4176465"/>
        </p:xfrm>
        <a:graphic>
          <a:graphicData uri="http://schemas.openxmlformats.org/drawingml/2006/table">
            <a:tbl>
              <a:tblPr firstRow="1" firstCol="1" bandRow="1">
                <a:tableStyleId>{5C22544A-7EE6-4342-B048-85BDC9FD1C3A}</a:tableStyleId>
              </a:tblPr>
              <a:tblGrid>
                <a:gridCol w="2310408"/>
                <a:gridCol w="2278359"/>
                <a:gridCol w="2906218"/>
              </a:tblGrid>
              <a:tr h="399365">
                <a:tc>
                  <a:txBody>
                    <a:bodyPr/>
                    <a:lstStyle/>
                    <a:p>
                      <a:pPr marL="228600" algn="ctr">
                        <a:lnSpc>
                          <a:spcPct val="115000"/>
                        </a:lnSpc>
                        <a:spcBef>
                          <a:spcPts val="600"/>
                        </a:spcBef>
                        <a:spcAft>
                          <a:spcPts val="600"/>
                        </a:spcAft>
                      </a:pPr>
                      <a:r>
                        <a:rPr lang="tr-TR" sz="900">
                          <a:effectLst/>
                        </a:rPr>
                        <a:t>Borçlunun Fiiliyle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algn="ctr">
                        <a:lnSpc>
                          <a:spcPct val="115000"/>
                        </a:lnSpc>
                        <a:spcBef>
                          <a:spcPts val="600"/>
                        </a:spcBef>
                        <a:spcAft>
                          <a:spcPts val="600"/>
                        </a:spcAft>
                      </a:pPr>
                      <a:r>
                        <a:rPr lang="tr-TR" sz="900">
                          <a:effectLst/>
                        </a:rPr>
                        <a:t>Alacaklının Fiiliyle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algn="ctr">
                        <a:lnSpc>
                          <a:spcPct val="115000"/>
                        </a:lnSpc>
                        <a:spcBef>
                          <a:spcPts val="600"/>
                        </a:spcBef>
                        <a:spcAft>
                          <a:spcPts val="600"/>
                        </a:spcAft>
                      </a:pPr>
                      <a:r>
                        <a:rPr lang="tr-TR" sz="900">
                          <a:effectLst/>
                        </a:rPr>
                        <a:t>Hâkimin Fiiliyle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77100">
                <a:tc>
                  <a:txBody>
                    <a:bodyPr/>
                    <a:lstStyle/>
                    <a:p>
                      <a:pPr marL="0" lvl="0" indent="0" algn="just">
                        <a:lnSpc>
                          <a:spcPct val="115000"/>
                        </a:lnSpc>
                        <a:spcBef>
                          <a:spcPts val="600"/>
                        </a:spcBef>
                        <a:spcAft>
                          <a:spcPts val="600"/>
                        </a:spcAft>
                        <a:buFont typeface="Symbol" panose="05050102010706020507" pitchFamily="18" charset="2"/>
                        <a:buNone/>
                        <a:tabLst>
                          <a:tab pos="45720" algn="l"/>
                        </a:tabLst>
                      </a:pPr>
                      <a:r>
                        <a:rPr lang="tr-TR" sz="900" dirty="0">
                          <a:solidFill>
                            <a:srgbClr val="FF0000"/>
                          </a:solidFill>
                          <a:effectLst/>
                        </a:rPr>
                        <a:t>Borcu sözlü ikrarı</a:t>
                      </a:r>
                      <a:endParaRPr lang="tr-TR" sz="1100" dirty="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45720" algn="l"/>
                        </a:tabLst>
                      </a:pPr>
                      <a:r>
                        <a:rPr lang="tr-TR" sz="900" u="sng" dirty="0">
                          <a:solidFill>
                            <a:srgbClr val="FF0000"/>
                          </a:solidFill>
                          <a:effectLst/>
                        </a:rPr>
                        <a:t>Borcu yazılı ikrarı</a:t>
                      </a:r>
                      <a:endParaRPr lang="tr-TR" sz="1100" dirty="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45720" algn="l"/>
                        </a:tabLst>
                      </a:pPr>
                      <a:r>
                        <a:rPr lang="tr-TR" sz="900" dirty="0">
                          <a:solidFill>
                            <a:srgbClr val="FF0000"/>
                          </a:solidFill>
                          <a:effectLst/>
                        </a:rPr>
                        <a:t>Faiz ödemesi</a:t>
                      </a:r>
                      <a:endParaRPr lang="tr-TR" sz="1100" dirty="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45720" algn="l"/>
                        </a:tabLst>
                      </a:pPr>
                      <a:r>
                        <a:rPr lang="tr-TR" sz="900" dirty="0">
                          <a:solidFill>
                            <a:srgbClr val="FF0000"/>
                          </a:solidFill>
                          <a:effectLst/>
                        </a:rPr>
                        <a:t>Kısmi ifada bulunması</a:t>
                      </a:r>
                      <a:endParaRPr lang="tr-TR" sz="1100" dirty="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45720" algn="l"/>
                        </a:tabLst>
                      </a:pPr>
                      <a:r>
                        <a:rPr lang="tr-TR" sz="900" dirty="0">
                          <a:solidFill>
                            <a:srgbClr val="FF0000"/>
                          </a:solidFill>
                          <a:effectLst/>
                        </a:rPr>
                        <a:t>Teminat göstermesi </a:t>
                      </a:r>
                      <a:endParaRPr lang="tr-TR"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5000"/>
                        </a:lnSpc>
                        <a:spcBef>
                          <a:spcPts val="600"/>
                        </a:spcBef>
                        <a:spcAft>
                          <a:spcPts val="600"/>
                        </a:spcAft>
                        <a:buFont typeface="Symbol" panose="05050102010706020507" pitchFamily="18" charset="2"/>
                        <a:buNone/>
                        <a:tabLst>
                          <a:tab pos="160020" algn="l"/>
                        </a:tabLst>
                      </a:pPr>
                      <a:r>
                        <a:rPr lang="tr-TR" sz="900" dirty="0">
                          <a:solidFill>
                            <a:srgbClr val="FF0000"/>
                          </a:solidFill>
                          <a:effectLst/>
                        </a:rPr>
                        <a:t>Dava </a:t>
                      </a:r>
                      <a:r>
                        <a:rPr lang="tr-TR" sz="900" dirty="0" smtClean="0">
                          <a:solidFill>
                            <a:srgbClr val="FF0000"/>
                          </a:solidFill>
                          <a:effectLst/>
                        </a:rPr>
                        <a:t>açması</a:t>
                      </a:r>
                    </a:p>
                    <a:p>
                      <a:pPr marL="0" lvl="0" indent="0" algn="just">
                        <a:lnSpc>
                          <a:spcPct val="115000"/>
                        </a:lnSpc>
                        <a:spcBef>
                          <a:spcPts val="600"/>
                        </a:spcBef>
                        <a:spcAft>
                          <a:spcPts val="600"/>
                        </a:spcAft>
                        <a:buFont typeface="Symbol" panose="05050102010706020507" pitchFamily="18" charset="2"/>
                        <a:buNone/>
                        <a:tabLst>
                          <a:tab pos="160020" algn="l"/>
                        </a:tabLst>
                      </a:pPr>
                      <a:r>
                        <a:rPr lang="tr-TR" sz="900" dirty="0" smtClean="0">
                          <a:solidFill>
                            <a:srgbClr val="FF0000"/>
                          </a:solidFill>
                          <a:effectLst/>
                        </a:rPr>
                        <a:t>Def’i </a:t>
                      </a:r>
                      <a:r>
                        <a:rPr lang="tr-TR" sz="900" dirty="0">
                          <a:solidFill>
                            <a:srgbClr val="FF0000"/>
                          </a:solidFill>
                          <a:effectLst/>
                        </a:rPr>
                        <a:t>ileri sürmesi</a:t>
                      </a:r>
                      <a:endParaRPr lang="tr-TR" sz="1100" dirty="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160020" algn="l"/>
                        </a:tabLst>
                      </a:pPr>
                      <a:r>
                        <a:rPr lang="tr-TR" sz="900" dirty="0">
                          <a:solidFill>
                            <a:srgbClr val="FF0000"/>
                          </a:solidFill>
                          <a:effectLst/>
                        </a:rPr>
                        <a:t>İcra takibinde bulunması</a:t>
                      </a:r>
                      <a:endParaRPr lang="tr-TR" sz="1100" dirty="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160020" algn="l"/>
                        </a:tabLst>
                      </a:pPr>
                      <a:r>
                        <a:rPr lang="tr-TR" sz="900" dirty="0">
                          <a:solidFill>
                            <a:srgbClr val="FF0000"/>
                          </a:solidFill>
                          <a:effectLst/>
                        </a:rPr>
                        <a:t>İflas masasına başvurması</a:t>
                      </a:r>
                      <a:endParaRPr lang="tr-TR"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lgn="just">
                        <a:lnSpc>
                          <a:spcPct val="115000"/>
                        </a:lnSpc>
                        <a:spcBef>
                          <a:spcPts val="600"/>
                        </a:spcBef>
                        <a:spcAft>
                          <a:spcPts val="600"/>
                        </a:spcAft>
                        <a:buFont typeface="Symbol" panose="05050102010706020507" pitchFamily="18" charset="2"/>
                        <a:buNone/>
                        <a:tabLst>
                          <a:tab pos="160020" algn="l"/>
                        </a:tabLst>
                      </a:pPr>
                      <a:r>
                        <a:rPr lang="tr-TR" sz="900" dirty="0">
                          <a:solidFill>
                            <a:srgbClr val="FF0000"/>
                          </a:solidFill>
                          <a:effectLst/>
                        </a:rPr>
                        <a:t>Hâkimin her ara </a:t>
                      </a:r>
                      <a:r>
                        <a:rPr lang="tr-TR" sz="900" dirty="0" smtClean="0">
                          <a:solidFill>
                            <a:srgbClr val="FF0000"/>
                          </a:solidFill>
                          <a:effectLst/>
                        </a:rPr>
                        <a:t>kararı</a:t>
                      </a:r>
                      <a:endParaRPr lang="tr-TR" sz="1100" dirty="0" smtClean="0">
                        <a:solidFill>
                          <a:srgbClr val="FF0000"/>
                        </a:solidFill>
                        <a:effectLst/>
                      </a:endParaRPr>
                    </a:p>
                    <a:p>
                      <a:pPr marL="0" lvl="0" indent="0" algn="just">
                        <a:lnSpc>
                          <a:spcPct val="115000"/>
                        </a:lnSpc>
                        <a:spcBef>
                          <a:spcPts val="600"/>
                        </a:spcBef>
                        <a:spcAft>
                          <a:spcPts val="600"/>
                        </a:spcAft>
                        <a:buFont typeface="Symbol" panose="05050102010706020507" pitchFamily="18" charset="2"/>
                        <a:buNone/>
                        <a:tabLst>
                          <a:tab pos="160020" algn="l"/>
                        </a:tabLst>
                      </a:pPr>
                      <a:r>
                        <a:rPr lang="tr-TR" sz="900" u="none" dirty="0" smtClean="0">
                          <a:solidFill>
                            <a:srgbClr val="FF0000"/>
                          </a:solidFill>
                          <a:effectLst/>
                        </a:rPr>
                        <a:t>Hâkimin </a:t>
                      </a:r>
                      <a:r>
                        <a:rPr lang="tr-TR" sz="900" u="none" dirty="0">
                          <a:solidFill>
                            <a:srgbClr val="FF0000"/>
                          </a:solidFill>
                          <a:effectLst/>
                        </a:rPr>
                        <a:t>esasa ilişkin kesin kararı</a:t>
                      </a:r>
                      <a:endParaRPr lang="tr-TR" sz="1100" u="non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3 Slayt Numarası Yer Tutucusu"/>
          <p:cNvSpPr>
            <a:spLocks noGrp="1"/>
          </p:cNvSpPr>
          <p:nvPr>
            <p:ph type="sldNum" sz="quarter" idx="12"/>
          </p:nvPr>
        </p:nvSpPr>
        <p:spPr/>
        <p:txBody>
          <a:bodyPr/>
          <a:lstStyle/>
          <a:p>
            <a:fld id="{CBBB3F3D-5059-4D6A-B16F-BA1C54FDDA80}"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72</TotalTime>
  <Words>579</Words>
  <Application>Microsoft Office PowerPoint</Application>
  <PresentationFormat>Ekran Gösterisi (4:3)</PresentationFormat>
  <Paragraphs>97</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Calibri</vt:lpstr>
      <vt:lpstr>Century Gothic</vt:lpstr>
      <vt:lpstr>Symbol</vt:lpstr>
      <vt:lpstr>Times New Roman</vt:lpstr>
      <vt:lpstr>Wingdings 3</vt:lpstr>
      <vt:lpstr>Dilim</vt:lpstr>
      <vt:lpstr>HAKSIZ FİİL</vt:lpstr>
      <vt:lpstr>Borçlunun temerrüdü</vt:lpstr>
      <vt:lpstr>Borcu sona erdiren haller</vt:lpstr>
      <vt:lpstr>Borcu sona erdiren haller</vt:lpstr>
      <vt:lpstr>Müteselsil borçluluk</vt:lpstr>
      <vt:lpstr>Müteselsil alacaklılık</vt:lpstr>
      <vt:lpstr>zamanaşımı</vt:lpstr>
      <vt:lpstr>Zamanaşımının durması</vt:lpstr>
      <vt:lpstr>Zamanaşımının kesilmesi</vt:lpstr>
      <vt:lpstr>Alacağın temliki</vt:lpstr>
      <vt:lpstr>Borcun üstlenilmesi</vt:lpstr>
      <vt:lpstr>Kusursuz sorumluluk halleri</vt:lpstr>
      <vt:lpstr>Adam çalıştıranın sorumluluğu</vt:lpstr>
      <vt:lpstr>Araç işletenin sorumluluğu</vt:lpstr>
      <vt:lpstr>Ev başkanının sorumluluğu</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KİŞİLER HUKUKU</dc:title>
  <dc:creator>Administrator</dc:creator>
  <cp:lastModifiedBy>Pelin Atila Yoruk</cp:lastModifiedBy>
  <cp:revision>24</cp:revision>
  <dcterms:created xsi:type="dcterms:W3CDTF">2015-12-20T17:57:43Z</dcterms:created>
  <dcterms:modified xsi:type="dcterms:W3CDTF">2017-12-27T20:42:14Z</dcterms:modified>
</cp:coreProperties>
</file>