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3" r:id="rId7"/>
    <p:sldId id="264"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65958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3036642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5A202F1-B75B-41FD-8ED6-36B842612B0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84590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650644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5A202F1-B75B-41FD-8ED6-36B842612B0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9462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2088401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156321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2234927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247796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D29280E-BD62-442A-AB43-B00172E8F587}" type="datetimeFigureOut">
              <a:rPr lang="tr-TR" smtClean="0"/>
              <a:t>12.10.2016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317840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269655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D29280E-BD62-442A-AB43-B00172E8F587}" type="datetimeFigureOut">
              <a:rPr lang="tr-TR" smtClean="0"/>
              <a:t>12.10.2016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319466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D29280E-BD62-442A-AB43-B00172E8F587}" type="datetimeFigureOut">
              <a:rPr lang="tr-TR" smtClean="0"/>
              <a:t>12.10.2016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3596732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9280E-BD62-442A-AB43-B00172E8F587}" type="datetimeFigureOut">
              <a:rPr lang="tr-TR" smtClean="0"/>
              <a:t>12.10.2016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1334242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428703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D29280E-BD62-442A-AB43-B00172E8F587}" type="datetimeFigureOut">
              <a:rPr lang="tr-TR" smtClean="0"/>
              <a:t>12.10.2016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5A202F1-B75B-41FD-8ED6-36B842612B04}" type="slidenum">
              <a:rPr lang="tr-TR" smtClean="0"/>
              <a:t>‹#›</a:t>
            </a:fld>
            <a:endParaRPr lang="tr-TR"/>
          </a:p>
        </p:txBody>
      </p:sp>
    </p:spTree>
    <p:extLst>
      <p:ext uri="{BB962C8B-B14F-4D97-AF65-F5344CB8AC3E}">
        <p14:creationId xmlns:p14="http://schemas.microsoft.com/office/powerpoint/2010/main" val="3624517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D29280E-BD62-442A-AB43-B00172E8F587}" type="datetimeFigureOut">
              <a:rPr lang="tr-TR" smtClean="0"/>
              <a:t>12.10.2016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5A202F1-B75B-41FD-8ED6-36B842612B04}" type="slidenum">
              <a:rPr lang="tr-TR" smtClean="0"/>
              <a:t>‹#›</a:t>
            </a:fld>
            <a:endParaRPr lang="tr-TR"/>
          </a:p>
        </p:txBody>
      </p:sp>
    </p:spTree>
    <p:extLst>
      <p:ext uri="{BB962C8B-B14F-4D97-AF65-F5344CB8AC3E}">
        <p14:creationId xmlns:p14="http://schemas.microsoft.com/office/powerpoint/2010/main" val="21802774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964" y="274226"/>
            <a:ext cx="10515600" cy="2546092"/>
          </a:xfrm>
        </p:spPr>
        <p:txBody>
          <a:bodyPr/>
          <a:lstStyle/>
          <a:p>
            <a:r>
              <a:rPr lang="tr-TR" b="1" dirty="0" smtClean="0">
                <a:solidFill>
                  <a:srgbClr val="FF0000"/>
                </a:solidFill>
              </a:rPr>
              <a:t> </a:t>
            </a:r>
            <a:r>
              <a:rPr lang="tr-TR" b="1" dirty="0" smtClean="0">
                <a:solidFill>
                  <a:schemeClr val="tx1">
                    <a:lumMod val="95000"/>
                    <a:lumOff val="5000"/>
                  </a:schemeClr>
                </a:solidFill>
                <a:latin typeface="Algerian" panose="04020705040A02060702" pitchFamily="82" charset="0"/>
              </a:rPr>
              <a:t>TÜRK EĞİTİM TARİHİNDE</a:t>
            </a:r>
            <a:br>
              <a:rPr lang="tr-TR" b="1" dirty="0" smtClean="0">
                <a:solidFill>
                  <a:schemeClr val="tx1">
                    <a:lumMod val="95000"/>
                    <a:lumOff val="5000"/>
                  </a:schemeClr>
                </a:solidFill>
                <a:latin typeface="Algerian" panose="04020705040A02060702" pitchFamily="82" charset="0"/>
              </a:rPr>
            </a:br>
            <a:endParaRPr lang="tr-TR" b="1" dirty="0">
              <a:solidFill>
                <a:schemeClr val="tx1">
                  <a:lumMod val="95000"/>
                  <a:lumOff val="5000"/>
                </a:schemeClr>
              </a:solidFill>
              <a:latin typeface="Algerian" panose="04020705040A02060702" pitchFamily="82" charset="0"/>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2589" y="1599789"/>
            <a:ext cx="6000750" cy="2886075"/>
          </a:xfrm>
        </p:spPr>
      </p:pic>
    </p:spTree>
    <p:extLst>
      <p:ext uri="{BB962C8B-B14F-4D97-AF65-F5344CB8AC3E}">
        <p14:creationId xmlns:p14="http://schemas.microsoft.com/office/powerpoint/2010/main" val="3180919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Tanzimat </a:t>
            </a:r>
            <a:r>
              <a:rPr lang="tr-TR" dirty="0" err="1" smtClean="0"/>
              <a:t>dönemininin</a:t>
            </a:r>
            <a:r>
              <a:rPr lang="tr-TR" dirty="0" smtClean="0"/>
              <a:t> okul ve okul dışı kültür faaliyetleri hız kazanmıştır. </a:t>
            </a:r>
            <a:r>
              <a:rPr lang="tr-TR" b="1" dirty="0" smtClean="0"/>
              <a:t>Kıraathane</a:t>
            </a:r>
            <a:r>
              <a:rPr lang="tr-TR" dirty="0" smtClean="0"/>
              <a:t> adlı kurumlarda insanlar sosyalleşme ve çeşitli yayınları okuma fırsatı bulurlardı.</a:t>
            </a:r>
          </a:p>
          <a:p>
            <a:r>
              <a:rPr lang="tr-TR" dirty="0" smtClean="0"/>
              <a:t>Tanzimat döneminde açılan </a:t>
            </a:r>
            <a:r>
              <a:rPr lang="tr-TR" dirty="0" err="1" smtClean="0"/>
              <a:t>Darülmuallimin</a:t>
            </a:r>
            <a:r>
              <a:rPr lang="tr-TR" dirty="0" smtClean="0"/>
              <a:t> (öğretmen okulu)okullarında Tarih ve Coğrafya dersleri bulunmaktaydı. </a:t>
            </a:r>
            <a:endParaRPr lang="tr-TR" dirty="0"/>
          </a:p>
        </p:txBody>
      </p:sp>
    </p:spTree>
    <p:extLst>
      <p:ext uri="{BB962C8B-B14F-4D97-AF65-F5344CB8AC3E}">
        <p14:creationId xmlns:p14="http://schemas.microsoft.com/office/powerpoint/2010/main" val="40765919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solidFill>
                  <a:schemeClr val="accent1"/>
                </a:solidFill>
              </a:rPr>
              <a:t>Usül</a:t>
            </a:r>
            <a:r>
              <a:rPr lang="tr-TR" b="1" dirty="0" smtClean="0">
                <a:solidFill>
                  <a:schemeClr val="accent1"/>
                </a:solidFill>
              </a:rPr>
              <a:t>-i </a:t>
            </a:r>
            <a:r>
              <a:rPr lang="tr-TR" b="1" dirty="0" err="1" smtClean="0">
                <a:solidFill>
                  <a:schemeClr val="accent1"/>
                </a:solidFill>
              </a:rPr>
              <a:t>Cedid</a:t>
            </a:r>
            <a:r>
              <a:rPr lang="tr-TR" b="1" dirty="0" smtClean="0">
                <a:solidFill>
                  <a:schemeClr val="accent1"/>
                </a:solidFill>
              </a:rPr>
              <a:t> (Yenileşme)</a:t>
            </a:r>
            <a:endParaRPr lang="tr-TR" b="1" dirty="0">
              <a:solidFill>
                <a:schemeClr val="accent1"/>
              </a:solidFill>
            </a:endParaRPr>
          </a:p>
        </p:txBody>
      </p:sp>
      <p:sp>
        <p:nvSpPr>
          <p:cNvPr id="3" name="İçerik Yer Tutucusu 2"/>
          <p:cNvSpPr>
            <a:spLocks noGrp="1"/>
          </p:cNvSpPr>
          <p:nvPr>
            <p:ph idx="1"/>
          </p:nvPr>
        </p:nvSpPr>
        <p:spPr/>
        <p:txBody>
          <a:bodyPr/>
          <a:lstStyle/>
          <a:p>
            <a:r>
              <a:rPr lang="tr-TR" b="1" dirty="0" smtClean="0"/>
              <a:t>Selim Sabit Efendi </a:t>
            </a:r>
            <a:r>
              <a:rPr lang="tr-TR" dirty="0" smtClean="0"/>
              <a:t>ilkokullarda okutulmak üzere çeşitli kitaplar yazmıştır. </a:t>
            </a:r>
          </a:p>
          <a:p>
            <a:r>
              <a:rPr lang="tr-TR" dirty="0" smtClean="0"/>
              <a:t>Bunlardan ikisi; Tarih ve </a:t>
            </a:r>
            <a:r>
              <a:rPr lang="tr-TR" dirty="0" err="1" smtClean="0"/>
              <a:t>Coğrafya’dır</a:t>
            </a:r>
            <a:r>
              <a:rPr lang="tr-TR" dirty="0" smtClean="0"/>
              <a:t>. </a:t>
            </a:r>
          </a:p>
          <a:p>
            <a:r>
              <a:rPr lang="tr-TR" b="1" dirty="0" smtClean="0"/>
              <a:t>Kısa Osmanlı Tarihi </a:t>
            </a:r>
            <a:r>
              <a:rPr lang="tr-TR" dirty="0" smtClean="0"/>
              <a:t>(Muhtasar Tarih-i Osmani) adlı kitabında Osmanlının  kuruluşundan Abdülaziz devri dahil her padişah dönemini ana hatlarıyla anlatır. </a:t>
            </a:r>
          </a:p>
          <a:p>
            <a:r>
              <a:rPr lang="tr-TR" b="1" dirty="0" smtClean="0"/>
              <a:t>Kısa Coğrafya </a:t>
            </a:r>
            <a:r>
              <a:rPr lang="tr-TR" dirty="0" smtClean="0"/>
              <a:t>(</a:t>
            </a:r>
            <a:r>
              <a:rPr lang="tr-TR" dirty="0" smtClean="0"/>
              <a:t>Muhtasar Coğrafya) kitabında ise harita tanıtıldıktan sonra kıtalar, ada, </a:t>
            </a:r>
            <a:r>
              <a:rPr lang="tr-TR" dirty="0" smtClean="0"/>
              <a:t>yarımada </a:t>
            </a:r>
            <a:r>
              <a:rPr lang="tr-TR" dirty="0" smtClean="0"/>
              <a:t>dil, burun, körfez, göl, ırmak, gibi konular anlatılır. </a:t>
            </a:r>
          </a:p>
          <a:p>
            <a:r>
              <a:rPr lang="tr-TR" dirty="0" smtClean="0"/>
              <a:t>Selim Sabit Efendi’ye göre öğrencilere coğrafya dersinde harita çizimi öğretilmelidir. </a:t>
            </a:r>
            <a:endParaRPr lang="tr-TR" dirty="0"/>
          </a:p>
        </p:txBody>
      </p:sp>
    </p:spTree>
    <p:extLst>
      <p:ext uri="{BB962C8B-B14F-4D97-AF65-F5344CB8AC3E}">
        <p14:creationId xmlns:p14="http://schemas.microsoft.com/office/powerpoint/2010/main" val="2533027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Selim Sabit Efendi</a:t>
            </a:r>
            <a:r>
              <a:rPr lang="tr-TR" dirty="0" smtClean="0"/>
              <a:t>’nin Tarih öğretiminde önemli olayların öğretilmesi ve okuma parçaları sağlama anlayışı, kuru ve sadece olayların tarihini ezberlemek ve bunu mutlaka bir padişaha bağlamak biçiminde algılanmıştır. </a:t>
            </a:r>
          </a:p>
          <a:p>
            <a:r>
              <a:rPr lang="tr-TR" dirty="0" err="1" smtClean="0"/>
              <a:t>Sıbyan</a:t>
            </a:r>
            <a:r>
              <a:rPr lang="tr-TR" dirty="0" smtClean="0"/>
              <a:t> mekteplerine(1869) Tarih ve Coğrafya girmesinden sonra kara tahtanın yanı sıra, yer küre gibi araçlarda kullanılmaya başlamıştır. </a:t>
            </a:r>
          </a:p>
          <a:p>
            <a:r>
              <a:rPr lang="tr-TR" b="1" dirty="0" smtClean="0"/>
              <a:t>Maarifi Umumiye Nizamnamesi </a:t>
            </a:r>
            <a:r>
              <a:rPr lang="tr-TR" dirty="0" smtClean="0"/>
              <a:t>ile </a:t>
            </a:r>
            <a:r>
              <a:rPr lang="tr-TR" dirty="0" err="1" smtClean="0"/>
              <a:t>Sıbyan</a:t>
            </a:r>
            <a:r>
              <a:rPr lang="tr-TR" dirty="0" smtClean="0"/>
              <a:t> okullarına Tarih-i Osmani, Coğrafya ve Malumat-ı  Nafia (Yararlı Bilgiler) dersleri konulmuştur.  </a:t>
            </a:r>
            <a:endParaRPr lang="tr-TR" dirty="0"/>
          </a:p>
        </p:txBody>
      </p:sp>
    </p:spTree>
    <p:extLst>
      <p:ext uri="{BB962C8B-B14F-4D97-AF65-F5344CB8AC3E}">
        <p14:creationId xmlns:p14="http://schemas.microsoft.com/office/powerpoint/2010/main" val="4263967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1891 ilkokul programları yeniden ele alınıp düzenlenmiştir. Bu programla taşra ve merkez okullarında ayrım yapılmaksızın aynı dersler okutulmaya başlanmıştır. </a:t>
            </a:r>
          </a:p>
          <a:p>
            <a:r>
              <a:rPr lang="tr-TR" dirty="0" smtClean="0"/>
              <a:t>Bu dönemdeki kimi derslerin kısa içerikleri şöyledir;</a:t>
            </a:r>
          </a:p>
          <a:p>
            <a:pPr marL="0" indent="0">
              <a:buNone/>
            </a:pPr>
            <a:r>
              <a:rPr lang="tr-TR" b="1" dirty="0" smtClean="0"/>
              <a:t>-</a:t>
            </a:r>
            <a:r>
              <a:rPr lang="tr-TR" b="1" i="1" dirty="0" smtClean="0"/>
              <a:t>Ahlak Risalesi </a:t>
            </a:r>
            <a:r>
              <a:rPr lang="tr-TR" dirty="0" smtClean="0"/>
              <a:t>kendisi, anne ve babası, öğretmenler, vatan vb. ilgili görevler.</a:t>
            </a:r>
          </a:p>
          <a:p>
            <a:pPr marL="0" indent="0">
              <a:buNone/>
            </a:pPr>
            <a:r>
              <a:rPr lang="tr-TR" b="1" i="1" dirty="0" smtClean="0"/>
              <a:t>-</a:t>
            </a:r>
            <a:r>
              <a:rPr lang="tr-TR" b="1" i="1" dirty="0" err="1" smtClean="0"/>
              <a:t>Fezail</a:t>
            </a:r>
            <a:r>
              <a:rPr lang="tr-TR" b="1" i="1" dirty="0" smtClean="0"/>
              <a:t>-i </a:t>
            </a:r>
            <a:r>
              <a:rPr lang="tr-TR" b="1" i="1" dirty="0" err="1" smtClean="0"/>
              <a:t>Faaliye</a:t>
            </a:r>
            <a:r>
              <a:rPr lang="tr-TR" b="1" i="1" dirty="0" smtClean="0"/>
              <a:t> </a:t>
            </a:r>
            <a:r>
              <a:rPr lang="tr-TR" dirty="0" smtClean="0"/>
              <a:t>iyi vatandaşlıkla ilgili bilgiler ve bunlarla ilgili örnekler.</a:t>
            </a:r>
          </a:p>
          <a:p>
            <a:pPr marL="0" indent="0">
              <a:buNone/>
            </a:pPr>
            <a:r>
              <a:rPr lang="tr-TR" b="1" i="1" dirty="0" smtClean="0"/>
              <a:t>-Coğrafya </a:t>
            </a:r>
            <a:r>
              <a:rPr lang="tr-TR" dirty="0" smtClean="0"/>
              <a:t>dersi kapsamında coğrafi terimler, Osmanlı idari, fiziki ve beşeri coğ.</a:t>
            </a:r>
          </a:p>
          <a:p>
            <a:pPr marL="0" indent="0">
              <a:buNone/>
            </a:pPr>
            <a:r>
              <a:rPr lang="tr-TR" b="1" i="1" dirty="0" smtClean="0"/>
              <a:t>-Osmanlı Tarihi</a:t>
            </a:r>
            <a:r>
              <a:rPr lang="tr-TR" dirty="0" smtClean="0"/>
              <a:t> dersinde Anadolu ve Osmanlı Tarihi.</a:t>
            </a:r>
          </a:p>
          <a:p>
            <a:pPr marL="0" indent="0">
              <a:buNone/>
            </a:pPr>
            <a:r>
              <a:rPr lang="tr-TR" b="1" i="1" dirty="0" smtClean="0"/>
              <a:t>-Malumat-ı Nafıa </a:t>
            </a:r>
            <a:r>
              <a:rPr lang="tr-TR" dirty="0" smtClean="0"/>
              <a:t>dersinde çeşitli bilim ve teknik konuları öğretilirdi.</a:t>
            </a:r>
            <a:endParaRPr lang="tr-TR" dirty="0"/>
          </a:p>
        </p:txBody>
      </p:sp>
    </p:spTree>
    <p:extLst>
      <p:ext uri="{BB962C8B-B14F-4D97-AF65-F5344CB8AC3E}">
        <p14:creationId xmlns:p14="http://schemas.microsoft.com/office/powerpoint/2010/main" val="3896052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solidFill>
              </a:rPr>
              <a:t>II. Meşrutiyet Döneminde Sosyal Bilgiler</a:t>
            </a:r>
            <a:endParaRPr lang="tr-TR" b="1" dirty="0">
              <a:solidFill>
                <a:schemeClr val="accent1"/>
              </a:solidFill>
            </a:endParaRPr>
          </a:p>
        </p:txBody>
      </p:sp>
      <p:sp>
        <p:nvSpPr>
          <p:cNvPr id="3" name="İçerik Yer Tutucusu 2"/>
          <p:cNvSpPr>
            <a:spLocks noGrp="1"/>
          </p:cNvSpPr>
          <p:nvPr>
            <p:ph idx="1"/>
          </p:nvPr>
        </p:nvSpPr>
        <p:spPr/>
        <p:txBody>
          <a:bodyPr/>
          <a:lstStyle/>
          <a:p>
            <a:r>
              <a:rPr lang="tr-TR" dirty="0" smtClean="0"/>
              <a:t>Bu dönemde Balkan Savaşları’nın olumsuz sonuçları Türkçülük idealini gündeme getirmiştir. </a:t>
            </a:r>
          </a:p>
          <a:p>
            <a:r>
              <a:rPr lang="tr-TR" dirty="0" smtClean="0"/>
              <a:t>Eğitimde önceki dönemin yaklaşımından farklı olarak sosyal, siyasal içerikli yaşama dönük dersler gelmiştir.</a:t>
            </a:r>
          </a:p>
          <a:p>
            <a:r>
              <a:rPr lang="tr-TR" dirty="0" smtClean="0"/>
              <a:t>Eğitim önemli bir bilim alanı olarak görülmeye başlamıştır. </a:t>
            </a:r>
          </a:p>
          <a:p>
            <a:r>
              <a:rPr lang="tr-TR" dirty="0" smtClean="0"/>
              <a:t>Daha önceki dönemlerde kitap, hafıza önemliyken bu dönemde tabiat, eşya, olay ve deney getirilmiştir. </a:t>
            </a:r>
          </a:p>
          <a:p>
            <a:r>
              <a:rPr lang="tr-TR" dirty="0" smtClean="0"/>
              <a:t>Fransa’da eğitim görmüş kimi aydınların etkisiyle Vatandaşlık eğitimiyle doğrudan ilgili </a:t>
            </a:r>
            <a:r>
              <a:rPr lang="tr-TR" b="1" dirty="0" err="1" smtClean="0">
                <a:solidFill>
                  <a:srgbClr val="002060"/>
                </a:solidFill>
              </a:rPr>
              <a:t>Malumat_ı</a:t>
            </a:r>
            <a:r>
              <a:rPr lang="tr-TR" b="1" dirty="0" smtClean="0">
                <a:solidFill>
                  <a:srgbClr val="002060"/>
                </a:solidFill>
              </a:rPr>
              <a:t> Medeniye </a:t>
            </a:r>
            <a:r>
              <a:rPr lang="tr-TR" dirty="0" smtClean="0"/>
              <a:t>dersinin öğretim programında yer alması sağlanmıştır.</a:t>
            </a:r>
            <a:endParaRPr lang="tr-TR" dirty="0"/>
          </a:p>
        </p:txBody>
      </p:sp>
    </p:spTree>
    <p:extLst>
      <p:ext uri="{BB962C8B-B14F-4D97-AF65-F5344CB8AC3E}">
        <p14:creationId xmlns:p14="http://schemas.microsoft.com/office/powerpoint/2010/main" val="3583757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dersin amacı </a:t>
            </a:r>
            <a:r>
              <a:rPr lang="tr-TR" i="1" dirty="0" smtClean="0"/>
              <a:t>«</a:t>
            </a:r>
            <a:r>
              <a:rPr lang="tr-TR" b="1" i="1" dirty="0" smtClean="0"/>
              <a:t>insanın ailesine, hemcinsine, vatanına ve hükümetine karşı yapmaya mecbur olduğu vazifelerle, bunlara karşı olan haklar» </a:t>
            </a:r>
            <a:r>
              <a:rPr lang="tr-TR" dirty="0" smtClean="0"/>
              <a:t>şeklinde ifade edilmiştir. </a:t>
            </a:r>
          </a:p>
          <a:p>
            <a:r>
              <a:rPr lang="tr-TR" dirty="0" smtClean="0"/>
              <a:t>Bir diğer ders Tarihi </a:t>
            </a:r>
            <a:r>
              <a:rPr lang="tr-TR" dirty="0" err="1" smtClean="0"/>
              <a:t>Temsil’dir</a:t>
            </a:r>
            <a:r>
              <a:rPr lang="tr-TR" dirty="0" smtClean="0"/>
              <a:t>. Bu ders öğrencilere yaptırılan </a:t>
            </a:r>
            <a:r>
              <a:rPr lang="tr-TR" b="1" dirty="0" smtClean="0">
                <a:solidFill>
                  <a:srgbClr val="002060"/>
                </a:solidFill>
              </a:rPr>
              <a:t>tiyatro ve </a:t>
            </a:r>
            <a:r>
              <a:rPr lang="tr-TR" b="1" dirty="0" err="1" smtClean="0">
                <a:solidFill>
                  <a:srgbClr val="002060"/>
                </a:solidFill>
              </a:rPr>
              <a:t>dramatizasyon</a:t>
            </a:r>
            <a:r>
              <a:rPr lang="tr-TR" b="1" dirty="0" smtClean="0">
                <a:solidFill>
                  <a:srgbClr val="002060"/>
                </a:solidFill>
              </a:rPr>
              <a:t> </a:t>
            </a:r>
            <a:r>
              <a:rPr lang="tr-TR" dirty="0" smtClean="0"/>
              <a:t>uygulamalarıyla, eğitimsel, ahlaki ve sosyal bir amaç üstlenmiştir. </a:t>
            </a:r>
          </a:p>
          <a:p>
            <a:r>
              <a:rPr lang="tr-TR" dirty="0" smtClean="0"/>
              <a:t>Dönemin </a:t>
            </a:r>
            <a:r>
              <a:rPr lang="tr-TR" dirty="0"/>
              <a:t>E</a:t>
            </a:r>
            <a:r>
              <a:rPr lang="tr-TR" dirty="0" smtClean="0"/>
              <a:t>ğitim </a:t>
            </a:r>
            <a:r>
              <a:rPr lang="tr-TR" dirty="0"/>
              <a:t>B</a:t>
            </a:r>
            <a:r>
              <a:rPr lang="tr-TR" dirty="0" smtClean="0"/>
              <a:t>akanı </a:t>
            </a:r>
            <a:r>
              <a:rPr lang="tr-TR" b="1" dirty="0" smtClean="0"/>
              <a:t>Emrullah Efendi </a:t>
            </a:r>
            <a:r>
              <a:rPr lang="tr-TR" dirty="0" smtClean="0"/>
              <a:t>Osmanlı Tarihi, Osmanlı Coğrafyası ve </a:t>
            </a:r>
            <a:r>
              <a:rPr lang="tr-TR" b="1" dirty="0" smtClean="0"/>
              <a:t>Malumat-ı Medeniye </a:t>
            </a:r>
            <a:r>
              <a:rPr lang="tr-TR" dirty="0" smtClean="0"/>
              <a:t>derslerinin amacını şöyle açıklamıştır:</a:t>
            </a:r>
            <a:endParaRPr lang="tr-TR" dirty="0"/>
          </a:p>
        </p:txBody>
      </p:sp>
    </p:spTree>
    <p:extLst>
      <p:ext uri="{BB962C8B-B14F-4D97-AF65-F5344CB8AC3E}">
        <p14:creationId xmlns:p14="http://schemas.microsoft.com/office/powerpoint/2010/main" val="40224337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smtClean="0"/>
              <a:t>«</a:t>
            </a:r>
            <a:r>
              <a:rPr lang="tr-TR" b="1" i="1" dirty="0" smtClean="0"/>
              <a:t>millet zaman ve mekanda süreklilik kazanmış ve genişlemiş tarihi ve coğrafi bir mevcut, düzenli siyasi bir heyettir. Bu heyetin geçmiş bir yaşamı, yaşadığı bir memleketi vardır. Millet bunları bilmelidir. Bunun için tarih ve coğrafya ilköğretim programında haklı olarak yer almalıdır. Keza milletin kanunları, hükümeti, iktisadi yaşamı ve bu yaşamı yöneten kanunları vardır. İlkokullarda bunlar hakkında da bazı bilgiler vermek gereklidir.»</a:t>
            </a:r>
            <a:endParaRPr lang="tr-TR" b="1" i="1" dirty="0"/>
          </a:p>
        </p:txBody>
      </p:sp>
    </p:spTree>
    <p:extLst>
      <p:ext uri="{BB962C8B-B14F-4D97-AF65-F5344CB8AC3E}">
        <p14:creationId xmlns:p14="http://schemas.microsoft.com/office/powerpoint/2010/main" val="3826840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Bu dönemde sosyal bilgiler kapsamında Ahlak eğitimi üzerinde de durulmuştur. </a:t>
            </a:r>
          </a:p>
          <a:p>
            <a:r>
              <a:rPr lang="tr-TR" dirty="0" smtClean="0"/>
              <a:t>Örneğin Rehberi Ahlak kitabında saygı değeri ile ilgili bölüm şöyledir:</a:t>
            </a:r>
            <a:br>
              <a:rPr lang="tr-TR" dirty="0" smtClean="0"/>
            </a:br>
            <a:r>
              <a:rPr lang="tr-TR" dirty="0" smtClean="0"/>
              <a:t> </a:t>
            </a:r>
            <a:endParaRPr lang="tr-TR" dirty="0"/>
          </a:p>
          <a:p>
            <a:pPr marL="0" indent="0">
              <a:buNone/>
            </a:pPr>
            <a:r>
              <a:rPr lang="tr-TR" b="1" dirty="0" smtClean="0"/>
              <a:t>Öğrenci: </a:t>
            </a:r>
            <a:r>
              <a:rPr lang="tr-TR" i="1" dirty="0" smtClean="0"/>
              <a:t>Öğretmenimize neden saygı göstermeliyiz?</a:t>
            </a:r>
          </a:p>
          <a:p>
            <a:pPr marL="0" indent="0">
              <a:lnSpc>
                <a:spcPct val="150000"/>
              </a:lnSpc>
              <a:buNone/>
            </a:pPr>
            <a:r>
              <a:rPr lang="tr-TR" b="1" dirty="0" smtClean="0"/>
              <a:t>Öğretmen: </a:t>
            </a:r>
            <a:r>
              <a:rPr lang="tr-TR" i="1" dirty="0"/>
              <a:t>Ö</a:t>
            </a:r>
            <a:r>
              <a:rPr lang="tr-TR" i="1" dirty="0" smtClean="0"/>
              <a:t>ğretmenlerimizin bizim üzerimizde ebeveynlerimiz kadar hakkı vardır. Ebeveynlerimiz varlığımızın ve yetişmemizin sebebiyken öğretmenlerimiz de bize hem terbiye vererek hem de bilim ve fen öğreterek bizi cehaletten kurtarırlar. Bu sayede insanlar tarafından ayrıcalıklı ve saygıdeğer görülmeye başlarız….</a:t>
            </a:r>
          </a:p>
        </p:txBody>
      </p:sp>
    </p:spTree>
    <p:extLst>
      <p:ext uri="{BB962C8B-B14F-4D97-AF65-F5344CB8AC3E}">
        <p14:creationId xmlns:p14="http://schemas.microsoft.com/office/powerpoint/2010/main" val="1522489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dönemde çocukları geleceğin vatandaşları olarak yetiştirmek için Rehber-i </a:t>
            </a:r>
            <a:r>
              <a:rPr lang="tr-TR" dirty="0" err="1" smtClean="0"/>
              <a:t>İttihad</a:t>
            </a:r>
            <a:r>
              <a:rPr lang="tr-TR" dirty="0" smtClean="0"/>
              <a:t> kitabı yazılmıştır. </a:t>
            </a:r>
          </a:p>
          <a:p>
            <a:r>
              <a:rPr lang="tr-TR" dirty="0" smtClean="0"/>
              <a:t>Bu dönemde </a:t>
            </a:r>
            <a:r>
              <a:rPr lang="tr-TR" b="1" dirty="0" smtClean="0"/>
              <a:t>vatandaşlık eğitiminin </a:t>
            </a:r>
            <a:r>
              <a:rPr lang="tr-TR" dirty="0" smtClean="0"/>
              <a:t>önem kazandığını söyleyebiliriz.</a:t>
            </a:r>
            <a:endParaRPr lang="tr-TR" dirty="0"/>
          </a:p>
        </p:txBody>
      </p:sp>
    </p:spTree>
    <p:extLst>
      <p:ext uri="{BB962C8B-B14F-4D97-AF65-F5344CB8AC3E}">
        <p14:creationId xmlns:p14="http://schemas.microsoft.com/office/powerpoint/2010/main" val="98123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solidFill>
              </a:rPr>
              <a:t>Cumhuriyet Döneminde Sosyal Bilgiler</a:t>
            </a:r>
            <a:endParaRPr lang="tr-TR" b="1" dirty="0">
              <a:solidFill>
                <a:schemeClr val="accent1"/>
              </a:solidFill>
            </a:endParaRPr>
          </a:p>
        </p:txBody>
      </p:sp>
      <p:sp>
        <p:nvSpPr>
          <p:cNvPr id="3" name="İçerik Yer Tutucusu 2"/>
          <p:cNvSpPr>
            <a:spLocks noGrp="1"/>
          </p:cNvSpPr>
          <p:nvPr>
            <p:ph idx="1"/>
          </p:nvPr>
        </p:nvSpPr>
        <p:spPr/>
        <p:txBody>
          <a:bodyPr/>
          <a:lstStyle/>
          <a:p>
            <a:r>
              <a:rPr lang="tr-TR" dirty="0" smtClean="0"/>
              <a:t>Vasfi Bey’in Eğitim Bakanlığı sırasında toplanan program heyeti, ilkokul, ortaokul ve liselerin ders programını değiştirmiştir.</a:t>
            </a:r>
          </a:p>
          <a:p>
            <a:r>
              <a:rPr lang="tr-TR" dirty="0" smtClean="0"/>
              <a:t> II. Meşrutiyette «</a:t>
            </a:r>
            <a:r>
              <a:rPr lang="tr-TR" dirty="0" err="1" smtClean="0"/>
              <a:t>tebadan</a:t>
            </a:r>
            <a:r>
              <a:rPr lang="tr-TR" dirty="0" smtClean="0"/>
              <a:t> vatandaşa geçiş» projesinde önemli yer tutan </a:t>
            </a:r>
            <a:r>
              <a:rPr lang="tr-TR" b="1" dirty="0" smtClean="0"/>
              <a:t>Malumat-ı Medeniye </a:t>
            </a:r>
            <a:r>
              <a:rPr lang="tr-TR" dirty="0" smtClean="0"/>
              <a:t>dersinin adı </a:t>
            </a:r>
            <a:r>
              <a:rPr lang="tr-TR" b="1" dirty="0" smtClean="0"/>
              <a:t>Malumat-ı Vataniye </a:t>
            </a:r>
            <a:r>
              <a:rPr lang="tr-TR" dirty="0" smtClean="0"/>
              <a:t>düzenlenmiştir.</a:t>
            </a:r>
          </a:p>
          <a:p>
            <a:r>
              <a:rPr lang="tr-TR" dirty="0" smtClean="0"/>
              <a:t>Bu ders 2.ve 3. sınıfta haftada bir, iptidai </a:t>
            </a:r>
            <a:r>
              <a:rPr lang="tr-TR" dirty="0" err="1" smtClean="0"/>
              <a:t>Darülmualliminde</a:t>
            </a:r>
            <a:r>
              <a:rPr lang="tr-TR" dirty="0"/>
              <a:t> </a:t>
            </a:r>
            <a:r>
              <a:rPr lang="tr-TR" dirty="0" smtClean="0"/>
              <a:t>ve </a:t>
            </a:r>
            <a:r>
              <a:rPr lang="tr-TR" dirty="0" err="1" smtClean="0"/>
              <a:t>Darülmuallimatında</a:t>
            </a:r>
            <a:r>
              <a:rPr lang="tr-TR" dirty="0" smtClean="0"/>
              <a:t> farklı sınıf düzeylerinde okutulmuştur.</a:t>
            </a:r>
          </a:p>
          <a:p>
            <a:r>
              <a:rPr lang="tr-TR" dirty="0" smtClean="0"/>
              <a:t>1926 İlkokul Müfredat Programıyla </a:t>
            </a:r>
            <a:r>
              <a:rPr lang="tr-TR" b="1" dirty="0" smtClean="0"/>
              <a:t>Malumat-ı Vataniye </a:t>
            </a:r>
            <a:r>
              <a:rPr lang="tr-TR" dirty="0" smtClean="0"/>
              <a:t>dersi </a:t>
            </a:r>
            <a:r>
              <a:rPr lang="tr-TR" b="1" dirty="0" smtClean="0"/>
              <a:t>Yurt Bilgisi </a:t>
            </a:r>
            <a:r>
              <a:rPr lang="tr-TR" dirty="0" smtClean="0"/>
              <a:t>olmuştur.</a:t>
            </a:r>
          </a:p>
          <a:p>
            <a:r>
              <a:rPr lang="tr-TR" dirty="0" smtClean="0"/>
              <a:t>Yurt Bilgisi dersi köy çocuklarının bilinçlenmesinde yapacağı katkı nedeniyle 3. sınıflarda okutulmaya başlanmıştır.</a:t>
            </a:r>
          </a:p>
        </p:txBody>
      </p:sp>
    </p:spTree>
    <p:extLst>
      <p:ext uri="{BB962C8B-B14F-4D97-AF65-F5344CB8AC3E}">
        <p14:creationId xmlns:p14="http://schemas.microsoft.com/office/powerpoint/2010/main" val="1034613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88694" y="649995"/>
            <a:ext cx="8911687" cy="1310089"/>
          </a:xfrm>
        </p:spPr>
        <p:txBody>
          <a:bodyPr/>
          <a:lstStyle/>
          <a:p>
            <a:r>
              <a:rPr lang="tr-TR" dirty="0" smtClean="0">
                <a:latin typeface="Algerian" panose="04020705040A02060702" pitchFamily="82" charset="0"/>
              </a:rPr>
              <a:t>Sunu Planı</a:t>
            </a:r>
            <a:endParaRPr lang="tr-TR" dirty="0">
              <a:latin typeface="Algerian" panose="04020705040A02060702" pitchFamily="82" charset="0"/>
            </a:endParaRPr>
          </a:p>
        </p:txBody>
      </p:sp>
      <p:sp>
        <p:nvSpPr>
          <p:cNvPr id="3" name="İçerik Yer Tutucusu 2"/>
          <p:cNvSpPr>
            <a:spLocks noGrp="1"/>
          </p:cNvSpPr>
          <p:nvPr>
            <p:ph idx="1"/>
          </p:nvPr>
        </p:nvSpPr>
        <p:spPr>
          <a:xfrm>
            <a:off x="1784981" y="1582757"/>
            <a:ext cx="8915400" cy="3777622"/>
          </a:xfrm>
        </p:spPr>
        <p:txBody>
          <a:bodyPr>
            <a:normAutofit/>
          </a:bodyPr>
          <a:lstStyle/>
          <a:p>
            <a:r>
              <a:rPr lang="tr-TR" sz="2800" b="1" dirty="0" smtClean="0">
                <a:solidFill>
                  <a:schemeClr val="accent1"/>
                </a:solidFill>
              </a:rPr>
              <a:t>Tanzimat Öncesi Dönem</a:t>
            </a:r>
          </a:p>
          <a:p>
            <a:r>
              <a:rPr lang="tr-TR" sz="2800" b="1" dirty="0" smtClean="0">
                <a:solidFill>
                  <a:schemeClr val="accent1"/>
                </a:solidFill>
              </a:rPr>
              <a:t>Tanzimat Dönemi</a:t>
            </a:r>
          </a:p>
          <a:p>
            <a:r>
              <a:rPr lang="tr-TR" sz="2800" b="1" dirty="0" smtClean="0">
                <a:solidFill>
                  <a:schemeClr val="accent1"/>
                </a:solidFill>
              </a:rPr>
              <a:t>II. Meşrutiyet Dönemi</a:t>
            </a:r>
          </a:p>
          <a:p>
            <a:r>
              <a:rPr lang="tr-TR" sz="2800" b="1" dirty="0" smtClean="0">
                <a:solidFill>
                  <a:schemeClr val="accent1"/>
                </a:solidFill>
              </a:rPr>
              <a:t>Cumhuriyet Dönemi</a:t>
            </a:r>
            <a:endParaRPr lang="tr-TR" sz="2800" b="1" dirty="0">
              <a:solidFill>
                <a:schemeClr val="accent1"/>
              </a:solidFill>
            </a:endParaRPr>
          </a:p>
        </p:txBody>
      </p:sp>
    </p:spTree>
    <p:extLst>
      <p:ext uri="{BB962C8B-B14F-4D97-AF65-F5344CB8AC3E}">
        <p14:creationId xmlns:p14="http://schemas.microsoft.com/office/powerpoint/2010/main" val="28851384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1929 tarihli İlk Mektepler </a:t>
            </a:r>
            <a:r>
              <a:rPr lang="tr-TR" dirty="0" err="1" smtClean="0"/>
              <a:t>Talimatnamesi’nde</a:t>
            </a:r>
            <a:r>
              <a:rPr lang="tr-TR" dirty="0" smtClean="0"/>
              <a:t> amaç: </a:t>
            </a:r>
            <a:r>
              <a:rPr lang="tr-TR" b="1" dirty="0" smtClean="0">
                <a:solidFill>
                  <a:srgbClr val="002060"/>
                </a:solidFill>
              </a:rPr>
              <a:t>«çocuklara disiplinli bir eğitim vermek ve böylece onları ulusal topluma uyumlu hale getirmek» </a:t>
            </a:r>
            <a:r>
              <a:rPr lang="tr-TR" dirty="0" smtClean="0"/>
              <a:t>olarak belirtilmiştir. </a:t>
            </a:r>
          </a:p>
          <a:p>
            <a:r>
              <a:rPr lang="tr-TR" dirty="0" smtClean="0"/>
              <a:t>1931’de ortaokulun her üç sınıfına haftada birer saat Yurt Bilgisi dersi konmuş, 1937’de ortaokul birinci sınıfta kaldırılarak 2. ve 3. sınıflara haftada ikişer saat olarak konmuştur.</a:t>
            </a:r>
          </a:p>
          <a:p>
            <a:r>
              <a:rPr lang="tr-TR" dirty="0" smtClean="0"/>
              <a:t>İlkokulun vatandaş eğitimdeki önemi «milli vatandaş» tipinin oluşturulmasında önemli görülmüştür.</a:t>
            </a:r>
          </a:p>
          <a:p>
            <a:r>
              <a:rPr lang="tr-TR" dirty="0" smtClean="0"/>
              <a:t>1926 programında Yurt Bilgisi ile birlikte Tarih ve Coğrafya dersleri 4. ve 5. sınıflara ikişer saat olarak yer almıştır.</a:t>
            </a:r>
            <a:endParaRPr lang="tr-TR" dirty="0"/>
          </a:p>
        </p:txBody>
      </p:sp>
    </p:spTree>
    <p:extLst>
      <p:ext uri="{BB962C8B-B14F-4D97-AF65-F5344CB8AC3E}">
        <p14:creationId xmlns:p14="http://schemas.microsoft.com/office/powerpoint/2010/main" val="32387618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1952 yılında Öğretmen Okulu programına daha önce ayrı olarak okutulan Tarih, Coğrafya </a:t>
            </a:r>
            <a:r>
              <a:rPr lang="tr-TR" b="1" dirty="0" smtClean="0"/>
              <a:t>ve Yurttaşlık Bilgisi </a:t>
            </a:r>
            <a:r>
              <a:rPr lang="tr-TR" dirty="0" smtClean="0"/>
              <a:t>yerine </a:t>
            </a:r>
            <a:r>
              <a:rPr lang="tr-TR" b="1" dirty="0" smtClean="0"/>
              <a:t>Sosyal Bilgiler </a:t>
            </a:r>
            <a:r>
              <a:rPr lang="tr-TR" dirty="0" smtClean="0"/>
              <a:t>adlı yeni bir ders konmuştur. </a:t>
            </a:r>
          </a:p>
          <a:p>
            <a:r>
              <a:rPr lang="tr-TR" dirty="0" smtClean="0"/>
              <a:t>Yine 1952 yılında toplanan 5. Milli eğitim Şurasında Sosyal Bilgiler dersi ilköğretim ve ortaöğretim kurumlarında da okutulması kararlaştırılmıştır. </a:t>
            </a:r>
          </a:p>
          <a:p>
            <a:r>
              <a:rPr lang="tr-TR" dirty="0" smtClean="0"/>
              <a:t>Ancak bu karar 1962 yılında sınırlı bir şekilde uygulamaya konulan İlköğretim Programı Taslağında «</a:t>
            </a:r>
            <a:r>
              <a:rPr lang="tr-TR" b="1" dirty="0" smtClean="0"/>
              <a:t>Toplum ve Ülke İncelemeleri</a:t>
            </a:r>
            <a:r>
              <a:rPr lang="tr-TR" dirty="0" smtClean="0"/>
              <a:t>» dersi adıyla girmiştir.</a:t>
            </a:r>
          </a:p>
          <a:p>
            <a:r>
              <a:rPr lang="tr-TR" dirty="0" smtClean="0"/>
              <a:t>Toplum ve Ülke İncelemeleri dersine ait konular üniteler halinde yapılandırılmıştır. Programda Tarih, Coğrafya ve Yurttaşlık Bilgisi konuları esas alınarak işlenmesi öngörülmüştür.</a:t>
            </a:r>
            <a:endParaRPr lang="tr-TR" dirty="0"/>
          </a:p>
        </p:txBody>
      </p:sp>
    </p:spTree>
    <p:extLst>
      <p:ext uri="{BB962C8B-B14F-4D97-AF65-F5344CB8AC3E}">
        <p14:creationId xmlns:p14="http://schemas.microsoft.com/office/powerpoint/2010/main" val="32437288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1968 tarihli yeni ilköğretim programında aynı ders </a:t>
            </a:r>
            <a:r>
              <a:rPr lang="tr-TR" b="1" dirty="0" smtClean="0"/>
              <a:t>Sosyal Bilgiler </a:t>
            </a:r>
            <a:r>
              <a:rPr lang="tr-TR" dirty="0" smtClean="0"/>
              <a:t>adıyla benimsenmiş 4. ve 5. sınıflarda haftada beşer saat olarak okutulmuştur.</a:t>
            </a:r>
          </a:p>
          <a:p>
            <a:r>
              <a:rPr lang="tr-TR" dirty="0" smtClean="0"/>
              <a:t>1924 yılından 1967 yılına kadar Tarih ve Coğrafya dersleri çeşitli biçimlerde programda yer almıştır.</a:t>
            </a:r>
          </a:p>
          <a:p>
            <a:r>
              <a:rPr lang="tr-TR" dirty="0" smtClean="0"/>
              <a:t>1968 programında Tarih, Coğrafya ve Yurttaşlık Bilgisi dersleri </a:t>
            </a:r>
            <a:r>
              <a:rPr lang="tr-TR" b="1" dirty="0" smtClean="0"/>
              <a:t>Sosyal Bilgiler </a:t>
            </a:r>
            <a:r>
              <a:rPr lang="tr-TR" dirty="0" smtClean="0"/>
              <a:t>adı altında birleştirilmiştir. </a:t>
            </a:r>
          </a:p>
          <a:p>
            <a:r>
              <a:rPr lang="tr-TR" dirty="0" smtClean="0"/>
              <a:t>Ortaokulların birinci ve ikinci sınıflarında haftada beş üçüncü sınıflarında ise dört saat olarak okutulmuştur.</a:t>
            </a:r>
          </a:p>
          <a:p>
            <a:r>
              <a:rPr lang="tr-TR" dirty="0" smtClean="0"/>
              <a:t>1968 Sosyal Bilgiler programı ilk kez sosyal bilgilere ait amaçların ayrıntılı olarak ele alındığı görülmektedir.  </a:t>
            </a:r>
            <a:endParaRPr lang="tr-TR" dirty="0"/>
          </a:p>
        </p:txBody>
      </p:sp>
    </p:spTree>
    <p:extLst>
      <p:ext uri="{BB962C8B-B14F-4D97-AF65-F5344CB8AC3E}">
        <p14:creationId xmlns:p14="http://schemas.microsoft.com/office/powerpoint/2010/main" val="6388078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Cumhuriyet döneminde en uzun süreyle uygulanan ilkokul programı olan 1968 Tarihli İlkokul Programı kapsamında okutulan üniteler:</a:t>
            </a:r>
          </a:p>
          <a:p>
            <a:pPr marL="0" indent="0">
              <a:buNone/>
            </a:pPr>
            <a:r>
              <a:rPr lang="tr-TR" dirty="0" err="1" smtClean="0"/>
              <a:t>Dörtüncü</a:t>
            </a:r>
            <a:r>
              <a:rPr lang="tr-TR" dirty="0" smtClean="0"/>
              <a:t> sınıfta yer alan üniteler:</a:t>
            </a:r>
          </a:p>
          <a:p>
            <a:pPr>
              <a:buFont typeface="Arial" panose="020B0604020202020204" pitchFamily="34" charset="0"/>
              <a:buChar char="•"/>
            </a:pPr>
            <a:r>
              <a:rPr lang="tr-TR" dirty="0" smtClean="0"/>
              <a:t>İlimiz ve Bölgemiz</a:t>
            </a:r>
          </a:p>
          <a:p>
            <a:pPr>
              <a:buFont typeface="Arial" panose="020B0604020202020204" pitchFamily="34" charset="0"/>
              <a:buChar char="•"/>
            </a:pPr>
            <a:r>
              <a:rPr lang="tr-TR" dirty="0" smtClean="0"/>
              <a:t>Türkiye’miz</a:t>
            </a:r>
          </a:p>
          <a:p>
            <a:pPr>
              <a:buFont typeface="Arial" panose="020B0604020202020204" pitchFamily="34" charset="0"/>
              <a:buChar char="•"/>
            </a:pPr>
            <a:r>
              <a:rPr lang="tr-TR" dirty="0" smtClean="0"/>
              <a:t>Yurdumuzda Bugünkü Hayat</a:t>
            </a:r>
          </a:p>
          <a:p>
            <a:pPr>
              <a:buFont typeface="Arial" panose="020B0604020202020204" pitchFamily="34" charset="0"/>
              <a:buChar char="•"/>
            </a:pPr>
            <a:r>
              <a:rPr lang="tr-TR" dirty="0" smtClean="0"/>
              <a:t>İslamlık ve Türklerin İslamlığı Kabulü</a:t>
            </a:r>
          </a:p>
          <a:p>
            <a:pPr>
              <a:buFont typeface="Arial" panose="020B0604020202020204" pitchFamily="34" charset="0"/>
              <a:buChar char="•"/>
            </a:pPr>
            <a:r>
              <a:rPr lang="tr-TR" dirty="0" smtClean="0"/>
              <a:t>Türklerin Anadolu’ya yerleşmesi</a:t>
            </a:r>
          </a:p>
        </p:txBody>
      </p:sp>
    </p:spTree>
    <p:extLst>
      <p:ext uri="{BB962C8B-B14F-4D97-AF65-F5344CB8AC3E}">
        <p14:creationId xmlns:p14="http://schemas.microsoft.com/office/powerpoint/2010/main" val="9992284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Beşinci sınıfta yer alan üniteler:</a:t>
            </a:r>
          </a:p>
          <a:p>
            <a:pPr>
              <a:buFont typeface="Arial" panose="020B0604020202020204" pitchFamily="34" charset="0"/>
              <a:buChar char="•"/>
            </a:pPr>
            <a:r>
              <a:rPr lang="tr-TR" dirty="0" smtClean="0"/>
              <a:t>Yurdumuz ve komşularımız</a:t>
            </a:r>
          </a:p>
          <a:p>
            <a:pPr>
              <a:buFont typeface="Arial" panose="020B0604020202020204" pitchFamily="34" charset="0"/>
              <a:buChar char="•"/>
            </a:pPr>
            <a:r>
              <a:rPr lang="tr-TR" dirty="0" smtClean="0"/>
              <a:t>Osmanlı İmparatorluğu</a:t>
            </a:r>
          </a:p>
          <a:p>
            <a:pPr>
              <a:buFont typeface="Arial" panose="020B0604020202020204" pitchFamily="34" charset="0"/>
              <a:buChar char="•"/>
            </a:pPr>
            <a:r>
              <a:rPr lang="tr-TR" dirty="0" smtClean="0"/>
              <a:t>Dünya’ya toplu Bakış</a:t>
            </a:r>
          </a:p>
          <a:p>
            <a:pPr>
              <a:buFont typeface="Arial" panose="020B0604020202020204" pitchFamily="34" charset="0"/>
              <a:buChar char="•"/>
            </a:pPr>
            <a:r>
              <a:rPr lang="tr-TR" dirty="0" smtClean="0"/>
              <a:t>Osmanlı İmparatorluğu (Duraklama ve Gerileme </a:t>
            </a:r>
            <a:r>
              <a:rPr lang="tr-TR" dirty="0"/>
              <a:t>D</a:t>
            </a:r>
            <a:r>
              <a:rPr lang="tr-TR" dirty="0" smtClean="0"/>
              <a:t>evri)</a:t>
            </a:r>
          </a:p>
          <a:p>
            <a:pPr>
              <a:buFont typeface="Arial" panose="020B0604020202020204" pitchFamily="34" charset="0"/>
              <a:buChar char="•"/>
            </a:pPr>
            <a:r>
              <a:rPr lang="tr-TR" dirty="0" smtClean="0"/>
              <a:t>Dünyanın Başlıca Ülkeleri</a:t>
            </a:r>
          </a:p>
          <a:p>
            <a:pPr>
              <a:buFont typeface="Arial" panose="020B0604020202020204" pitchFamily="34" charset="0"/>
              <a:buChar char="•"/>
            </a:pPr>
            <a:r>
              <a:rPr lang="tr-TR" dirty="0" smtClean="0"/>
              <a:t>Cumhuriyetimiz </a:t>
            </a:r>
            <a:endParaRPr lang="tr-TR" dirty="0"/>
          </a:p>
        </p:txBody>
      </p:sp>
    </p:spTree>
    <p:extLst>
      <p:ext uri="{BB962C8B-B14F-4D97-AF65-F5344CB8AC3E}">
        <p14:creationId xmlns:p14="http://schemas.microsoft.com/office/powerpoint/2010/main" val="32702521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1975 yılından itibaren ise Ortaokullarda okutulmaya başlanmıştır.</a:t>
            </a:r>
          </a:p>
          <a:p>
            <a:r>
              <a:rPr lang="tr-TR" dirty="0" smtClean="0"/>
              <a:t>1985 yılında Ortaokullarda Milli Tarih, Milli Coğrafya ve Vatandaşlık bilgisi olarak verilmiştir.</a:t>
            </a:r>
          </a:p>
          <a:p>
            <a:r>
              <a:rPr lang="tr-TR" dirty="0" smtClean="0"/>
              <a:t>1997-1998 öğretim yılında ders tekrar Sosyal Bilgiler adıyla 4,5,6,7. sınıflarda okutulmaya başlanmıştır. </a:t>
            </a:r>
          </a:p>
          <a:p>
            <a:r>
              <a:rPr lang="tr-TR" dirty="0" smtClean="0"/>
              <a:t>1998 yılından itibaren dünyadaki gelişmeler göz önünde bulundurularak yoğun program geliştirme çalışmaları başlatılmıştır.</a:t>
            </a:r>
          </a:p>
          <a:p>
            <a:r>
              <a:rPr lang="tr-TR" dirty="0" smtClean="0"/>
              <a:t>Bu çalışmalar sonucunda 2005-2006 yeni sosyal bilgiler programı uygulamaya konmuştur. </a:t>
            </a:r>
            <a:endParaRPr lang="tr-TR" dirty="0"/>
          </a:p>
        </p:txBody>
      </p:sp>
    </p:spTree>
    <p:extLst>
      <p:ext uri="{BB962C8B-B14F-4D97-AF65-F5344CB8AC3E}">
        <p14:creationId xmlns:p14="http://schemas.microsoft.com/office/powerpoint/2010/main" val="35463458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solidFill>
              </a:rPr>
              <a:t>Sosyal Bilgiler Dersinde Tarihin Yeri ve Önemi</a:t>
            </a:r>
            <a:endParaRPr lang="tr-TR" b="1" dirty="0">
              <a:solidFill>
                <a:schemeClr val="accent1"/>
              </a:solidFill>
            </a:endParaRPr>
          </a:p>
        </p:txBody>
      </p:sp>
      <p:sp>
        <p:nvSpPr>
          <p:cNvPr id="3" name="İçerik Yer Tutucusu 2"/>
          <p:cNvSpPr>
            <a:spLocks noGrp="1"/>
          </p:cNvSpPr>
          <p:nvPr>
            <p:ph idx="1"/>
          </p:nvPr>
        </p:nvSpPr>
        <p:spPr/>
        <p:txBody>
          <a:bodyPr/>
          <a:lstStyle/>
          <a:p>
            <a:r>
              <a:rPr lang="tr-TR" dirty="0" smtClean="0"/>
              <a:t>Sosyal bilimler, </a:t>
            </a:r>
            <a:r>
              <a:rPr lang="tr-TR" b="1" dirty="0" smtClean="0">
                <a:solidFill>
                  <a:srgbClr val="002060"/>
                </a:solidFill>
              </a:rPr>
              <a:t>«</a:t>
            </a:r>
            <a:r>
              <a:rPr lang="tr-TR" dirty="0" smtClean="0">
                <a:solidFill>
                  <a:srgbClr val="002060"/>
                </a:solidFill>
              </a:rPr>
              <a:t>insanı, toplumu ve ağırlıklı olarak insan-insan, insan-toplum </a:t>
            </a:r>
            <a:r>
              <a:rPr lang="tr-TR" smtClean="0">
                <a:solidFill>
                  <a:srgbClr val="002060"/>
                </a:solidFill>
              </a:rPr>
              <a:t>ve insan-eşya </a:t>
            </a:r>
            <a:r>
              <a:rPr lang="tr-TR" dirty="0" smtClean="0">
                <a:solidFill>
                  <a:srgbClr val="002060"/>
                </a:solidFill>
              </a:rPr>
              <a:t>ilişkilerinin sistemli bir biçimde incelenmesini  </a:t>
            </a:r>
            <a:r>
              <a:rPr lang="tr-TR" smtClean="0">
                <a:solidFill>
                  <a:srgbClr val="002060"/>
                </a:solidFill>
              </a:rPr>
              <a:t>amaçlamaktadır»</a:t>
            </a:r>
          </a:p>
          <a:p>
            <a:endParaRPr lang="tr-TR" dirty="0">
              <a:solidFill>
                <a:srgbClr val="002060"/>
              </a:solidFill>
            </a:endParaRPr>
          </a:p>
        </p:txBody>
      </p:sp>
    </p:spTree>
    <p:extLst>
      <p:ext uri="{BB962C8B-B14F-4D97-AF65-F5344CB8AC3E}">
        <p14:creationId xmlns:p14="http://schemas.microsoft.com/office/powerpoint/2010/main" val="1514582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solidFill>
                  <a:schemeClr val="accent1"/>
                </a:solidFill>
              </a:rPr>
              <a:t>Tanzimat Öncesi Dönemde Sosyal Bilgiler</a:t>
            </a:r>
            <a:r>
              <a:rPr lang="tr-TR" dirty="0" smtClean="0"/>
              <a:t/>
            </a:r>
            <a:br>
              <a:rPr lang="tr-TR" dirty="0" smtClean="0"/>
            </a:br>
            <a:endParaRPr lang="tr-TR" dirty="0"/>
          </a:p>
        </p:txBody>
      </p:sp>
      <p:sp>
        <p:nvSpPr>
          <p:cNvPr id="3" name="İçerik Yer Tutucusu 2"/>
          <p:cNvSpPr>
            <a:spLocks noGrp="1"/>
          </p:cNvSpPr>
          <p:nvPr>
            <p:ph idx="1"/>
          </p:nvPr>
        </p:nvSpPr>
        <p:spPr/>
        <p:txBody>
          <a:bodyPr/>
          <a:lstStyle/>
          <a:p>
            <a:pPr marL="0" indent="0">
              <a:buNone/>
            </a:pPr>
            <a:r>
              <a:rPr lang="tr-TR" dirty="0" smtClean="0"/>
              <a:t>Bu dönem kendi içinde ikiye ayrılabilir;</a:t>
            </a:r>
          </a:p>
          <a:p>
            <a:pPr marL="0" indent="0">
              <a:buNone/>
            </a:pPr>
            <a:r>
              <a:rPr lang="tr-TR" b="1" dirty="0" smtClean="0"/>
              <a:t>1. </a:t>
            </a:r>
            <a:r>
              <a:rPr lang="tr-TR" b="1" dirty="0"/>
              <a:t>T</a:t>
            </a:r>
            <a:r>
              <a:rPr lang="tr-TR" b="1" dirty="0" smtClean="0"/>
              <a:t>ürklerin </a:t>
            </a:r>
            <a:r>
              <a:rPr lang="tr-TR" b="1" dirty="0" err="1"/>
              <a:t>İ</a:t>
            </a:r>
            <a:r>
              <a:rPr lang="tr-TR" b="1" dirty="0" err="1" smtClean="0"/>
              <a:t>slamiyeti</a:t>
            </a:r>
            <a:r>
              <a:rPr lang="tr-TR" b="1" dirty="0" smtClean="0"/>
              <a:t> kabulünden önceki dönem</a:t>
            </a:r>
          </a:p>
          <a:p>
            <a:pPr marL="0" indent="0">
              <a:buNone/>
            </a:pPr>
            <a:r>
              <a:rPr lang="tr-TR" b="1" dirty="0" smtClean="0"/>
              <a:t>2. </a:t>
            </a:r>
            <a:r>
              <a:rPr lang="tr-TR" b="1" dirty="0" err="1"/>
              <a:t>İ</a:t>
            </a:r>
            <a:r>
              <a:rPr lang="tr-TR" b="1" dirty="0" err="1" smtClean="0"/>
              <a:t>slamiyetin</a:t>
            </a:r>
            <a:r>
              <a:rPr lang="tr-TR" b="1" dirty="0" smtClean="0"/>
              <a:t> kabulünden sonraki dönem</a:t>
            </a:r>
          </a:p>
          <a:p>
            <a:pPr marL="0" indent="0">
              <a:buNone/>
            </a:pPr>
            <a:r>
              <a:rPr lang="tr-TR" dirty="0" smtClean="0"/>
              <a:t>İslamiyet öncesi dönemini eğitim anlayışı Hun, Göktürk ve Uygur devletlerinin eğitim anlayışı incelendiğinde;</a:t>
            </a:r>
          </a:p>
          <a:p>
            <a:pPr marL="0" indent="0">
              <a:buNone/>
            </a:pPr>
            <a:r>
              <a:rPr lang="tr-TR" dirty="0" smtClean="0"/>
              <a:t>-insanlara yaşamda yol gösteren ilkeler</a:t>
            </a:r>
          </a:p>
          <a:p>
            <a:pPr marL="0" indent="0">
              <a:buNone/>
            </a:pPr>
            <a:r>
              <a:rPr lang="tr-TR" dirty="0" smtClean="0"/>
              <a:t>-ahlaki esaslar</a:t>
            </a:r>
          </a:p>
          <a:p>
            <a:pPr marL="0" indent="0">
              <a:buNone/>
            </a:pPr>
            <a:r>
              <a:rPr lang="tr-TR" dirty="0" smtClean="0"/>
              <a:t>-ve </a:t>
            </a:r>
            <a:r>
              <a:rPr lang="tr-TR" dirty="0" err="1" smtClean="0"/>
              <a:t>felsefe’dir</a:t>
            </a:r>
            <a:r>
              <a:rPr lang="tr-TR" dirty="0" smtClean="0"/>
              <a:t>.</a:t>
            </a:r>
            <a:endParaRPr lang="tr-TR" dirty="0"/>
          </a:p>
        </p:txBody>
      </p:sp>
    </p:spTree>
    <p:extLst>
      <p:ext uri="{BB962C8B-B14F-4D97-AF65-F5344CB8AC3E}">
        <p14:creationId xmlns:p14="http://schemas.microsoft.com/office/powerpoint/2010/main" val="2616362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11. Yüzyılda Yaşayan </a:t>
            </a:r>
            <a:r>
              <a:rPr lang="tr-TR" b="1" dirty="0" smtClean="0"/>
              <a:t>Yusuf Has </a:t>
            </a:r>
            <a:r>
              <a:rPr lang="tr-TR" b="1" dirty="0" err="1" smtClean="0"/>
              <a:t>Hacib</a:t>
            </a:r>
            <a:r>
              <a:rPr lang="tr-TR" dirty="0" err="1" smtClean="0"/>
              <a:t>’in</a:t>
            </a:r>
            <a:r>
              <a:rPr lang="tr-TR" dirty="0" smtClean="0"/>
              <a:t> </a:t>
            </a:r>
            <a:r>
              <a:rPr lang="tr-TR" b="1" dirty="0" smtClean="0"/>
              <a:t>Kutadgu Bilig </a:t>
            </a:r>
            <a:r>
              <a:rPr lang="tr-TR" dirty="0" smtClean="0"/>
              <a:t>adlı eserinde Türk Eğitiminin ilkeleri sıralanırken;</a:t>
            </a:r>
          </a:p>
          <a:p>
            <a:r>
              <a:rPr lang="tr-TR" dirty="0" smtClean="0"/>
              <a:t>-kötülüklerden kaçınma</a:t>
            </a:r>
          </a:p>
          <a:p>
            <a:r>
              <a:rPr lang="tr-TR" dirty="0" smtClean="0"/>
              <a:t>-mutlu yaşama </a:t>
            </a:r>
          </a:p>
          <a:p>
            <a:r>
              <a:rPr lang="tr-TR" dirty="0" smtClean="0"/>
              <a:t>-tutumluluk</a:t>
            </a:r>
          </a:p>
          <a:p>
            <a:r>
              <a:rPr lang="tr-TR" dirty="0" smtClean="0"/>
              <a:t>-iyilik etme</a:t>
            </a:r>
          </a:p>
          <a:p>
            <a:r>
              <a:rPr lang="tr-TR" dirty="0" smtClean="0"/>
              <a:t>-dinleme</a:t>
            </a:r>
          </a:p>
          <a:p>
            <a:r>
              <a:rPr lang="tr-TR" dirty="0" smtClean="0"/>
              <a:t>-irdeleme</a:t>
            </a:r>
          </a:p>
          <a:p>
            <a:r>
              <a:rPr lang="tr-TR" dirty="0" smtClean="0"/>
              <a:t> -sabır gibi değerler göze çarpmaktadır.</a:t>
            </a:r>
            <a:endParaRPr lang="tr-TR" dirty="0"/>
          </a:p>
        </p:txBody>
      </p:sp>
    </p:spTree>
    <p:extLst>
      <p:ext uri="{BB962C8B-B14F-4D97-AF65-F5344CB8AC3E}">
        <p14:creationId xmlns:p14="http://schemas.microsoft.com/office/powerpoint/2010/main" val="1454281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Sonuç olarak Türklerin </a:t>
            </a:r>
            <a:r>
              <a:rPr lang="tr-TR" dirty="0" err="1" smtClean="0"/>
              <a:t>İslamiyeti</a:t>
            </a:r>
            <a:r>
              <a:rPr lang="tr-TR" dirty="0" smtClean="0"/>
              <a:t> kabulünden önceki dönemde eğitim: toplumsal yaşamla ilgili bilgi ve kurallar, gelenek, görenekler öğretimi şeklindedir.</a:t>
            </a:r>
          </a:p>
          <a:p>
            <a:endParaRPr lang="tr-TR" dirty="0"/>
          </a:p>
          <a:p>
            <a:r>
              <a:rPr lang="tr-TR" dirty="0" smtClean="0"/>
              <a:t>İslamiyet’in kabulünden sonra ise planlı eğitim kurumları oluşturulmuştur. </a:t>
            </a:r>
          </a:p>
          <a:p>
            <a:r>
              <a:rPr lang="tr-TR" dirty="0" smtClean="0"/>
              <a:t>Medreseler bu dönemin önemli eğitim kurumlarıdır. </a:t>
            </a:r>
          </a:p>
          <a:p>
            <a:r>
              <a:rPr lang="tr-TR" b="1" dirty="0" smtClean="0"/>
              <a:t>Farabi, </a:t>
            </a:r>
            <a:r>
              <a:rPr lang="tr-TR" b="1" dirty="0" err="1" smtClean="0"/>
              <a:t>İbni</a:t>
            </a:r>
            <a:r>
              <a:rPr lang="tr-TR" b="1" dirty="0" smtClean="0"/>
              <a:t> Sina </a:t>
            </a:r>
            <a:r>
              <a:rPr lang="tr-TR" dirty="0" smtClean="0"/>
              <a:t>gibi önemli bilim insanları yetişmiştir. </a:t>
            </a:r>
          </a:p>
          <a:p>
            <a:r>
              <a:rPr lang="tr-TR" dirty="0" smtClean="0"/>
              <a:t>Bu dönemde yaşamış bilim insanlarının ve düşünürlerin eğitimle ilgili görüşleri incelendiğinde.</a:t>
            </a:r>
          </a:p>
        </p:txBody>
      </p:sp>
    </p:spTree>
    <p:extLst>
      <p:ext uri="{BB962C8B-B14F-4D97-AF65-F5344CB8AC3E}">
        <p14:creationId xmlns:p14="http://schemas.microsoft.com/office/powerpoint/2010/main" val="862022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Örneğin </a:t>
            </a:r>
            <a:r>
              <a:rPr lang="tr-TR" b="1" dirty="0" smtClean="0"/>
              <a:t>Farabi</a:t>
            </a:r>
            <a:r>
              <a:rPr lang="tr-TR" dirty="0" smtClean="0"/>
              <a:t> eğitimi </a:t>
            </a:r>
            <a:r>
              <a:rPr lang="tr-TR" b="1" dirty="0" smtClean="0">
                <a:solidFill>
                  <a:srgbClr val="002060"/>
                </a:solidFill>
              </a:rPr>
              <a:t>«bireyi topluma </a:t>
            </a:r>
            <a:r>
              <a:rPr lang="tr-TR" b="1" dirty="0" smtClean="0">
                <a:solidFill>
                  <a:srgbClr val="002060"/>
                </a:solidFill>
              </a:rPr>
              <a:t>yararlı</a:t>
            </a:r>
            <a:r>
              <a:rPr lang="tr-TR" b="1" dirty="0" smtClean="0">
                <a:solidFill>
                  <a:srgbClr val="002060"/>
                </a:solidFill>
              </a:rPr>
              <a:t>» </a:t>
            </a:r>
            <a:r>
              <a:rPr lang="tr-TR" dirty="0" smtClean="0"/>
              <a:t>hale getirmek olarak açıklamıştır.</a:t>
            </a:r>
          </a:p>
          <a:p>
            <a:r>
              <a:rPr lang="tr-TR" b="1" dirty="0" smtClean="0"/>
              <a:t>Mevlana</a:t>
            </a:r>
            <a:r>
              <a:rPr lang="tr-TR" dirty="0" smtClean="0"/>
              <a:t> eğitimin birinci amacının </a:t>
            </a:r>
            <a:r>
              <a:rPr lang="tr-TR" b="1" dirty="0" smtClean="0">
                <a:solidFill>
                  <a:srgbClr val="002060"/>
                </a:solidFill>
              </a:rPr>
              <a:t>kişiyi olgunlaştırmak </a:t>
            </a:r>
            <a:r>
              <a:rPr lang="tr-TR" dirty="0" smtClean="0"/>
              <a:t>olduğunu, insanda bulunan </a:t>
            </a:r>
            <a:r>
              <a:rPr lang="tr-TR" b="1" dirty="0" smtClean="0">
                <a:solidFill>
                  <a:srgbClr val="002060"/>
                </a:solidFill>
              </a:rPr>
              <a:t>sevgi, akıl ve yetenek gibi özelliklerin açığa çıkarılması </a:t>
            </a:r>
            <a:r>
              <a:rPr lang="tr-TR" dirty="0" smtClean="0"/>
              <a:t>gerektiğini vurgular.</a:t>
            </a:r>
          </a:p>
          <a:p>
            <a:r>
              <a:rPr lang="tr-TR" b="1" dirty="0" smtClean="0"/>
              <a:t>Sosyal Bilgiler </a:t>
            </a:r>
            <a:r>
              <a:rPr lang="tr-TR" dirty="0" smtClean="0"/>
              <a:t>dersi için de bireyi çevresini ve kendini tanıyarak olgunlaştırmak ve toplum için yararlı duruma getirmek temel amaçtır.</a:t>
            </a:r>
            <a:endParaRPr lang="tr-TR" dirty="0"/>
          </a:p>
        </p:txBody>
      </p:sp>
    </p:spTree>
    <p:extLst>
      <p:ext uri="{BB962C8B-B14F-4D97-AF65-F5344CB8AC3E}">
        <p14:creationId xmlns:p14="http://schemas.microsoft.com/office/powerpoint/2010/main" val="2584224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Medreseler, temelde dini ağırlıklı eğitim yoluyla değerler aktarımı yapmaya çalışmıştır. </a:t>
            </a:r>
          </a:p>
          <a:p>
            <a:r>
              <a:rPr lang="tr-TR" b="1" dirty="0" err="1" smtClean="0">
                <a:solidFill>
                  <a:srgbClr val="002060"/>
                </a:solidFill>
              </a:rPr>
              <a:t>Sıbyan</a:t>
            </a:r>
            <a:r>
              <a:rPr lang="tr-TR" b="1" dirty="0" smtClean="0">
                <a:solidFill>
                  <a:srgbClr val="002060"/>
                </a:solidFill>
              </a:rPr>
              <a:t> mektepleri; </a:t>
            </a:r>
          </a:p>
          <a:p>
            <a:r>
              <a:rPr lang="tr-TR" dirty="0" smtClean="0"/>
              <a:t>Okuma yazma öğretmek, İslam dininin kurallarını ve Kur’an’ı öğretmek amacıyla</a:t>
            </a:r>
          </a:p>
          <a:p>
            <a:pPr marL="0" indent="0">
              <a:buNone/>
            </a:pPr>
            <a:r>
              <a:rPr lang="tr-TR" dirty="0" smtClean="0"/>
              <a:t>           -Elifba, Kur’an, </a:t>
            </a:r>
            <a:r>
              <a:rPr lang="tr-TR" dirty="0" err="1" smtClean="0"/>
              <a:t>Tecvid</a:t>
            </a:r>
            <a:r>
              <a:rPr lang="tr-TR" dirty="0" smtClean="0"/>
              <a:t>, Türkçe Ahlak Risaleleri, Hat, </a:t>
            </a:r>
            <a:r>
              <a:rPr lang="tr-TR" dirty="0" err="1" smtClean="0"/>
              <a:t>İlm</a:t>
            </a:r>
            <a:r>
              <a:rPr lang="tr-TR" dirty="0" smtClean="0"/>
              <a:t>-i Hal, Türkçe dersleri okutulmaktaydı.</a:t>
            </a:r>
          </a:p>
          <a:p>
            <a:endParaRPr lang="tr-TR" dirty="0"/>
          </a:p>
        </p:txBody>
      </p:sp>
    </p:spTree>
    <p:extLst>
      <p:ext uri="{BB962C8B-B14F-4D97-AF65-F5344CB8AC3E}">
        <p14:creationId xmlns:p14="http://schemas.microsoft.com/office/powerpoint/2010/main" val="1323648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dönemin önemli aydınlarından </a:t>
            </a:r>
            <a:r>
              <a:rPr lang="tr-TR" b="1" dirty="0" smtClean="0"/>
              <a:t>Katip Çelebi </a:t>
            </a:r>
            <a:r>
              <a:rPr lang="tr-TR" dirty="0" smtClean="0"/>
              <a:t>dönemin bazı dini-sosyal konularını açıklayan </a:t>
            </a:r>
            <a:r>
              <a:rPr lang="tr-TR" dirty="0" err="1" smtClean="0">
                <a:solidFill>
                  <a:srgbClr val="002060"/>
                </a:solidFill>
              </a:rPr>
              <a:t>Mizanü’l</a:t>
            </a:r>
            <a:r>
              <a:rPr lang="tr-TR" dirty="0" smtClean="0">
                <a:solidFill>
                  <a:srgbClr val="002060"/>
                </a:solidFill>
              </a:rPr>
              <a:t> </a:t>
            </a:r>
            <a:r>
              <a:rPr lang="tr-TR" dirty="0" err="1" smtClean="0">
                <a:solidFill>
                  <a:srgbClr val="002060"/>
                </a:solidFill>
              </a:rPr>
              <a:t>Hakk</a:t>
            </a:r>
            <a:r>
              <a:rPr lang="tr-TR" dirty="0" smtClean="0">
                <a:solidFill>
                  <a:srgbClr val="002060"/>
                </a:solidFill>
              </a:rPr>
              <a:t> fi </a:t>
            </a:r>
            <a:r>
              <a:rPr lang="tr-TR" dirty="0" err="1" smtClean="0">
                <a:solidFill>
                  <a:srgbClr val="002060"/>
                </a:solidFill>
              </a:rPr>
              <a:t>İhtiyari’l</a:t>
            </a:r>
            <a:r>
              <a:rPr lang="tr-TR" dirty="0" smtClean="0">
                <a:solidFill>
                  <a:srgbClr val="002060"/>
                </a:solidFill>
              </a:rPr>
              <a:t> </a:t>
            </a:r>
            <a:r>
              <a:rPr lang="tr-TR" dirty="0" err="1" smtClean="0">
                <a:solidFill>
                  <a:srgbClr val="002060"/>
                </a:solidFill>
              </a:rPr>
              <a:t>Ahakk</a:t>
            </a:r>
            <a:r>
              <a:rPr lang="tr-TR" dirty="0" smtClean="0">
                <a:solidFill>
                  <a:srgbClr val="002060"/>
                </a:solidFill>
              </a:rPr>
              <a:t> </a:t>
            </a:r>
            <a:r>
              <a:rPr lang="tr-TR" dirty="0" smtClean="0"/>
              <a:t>eserinde hoşgörüsüzlük sonucu ortaya çıkan durumlardan halkı uzaklaştırmak için bu eseri kaleme aldığını belirtmiştir. </a:t>
            </a:r>
          </a:p>
          <a:p>
            <a:r>
              <a:rPr lang="tr-TR" dirty="0" smtClean="0"/>
              <a:t>Ayrıca devleti yönetenlerin iyi bir yönetim oluşturmaları için en yararlı bilimin Tarih olduğunu söyler. </a:t>
            </a:r>
          </a:p>
          <a:p>
            <a:r>
              <a:rPr lang="tr-TR" dirty="0" smtClean="0"/>
              <a:t>Bir diğer eseri </a:t>
            </a:r>
            <a:r>
              <a:rPr lang="tr-TR" b="1" dirty="0" err="1" smtClean="0"/>
              <a:t>Cihannüma’</a:t>
            </a:r>
            <a:r>
              <a:rPr lang="tr-TR" dirty="0" err="1" smtClean="0"/>
              <a:t>da</a:t>
            </a:r>
            <a:r>
              <a:rPr lang="tr-TR" dirty="0" smtClean="0"/>
              <a:t> matematik ve coğrafyaya ait bilgiler içermektedir. Japonya’dan Erzurum’a kadar bütün bitkileri tanıtmıştır. </a:t>
            </a:r>
            <a:endParaRPr lang="tr-TR" dirty="0"/>
          </a:p>
        </p:txBody>
      </p:sp>
    </p:spTree>
    <p:extLst>
      <p:ext uri="{BB962C8B-B14F-4D97-AF65-F5344CB8AC3E}">
        <p14:creationId xmlns:p14="http://schemas.microsoft.com/office/powerpoint/2010/main" val="4089190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solidFill>
              </a:rPr>
              <a:t>Tanzimat Dönemi Sosyal Bilgiler</a:t>
            </a:r>
            <a:endParaRPr lang="tr-TR" b="1" dirty="0">
              <a:solidFill>
                <a:schemeClr val="accent1"/>
              </a:solidFill>
            </a:endParaRPr>
          </a:p>
        </p:txBody>
      </p:sp>
      <p:sp>
        <p:nvSpPr>
          <p:cNvPr id="3" name="İçerik Yer Tutucusu 2"/>
          <p:cNvSpPr>
            <a:spLocks noGrp="1"/>
          </p:cNvSpPr>
          <p:nvPr>
            <p:ph idx="1"/>
          </p:nvPr>
        </p:nvSpPr>
        <p:spPr/>
        <p:txBody>
          <a:bodyPr/>
          <a:lstStyle/>
          <a:p>
            <a:r>
              <a:rPr lang="tr-TR" dirty="0" smtClean="0"/>
              <a:t>Bu dönemde eğitim devleti felakete gidişten kurtaracak bir yol olarak görülmüştür. Eğitimin toplumsal işlevinin görülmesi günümüze kadar önemini koruyan bir noktadır. </a:t>
            </a:r>
          </a:p>
          <a:p>
            <a:r>
              <a:rPr lang="tr-TR" dirty="0" smtClean="0"/>
              <a:t>Tanzimat dönemindeki siyasi gelişmelerin sonucunda çeşitli dil, din ve kültürlerden insanları bir arada tutmak için </a:t>
            </a:r>
            <a:r>
              <a:rPr lang="tr-TR" b="1" dirty="0" smtClean="0"/>
              <a:t>«Osmanlılık» </a:t>
            </a:r>
            <a:r>
              <a:rPr lang="tr-TR" dirty="0" smtClean="0"/>
              <a:t>ideali ile Osmanlı insan tipini meydana getirmek için eğitimden yararlanılmıştır.</a:t>
            </a:r>
          </a:p>
          <a:p>
            <a:r>
              <a:rPr lang="tr-TR" b="1" dirty="0" smtClean="0"/>
              <a:t>Sosyal bilgilerin </a:t>
            </a:r>
            <a:r>
              <a:rPr lang="tr-TR" dirty="0" smtClean="0"/>
              <a:t>amaçları arasında ülkenin rejimine uygun insan tipinin yaratılmak istendiği görülebilir.</a:t>
            </a:r>
            <a:endParaRPr lang="tr-TR" b="1" dirty="0"/>
          </a:p>
        </p:txBody>
      </p:sp>
    </p:spTree>
    <p:extLst>
      <p:ext uri="{BB962C8B-B14F-4D97-AF65-F5344CB8AC3E}">
        <p14:creationId xmlns:p14="http://schemas.microsoft.com/office/powerpoint/2010/main" val="1140031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749</TotalTime>
  <Words>1457</Words>
  <Application>Microsoft Office PowerPoint</Application>
  <PresentationFormat>Geniş ekran</PresentationFormat>
  <Paragraphs>116</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Algerian</vt:lpstr>
      <vt:lpstr>Arial</vt:lpstr>
      <vt:lpstr>Century Gothic</vt:lpstr>
      <vt:lpstr>Wingdings 3</vt:lpstr>
      <vt:lpstr>Duman</vt:lpstr>
      <vt:lpstr> TÜRK EĞİTİM TARİHİNDE </vt:lpstr>
      <vt:lpstr>Sunu Planı</vt:lpstr>
      <vt:lpstr>Tanzimat Öncesi Dönemde Sosyal Bilgiler </vt:lpstr>
      <vt:lpstr>PowerPoint Sunusu</vt:lpstr>
      <vt:lpstr>PowerPoint Sunusu</vt:lpstr>
      <vt:lpstr>PowerPoint Sunusu</vt:lpstr>
      <vt:lpstr>PowerPoint Sunusu</vt:lpstr>
      <vt:lpstr>PowerPoint Sunusu</vt:lpstr>
      <vt:lpstr>Tanzimat Dönemi Sosyal Bilgiler</vt:lpstr>
      <vt:lpstr>PowerPoint Sunusu</vt:lpstr>
      <vt:lpstr>Usül-i Cedid (Yenileşme)</vt:lpstr>
      <vt:lpstr>PowerPoint Sunusu</vt:lpstr>
      <vt:lpstr>PowerPoint Sunusu</vt:lpstr>
      <vt:lpstr>II. Meşrutiyet Döneminde Sosyal Bilgiler</vt:lpstr>
      <vt:lpstr>PowerPoint Sunusu</vt:lpstr>
      <vt:lpstr>PowerPoint Sunusu</vt:lpstr>
      <vt:lpstr>PowerPoint Sunusu</vt:lpstr>
      <vt:lpstr>PowerPoint Sunusu</vt:lpstr>
      <vt:lpstr>Cumhuriyet Döneminde Sosyal Bilgiler</vt:lpstr>
      <vt:lpstr>PowerPoint Sunusu</vt:lpstr>
      <vt:lpstr>PowerPoint Sunusu</vt:lpstr>
      <vt:lpstr>PowerPoint Sunusu</vt:lpstr>
      <vt:lpstr>PowerPoint Sunusu</vt:lpstr>
      <vt:lpstr>PowerPoint Sunusu</vt:lpstr>
      <vt:lpstr>PowerPoint Sunusu</vt:lpstr>
      <vt:lpstr>Sosyal Bilgiler Dersinde Tarihin Yeri ve Önemi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TÜRK EĞİTİM TARİHİNDE </dc:title>
  <dc:creator>01</dc:creator>
  <cp:lastModifiedBy>01</cp:lastModifiedBy>
  <cp:revision>35</cp:revision>
  <dcterms:created xsi:type="dcterms:W3CDTF">2016-10-11T07:06:20Z</dcterms:created>
  <dcterms:modified xsi:type="dcterms:W3CDTF">2016-10-12T14:04:02Z</dcterms:modified>
</cp:coreProperties>
</file>