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319" r:id="rId2"/>
    <p:sldId id="318" r:id="rId3"/>
    <p:sldId id="320" r:id="rId4"/>
    <p:sldId id="321" r:id="rId5"/>
    <p:sldId id="322" r:id="rId6"/>
    <p:sldId id="323" r:id="rId7"/>
    <p:sldId id="258" r:id="rId8"/>
    <p:sldId id="325" r:id="rId9"/>
    <p:sldId id="343" r:id="rId10"/>
    <p:sldId id="34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3811" autoAdjust="0"/>
  </p:normalViewPr>
  <p:slideViewPr>
    <p:cSldViewPr>
      <p:cViewPr varScale="1">
        <p:scale>
          <a:sx n="97" d="100"/>
          <a:sy n="97" d="100"/>
        </p:scale>
        <p:origin x="11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39CD57-F3D2-476D-A980-64DD84552DA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E81983E-B7FA-4438-9340-38214C44C0D6}">
      <dgm:prSet phldrT="[Metin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tr-TR" sz="2000" dirty="0" smtClean="0">
              <a:solidFill>
                <a:srgbClr val="0070C0"/>
              </a:solidFill>
            </a:rPr>
            <a:t>Mutfak tipine göre</a:t>
          </a:r>
          <a:endParaRPr lang="tr-TR" sz="2000" dirty="0">
            <a:solidFill>
              <a:srgbClr val="0070C0"/>
            </a:solidFill>
          </a:endParaRPr>
        </a:p>
      </dgm:t>
    </dgm:pt>
    <dgm:pt modelId="{15FF17D8-A5FF-4D49-8951-98F6F0EEFBCA}" type="parTrans" cxnId="{75C282A8-092F-40CD-AF5A-6FFBDDD2FE56}">
      <dgm:prSet/>
      <dgm:spPr/>
      <dgm:t>
        <a:bodyPr/>
        <a:lstStyle/>
        <a:p>
          <a:endParaRPr lang="tr-TR"/>
        </a:p>
      </dgm:t>
    </dgm:pt>
    <dgm:pt modelId="{1247B10A-E8BC-44D8-B65F-6EA5A1243559}" type="sibTrans" cxnId="{75C282A8-092F-40CD-AF5A-6FFBDDD2FE56}">
      <dgm:prSet/>
      <dgm:spPr/>
      <dgm:t>
        <a:bodyPr/>
        <a:lstStyle/>
        <a:p>
          <a:endParaRPr lang="tr-TR"/>
        </a:p>
      </dgm:t>
    </dgm:pt>
    <dgm:pt modelId="{20AD189B-0194-4077-9261-0B33BC00873F}">
      <dgm:prSet phldrT="[Metin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40000"/>
            <a:lumOff val="6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tr-TR" sz="2400" dirty="0" smtClean="0"/>
            <a:t>klasik</a:t>
          </a:r>
          <a:endParaRPr lang="tr-TR" sz="2400" dirty="0"/>
        </a:p>
      </dgm:t>
    </dgm:pt>
    <dgm:pt modelId="{437CB1CB-3074-461E-9964-AA2CAE4F8DB3}" type="parTrans" cxnId="{646D83E6-EA13-448B-8F05-89DBB7D7F10A}">
      <dgm:prSet/>
      <dgm:spPr/>
      <dgm:t>
        <a:bodyPr/>
        <a:lstStyle/>
        <a:p>
          <a:endParaRPr lang="tr-TR"/>
        </a:p>
      </dgm:t>
    </dgm:pt>
    <dgm:pt modelId="{CFE08048-5E1B-43C3-A5A5-27632E338A6E}" type="sibTrans" cxnId="{646D83E6-EA13-448B-8F05-89DBB7D7F10A}">
      <dgm:prSet/>
      <dgm:spPr/>
      <dgm:t>
        <a:bodyPr/>
        <a:lstStyle/>
        <a:p>
          <a:endParaRPr lang="tr-TR"/>
        </a:p>
      </dgm:t>
    </dgm:pt>
    <dgm:pt modelId="{4992C4D6-E42B-4A53-B165-F24C7B72F807}">
      <dgm:prSet phldrT="[Metin]" custT="1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>
        <a:solidFill>
          <a:schemeClr val="accent1">
            <a:lumMod val="40000"/>
            <a:lumOff val="6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tr-TR" sz="2400" dirty="0" smtClean="0"/>
            <a:t>merkezi</a:t>
          </a:r>
          <a:endParaRPr lang="tr-TR" sz="2400" dirty="0"/>
        </a:p>
      </dgm:t>
    </dgm:pt>
    <dgm:pt modelId="{00F7AD14-4C2F-4624-9F25-39316CBEE505}" type="parTrans" cxnId="{7C2AB969-828F-42C5-AE43-4B7BF80B92E7}">
      <dgm:prSet/>
      <dgm:spPr/>
      <dgm:t>
        <a:bodyPr/>
        <a:lstStyle/>
        <a:p>
          <a:endParaRPr lang="tr-TR"/>
        </a:p>
      </dgm:t>
    </dgm:pt>
    <dgm:pt modelId="{864B186C-B3A5-428E-AE12-AC3F153A65F4}" type="sibTrans" cxnId="{7C2AB969-828F-42C5-AE43-4B7BF80B92E7}">
      <dgm:prSet/>
      <dgm:spPr/>
      <dgm:t>
        <a:bodyPr/>
        <a:lstStyle/>
        <a:p>
          <a:endParaRPr lang="tr-TR"/>
        </a:p>
      </dgm:t>
    </dgm:pt>
    <dgm:pt modelId="{16D86600-066D-4B69-83C8-5E8435727C45}" type="pres">
      <dgm:prSet presAssocID="{AB39CD57-F3D2-476D-A980-64DD84552DA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AC05614-048A-483C-AC07-5D6F8D040F45}" type="pres">
      <dgm:prSet presAssocID="{8E81983E-B7FA-4438-9340-38214C44C0D6}" presName="composite" presStyleCnt="0"/>
      <dgm:spPr/>
    </dgm:pt>
    <dgm:pt modelId="{1FA228E4-9252-454F-9A5E-96BB36D50713}" type="pres">
      <dgm:prSet presAssocID="{8E81983E-B7FA-4438-9340-38214C44C0D6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A6EA0A8-47C6-44F2-BE70-94CA583569B5}" type="pres">
      <dgm:prSet presAssocID="{8E81983E-B7FA-4438-9340-38214C44C0D6}" presName="descendantText" presStyleLbl="alignAcc1" presStyleIdx="0" presStyleCnt="1" custLinFactNeighborX="274" custLinFactNeighborY="243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46D83E6-EA13-448B-8F05-89DBB7D7F10A}" srcId="{8E81983E-B7FA-4438-9340-38214C44C0D6}" destId="{20AD189B-0194-4077-9261-0B33BC00873F}" srcOrd="0" destOrd="0" parTransId="{437CB1CB-3074-461E-9964-AA2CAE4F8DB3}" sibTransId="{CFE08048-5E1B-43C3-A5A5-27632E338A6E}"/>
    <dgm:cxn modelId="{8F49D65C-4820-4DBC-9A2C-EC0B98B24911}" type="presOf" srcId="{20AD189B-0194-4077-9261-0B33BC00873F}" destId="{4A6EA0A8-47C6-44F2-BE70-94CA583569B5}" srcOrd="0" destOrd="0" presId="urn:microsoft.com/office/officeart/2005/8/layout/chevron2"/>
    <dgm:cxn modelId="{4438DDB5-9179-49A8-BC75-808C6F4F052B}" type="presOf" srcId="{4992C4D6-E42B-4A53-B165-F24C7B72F807}" destId="{4A6EA0A8-47C6-44F2-BE70-94CA583569B5}" srcOrd="0" destOrd="1" presId="urn:microsoft.com/office/officeart/2005/8/layout/chevron2"/>
    <dgm:cxn modelId="{BE98D207-C923-4C12-AE39-E72C3B5C22CA}" type="presOf" srcId="{AB39CD57-F3D2-476D-A980-64DD84552DA1}" destId="{16D86600-066D-4B69-83C8-5E8435727C45}" srcOrd="0" destOrd="0" presId="urn:microsoft.com/office/officeart/2005/8/layout/chevron2"/>
    <dgm:cxn modelId="{75C282A8-092F-40CD-AF5A-6FFBDDD2FE56}" srcId="{AB39CD57-F3D2-476D-A980-64DD84552DA1}" destId="{8E81983E-B7FA-4438-9340-38214C44C0D6}" srcOrd="0" destOrd="0" parTransId="{15FF17D8-A5FF-4D49-8951-98F6F0EEFBCA}" sibTransId="{1247B10A-E8BC-44D8-B65F-6EA5A1243559}"/>
    <dgm:cxn modelId="{7C2AB969-828F-42C5-AE43-4B7BF80B92E7}" srcId="{8E81983E-B7FA-4438-9340-38214C44C0D6}" destId="{4992C4D6-E42B-4A53-B165-F24C7B72F807}" srcOrd="1" destOrd="0" parTransId="{00F7AD14-4C2F-4624-9F25-39316CBEE505}" sibTransId="{864B186C-B3A5-428E-AE12-AC3F153A65F4}"/>
    <dgm:cxn modelId="{0DA52208-DDF6-4F2B-9A06-F95257875D7F}" type="presOf" srcId="{8E81983E-B7FA-4438-9340-38214C44C0D6}" destId="{1FA228E4-9252-454F-9A5E-96BB36D50713}" srcOrd="0" destOrd="0" presId="urn:microsoft.com/office/officeart/2005/8/layout/chevron2"/>
    <dgm:cxn modelId="{A55732CC-E465-4CE4-81E0-41A332335CD7}" type="presParOf" srcId="{16D86600-066D-4B69-83C8-5E8435727C45}" destId="{FAC05614-048A-483C-AC07-5D6F8D040F45}" srcOrd="0" destOrd="0" presId="urn:microsoft.com/office/officeart/2005/8/layout/chevron2"/>
    <dgm:cxn modelId="{078910E4-2698-44B6-BE0F-E05F4DB58806}" type="presParOf" srcId="{FAC05614-048A-483C-AC07-5D6F8D040F45}" destId="{1FA228E4-9252-454F-9A5E-96BB36D50713}" srcOrd="0" destOrd="0" presId="urn:microsoft.com/office/officeart/2005/8/layout/chevron2"/>
    <dgm:cxn modelId="{4937FEFE-2E9A-4A29-8C7C-55E244F579D6}" type="presParOf" srcId="{FAC05614-048A-483C-AC07-5D6F8D040F45}" destId="{4A6EA0A8-47C6-44F2-BE70-94CA583569B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A228E4-9252-454F-9A5E-96BB36D50713}">
      <dsp:nvSpPr>
        <dsp:cNvPr id="0" name=""/>
        <dsp:cNvSpPr/>
      </dsp:nvSpPr>
      <dsp:spPr>
        <a:xfrm rot="5400000">
          <a:off x="-324035" y="324035"/>
          <a:ext cx="2160239" cy="1512167"/>
        </a:xfrm>
        <a:prstGeom prst="chevron">
          <a:avLst/>
        </a:prstGeom>
        <a:solidFill>
          <a:schemeClr val="accent1">
            <a:lumMod val="40000"/>
            <a:lumOff val="60000"/>
          </a:schemeClr>
        </a:solidFill>
        <a:ln w="1905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rgbClr val="0070C0"/>
              </a:solidFill>
            </a:rPr>
            <a:t>Mutfak tipine göre</a:t>
          </a:r>
          <a:endParaRPr lang="tr-TR" sz="2000" kern="1200" dirty="0">
            <a:solidFill>
              <a:srgbClr val="0070C0"/>
            </a:solidFill>
          </a:endParaRPr>
        </a:p>
      </dsp:txBody>
      <dsp:txXfrm rot="-5400000">
        <a:off x="2" y="756083"/>
        <a:ext cx="1512167" cy="648072"/>
      </dsp:txXfrm>
    </dsp:sp>
    <dsp:sp modelId="{4A6EA0A8-47C6-44F2-BE70-94CA583569B5}">
      <dsp:nvSpPr>
        <dsp:cNvPr id="0" name=""/>
        <dsp:cNvSpPr/>
      </dsp:nvSpPr>
      <dsp:spPr>
        <a:xfrm rot="5400000">
          <a:off x="3787805" y="-2241405"/>
          <a:ext cx="1404155" cy="5955432"/>
        </a:xfrm>
        <a:prstGeom prst="round2SameRect">
          <a:avLst/>
        </a:prstGeom>
        <a:solidFill>
          <a:schemeClr val="accent1">
            <a:lumMod val="40000"/>
            <a:lumOff val="60000"/>
          </a:schemeClr>
        </a:solidFill>
        <a:ln w="19050" cap="flat" cmpd="sng" algn="ctr">
          <a:solidFill>
            <a:schemeClr val="accent1"/>
          </a:solidFill>
          <a:prstDash val="solid"/>
        </a:ln>
        <a:effectLst>
          <a:glow rad="63500">
            <a:schemeClr val="accent1">
              <a:tint val="30000"/>
              <a:shade val="95000"/>
              <a:satMod val="300000"/>
              <a:alpha val="50000"/>
            </a:schemeClr>
          </a:glow>
        </a:effectLst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klasik</a:t>
          </a:r>
          <a:endParaRPr lang="tr-TR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400" kern="1200" dirty="0" smtClean="0"/>
            <a:t>merkezi</a:t>
          </a:r>
          <a:endParaRPr lang="tr-TR" sz="2400" kern="1200" dirty="0"/>
        </a:p>
      </dsp:txBody>
      <dsp:txXfrm rot="-5400000">
        <a:off x="1512167" y="102778"/>
        <a:ext cx="5886887" cy="12670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826D8-8D9E-4CA1-8724-C54CA891D598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2686AE-5D37-4EDB-B9C2-E69A335CECC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7429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88C5D2B-15DE-4D4B-B3DE-843E429F7526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7D3C824-5F2D-4B7D-AE74-101D71CC51C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27584" y="3356992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>
                <a:solidFill>
                  <a:srgbClr val="00B0F0"/>
                </a:solidFill>
              </a:rPr>
              <a:t>TB’ de KARŞILAŞILAN SORUNLAR</a:t>
            </a:r>
            <a:endParaRPr lang="tr-TR" sz="36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1052736"/>
            <a:ext cx="7467600" cy="2304256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1979712" y="4005064"/>
            <a:ext cx="62646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Çeşitli avantaj ve dezavantajları vardır.</a:t>
            </a:r>
          </a:p>
        </p:txBody>
      </p:sp>
    </p:spTree>
    <p:extLst>
      <p:ext uri="{BB962C8B-B14F-4D97-AF65-F5344CB8AC3E}">
        <p14:creationId xmlns:p14="http://schemas.microsoft.com/office/powerpoint/2010/main" val="4026640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Autofit/>
          </a:bodyPr>
          <a:lstStyle/>
          <a:p>
            <a:pPr lvl="0"/>
            <a:r>
              <a:rPr lang="tr-TR" sz="3600" dirty="0" smtClean="0">
                <a:solidFill>
                  <a:srgbClr val="00B0F0"/>
                </a:solidFill>
              </a:rPr>
              <a:t/>
            </a:r>
            <a:br>
              <a:rPr lang="tr-TR" sz="3600" dirty="0" smtClean="0">
                <a:solidFill>
                  <a:srgbClr val="00B0F0"/>
                </a:solidFill>
              </a:rPr>
            </a:br>
            <a:r>
              <a:rPr lang="tr-TR" sz="3600" dirty="0" smtClean="0">
                <a:solidFill>
                  <a:srgbClr val="00B0F0"/>
                </a:solidFill>
              </a:rPr>
              <a:t>Hijyen/sanitasyona ilişkin sorunlar</a:t>
            </a:r>
            <a:br>
              <a:rPr lang="tr-TR" sz="3600" dirty="0" smtClean="0">
                <a:solidFill>
                  <a:srgbClr val="00B0F0"/>
                </a:solidFill>
              </a:rPr>
            </a:br>
            <a:endParaRPr lang="tr-TR" sz="3600" dirty="0">
              <a:solidFill>
                <a:srgbClr val="00B0F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5259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tr-TR" sz="3200" dirty="0" smtClean="0"/>
              <a:t>Besin hijyeni, personel hijyeni ve araç</a:t>
            </a:r>
          </a:p>
          <a:p>
            <a:pPr algn="just">
              <a:buNone/>
            </a:pPr>
            <a:r>
              <a:rPr lang="tr-TR" sz="3200" dirty="0" smtClean="0"/>
              <a:t>gereç hijyeni uygulamaları konusundaki</a:t>
            </a:r>
          </a:p>
          <a:p>
            <a:pPr algn="just">
              <a:buNone/>
            </a:pPr>
            <a:r>
              <a:rPr lang="tr-TR" sz="3200" dirty="0" smtClean="0"/>
              <a:t>bilgi yetersizliği,</a:t>
            </a:r>
          </a:p>
          <a:p>
            <a:pPr algn="just">
              <a:buNone/>
            </a:pPr>
            <a:r>
              <a:rPr lang="tr-TR" sz="3200" dirty="0" smtClean="0"/>
              <a:t>Hijyenin sağlanmasındaki koşulların </a:t>
            </a:r>
          </a:p>
          <a:p>
            <a:pPr algn="just">
              <a:buNone/>
            </a:pPr>
            <a:r>
              <a:rPr lang="tr-TR" sz="3200" dirty="0" smtClean="0"/>
              <a:t>oluşturulmaması, </a:t>
            </a:r>
          </a:p>
          <a:p>
            <a:pPr algn="just">
              <a:buNone/>
            </a:pPr>
            <a:r>
              <a:rPr lang="tr-TR" sz="3200" dirty="0" smtClean="0"/>
              <a:t>Acil durumların tanımlanmaması, gerekli</a:t>
            </a:r>
          </a:p>
          <a:p>
            <a:pPr algn="just">
              <a:buNone/>
            </a:pPr>
            <a:r>
              <a:rPr lang="tr-TR" sz="3200" dirty="0" smtClean="0"/>
              <a:t>önlemlerin planlanmaması</a:t>
            </a:r>
          </a:p>
          <a:p>
            <a:pPr algn="just">
              <a:buNone/>
            </a:pPr>
            <a:r>
              <a:rPr lang="tr-TR" sz="3200" dirty="0" smtClean="0"/>
              <a:t> Denetimlerdeki aksaklıklar.</a:t>
            </a:r>
            <a:endParaRPr lang="tr-TR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>
                <a:solidFill>
                  <a:srgbClr val="00B0F0"/>
                </a:solidFill>
              </a:rPr>
              <a:t>Menü yönetimi,denetimi ve artıklara ilişkin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Konunun uzmanı olmayan kişiler tarafından hazırlanan menülerde başarısızlık,</a:t>
            </a:r>
          </a:p>
          <a:p>
            <a:pPr algn="just"/>
            <a:r>
              <a:rPr lang="tr-TR" dirty="0" smtClean="0"/>
              <a:t>Tüketici profiline uygun olmayan menülerin planlanması,</a:t>
            </a:r>
          </a:p>
          <a:p>
            <a:pPr algn="just"/>
            <a:r>
              <a:rPr lang="tr-TR" dirty="0" smtClean="0"/>
              <a:t>Menü planındaki başarısızlık nedeni ile kazan ve tabak artıklarının fazla olması vb.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tr-TR" sz="3600" dirty="0" smtClean="0">
                <a:solidFill>
                  <a:srgbClr val="00B0F0"/>
                </a:solidFill>
              </a:rPr>
              <a:t/>
            </a:r>
            <a:br>
              <a:rPr lang="tr-TR" sz="3600" dirty="0" smtClean="0">
                <a:solidFill>
                  <a:srgbClr val="00B0F0"/>
                </a:solidFill>
              </a:rPr>
            </a:br>
            <a:r>
              <a:rPr lang="tr-TR" sz="3600" dirty="0" smtClean="0">
                <a:solidFill>
                  <a:srgbClr val="00B0F0"/>
                </a:solidFill>
              </a:rPr>
              <a:t>Yönetim ve denetime ilişkin sorunlar</a:t>
            </a:r>
            <a:br>
              <a:rPr lang="tr-TR" sz="3600" dirty="0" smtClean="0">
                <a:solidFill>
                  <a:srgbClr val="00B0F0"/>
                </a:solidFill>
              </a:rPr>
            </a:br>
            <a:endParaRPr lang="tr-TR" sz="3600" dirty="0">
              <a:solidFill>
                <a:srgbClr val="00B0F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628800"/>
            <a:ext cx="7272808" cy="452596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Yapılacak işlerin planlamasının iyi yapılmaması,</a:t>
            </a:r>
          </a:p>
          <a:p>
            <a:r>
              <a:rPr lang="tr-TR" dirty="0" smtClean="0"/>
              <a:t>Personelin işe uygun olmayışı,</a:t>
            </a:r>
          </a:p>
          <a:p>
            <a:r>
              <a:rPr lang="tr-TR" dirty="0" smtClean="0"/>
              <a:t>Çalışanların ve tüketicilerin memnuniyetsizliği</a:t>
            </a:r>
          </a:p>
          <a:p>
            <a:r>
              <a:rPr lang="tr-TR" dirty="0" smtClean="0"/>
              <a:t>Sistemin iyi kurulmayışı ve denetlenmemesi  vb.</a:t>
            </a:r>
          </a:p>
          <a:p>
            <a:r>
              <a:rPr lang="tr-TR" dirty="0" smtClean="0"/>
              <a:t>Planlama organizasyon ve koordinasyonun sağlanamaması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tr-TR" sz="3600" dirty="0" smtClean="0">
                <a:solidFill>
                  <a:srgbClr val="00B0F0"/>
                </a:solidFill>
              </a:rPr>
              <a:t/>
            </a:r>
            <a:br>
              <a:rPr lang="tr-TR" sz="3600" dirty="0" smtClean="0">
                <a:solidFill>
                  <a:srgbClr val="00B0F0"/>
                </a:solidFill>
              </a:rPr>
            </a:br>
            <a:r>
              <a:rPr lang="tr-TR" sz="3600" dirty="0" smtClean="0">
                <a:solidFill>
                  <a:srgbClr val="00B0F0"/>
                </a:solidFill>
              </a:rPr>
              <a:t>Fiziki koşullar ve araç-gerece ilişkin sorunlar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Menülerin hazırlanması ve pişirilmesi için gerekli alanların yetersizliği,</a:t>
            </a:r>
          </a:p>
          <a:p>
            <a:pPr algn="just"/>
            <a:r>
              <a:rPr lang="tr-TR" dirty="0" smtClean="0"/>
              <a:t>Kullanılacak araç-gereçlerin sayıca yetersiz veya işe uygun olmayışı,</a:t>
            </a:r>
          </a:p>
          <a:p>
            <a:pPr algn="just"/>
            <a:r>
              <a:rPr lang="tr-TR" dirty="0" smtClean="0"/>
              <a:t>Yeni teknolojilere geçişte sorunlar</a:t>
            </a:r>
          </a:p>
          <a:p>
            <a:pPr algn="just"/>
            <a:r>
              <a:rPr lang="tr-TR" dirty="0" smtClean="0"/>
              <a:t>Mutfağa gerekli önemin verilmemesi vb.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tr-TR" dirty="0" smtClean="0">
                <a:solidFill>
                  <a:srgbClr val="00B0F0"/>
                </a:solidFill>
              </a:rPr>
              <a:t>Üretime ilişkin sorunlar</a:t>
            </a:r>
            <a:br>
              <a:rPr lang="tr-TR" dirty="0" smtClean="0">
                <a:solidFill>
                  <a:srgbClr val="00B0F0"/>
                </a:solidFill>
              </a:rPr>
            </a:br>
            <a:endParaRPr lang="tr-TR" dirty="0">
              <a:solidFill>
                <a:srgbClr val="00B0F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Standart tarifelerin uygulanmaması, dolayısıyla ürünlerin her zaman aynı kalitede çıkmaması</a:t>
            </a:r>
          </a:p>
          <a:p>
            <a:pPr algn="just"/>
            <a:r>
              <a:rPr lang="tr-TR" dirty="0" smtClean="0"/>
              <a:t>Besinlerde fazla besin </a:t>
            </a:r>
            <a:r>
              <a:rPr lang="tr-TR" dirty="0" err="1" smtClean="0"/>
              <a:t>ögesi</a:t>
            </a:r>
            <a:r>
              <a:rPr lang="tr-TR" dirty="0" smtClean="0"/>
              <a:t> kaybı olması,</a:t>
            </a:r>
          </a:p>
          <a:p>
            <a:pPr algn="just"/>
            <a:r>
              <a:rPr lang="tr-TR" dirty="0" smtClean="0"/>
              <a:t>Uygun olmayan hazırlama ve pişirme yöntemlerinin kullanılması,</a:t>
            </a:r>
          </a:p>
          <a:p>
            <a:pPr algn="just"/>
            <a:r>
              <a:rPr lang="tr-TR" dirty="0" smtClean="0"/>
              <a:t>Merdiven altı üretimlerin olması vb.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04664"/>
            <a:ext cx="746760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dirty="0" smtClean="0">
                <a:solidFill>
                  <a:srgbClr val="00B0F0"/>
                </a:solidFill>
              </a:rPr>
              <a:t>TOPLU</a:t>
            </a:r>
            <a:r>
              <a:rPr lang="tr-TR" dirty="0" smtClean="0">
                <a:solidFill>
                  <a:srgbClr val="00B0F0"/>
                </a:solidFill>
              </a:rPr>
              <a:t> BESLENME SİSTEMLERİ</a:t>
            </a:r>
            <a:br>
              <a:rPr lang="tr-TR" dirty="0" smtClean="0">
                <a:solidFill>
                  <a:srgbClr val="00B0F0"/>
                </a:solidFill>
              </a:rPr>
            </a:br>
            <a:r>
              <a:rPr lang="tr-TR" dirty="0" smtClean="0">
                <a:solidFill>
                  <a:srgbClr val="00B0F0"/>
                </a:solidFill>
              </a:rPr>
              <a:t>(TBS)</a:t>
            </a:r>
            <a:endParaRPr lang="tr-TR" dirty="0">
              <a:solidFill>
                <a:srgbClr val="00B0F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276872"/>
            <a:ext cx="7467600" cy="3849291"/>
          </a:xfrm>
        </p:spPr>
        <p:txBody>
          <a:bodyPr/>
          <a:lstStyle/>
          <a:p>
            <a:pPr algn="just"/>
            <a:r>
              <a:rPr lang="tr-TR" dirty="0" smtClean="0"/>
              <a:t>Toplu halde, çok sayıda kişinin yemek yiyebilmesi amacıyla yapılması gereken işlerin yürütülmesi sağlayan sistemdir.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00B0F0"/>
                </a:solidFill>
              </a:rPr>
              <a:t>TBS</a:t>
            </a:r>
            <a:endParaRPr lang="tr-TR" dirty="0">
              <a:solidFill>
                <a:srgbClr val="00B0F0"/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3120504"/>
              </p:ext>
            </p:extLst>
          </p:nvPr>
        </p:nvGraphicFramePr>
        <p:xfrm>
          <a:off x="457200" y="1412776"/>
          <a:ext cx="7467600" cy="2160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ikdörtgen 2"/>
          <p:cNvSpPr/>
          <p:nvPr/>
        </p:nvSpPr>
        <p:spPr>
          <a:xfrm>
            <a:off x="457200" y="2828836"/>
            <a:ext cx="807524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 smtClean="0"/>
          </a:p>
          <a:p>
            <a:r>
              <a:rPr lang="tr-TR" dirty="0" smtClean="0"/>
              <a:t> </a:t>
            </a:r>
            <a:endParaRPr lang="tr-TR" dirty="0" smtClean="0"/>
          </a:p>
          <a:p>
            <a:r>
              <a:rPr lang="tr-TR" sz="2400" dirty="0" smtClean="0"/>
              <a:t>En </a:t>
            </a:r>
            <a:r>
              <a:rPr lang="tr-TR" sz="2400" dirty="0"/>
              <a:t>yaygın kullanılan </a:t>
            </a:r>
            <a:r>
              <a:rPr lang="tr-TR" sz="2400" dirty="0" smtClean="0"/>
              <a:t>sistemdir. Tüm </a:t>
            </a:r>
            <a:r>
              <a:rPr lang="tr-TR" sz="2400" dirty="0"/>
              <a:t>toplu beslenme </a:t>
            </a:r>
            <a:r>
              <a:rPr lang="tr-TR" sz="2400" dirty="0" smtClean="0"/>
              <a:t>hizmetleri kuruluşun </a:t>
            </a:r>
            <a:r>
              <a:rPr lang="tr-TR" sz="2400" dirty="0"/>
              <a:t>kendi mutfağı ve </a:t>
            </a:r>
            <a:r>
              <a:rPr lang="tr-TR" sz="2400" dirty="0" smtClean="0"/>
              <a:t>olanakları dahilinde yürütülür.</a:t>
            </a:r>
          </a:p>
          <a:p>
            <a:r>
              <a:rPr lang="tr-TR" sz="2400" dirty="0" smtClean="0"/>
              <a:t>  Merkezi</a:t>
            </a:r>
            <a:r>
              <a:rPr lang="tr-TR" sz="2400" dirty="0"/>
              <a:t>, büyük bir </a:t>
            </a:r>
            <a:r>
              <a:rPr lang="tr-TR" sz="2400" dirty="0" smtClean="0"/>
              <a:t>mutfakta hazırlanan </a:t>
            </a:r>
            <a:r>
              <a:rPr lang="tr-TR" sz="2400" dirty="0"/>
              <a:t>yemeklerin </a:t>
            </a:r>
            <a:r>
              <a:rPr lang="tr-TR" sz="2400" dirty="0" smtClean="0"/>
              <a:t>diğer bağlı </a:t>
            </a:r>
            <a:r>
              <a:rPr lang="tr-TR" sz="2400" dirty="0"/>
              <a:t>birim ve </a:t>
            </a:r>
            <a:r>
              <a:rPr lang="tr-TR" sz="2400" dirty="0" smtClean="0"/>
              <a:t>kuruluşlara  dağıtım </a:t>
            </a:r>
            <a:r>
              <a:rPr lang="tr-TR" sz="2400" dirty="0"/>
              <a:t>ve servisi söz </a:t>
            </a:r>
            <a:r>
              <a:rPr lang="tr-TR" sz="2400" dirty="0" smtClean="0"/>
              <a:t>konusudur.</a:t>
            </a:r>
          </a:p>
          <a:p>
            <a:r>
              <a:rPr lang="tr-TR" sz="2400" dirty="0" smtClean="0"/>
              <a:t>Çeşitli avantaj ve dezavantajları vardır.</a:t>
            </a:r>
            <a:endParaRPr lang="tr-TR" sz="2400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1628800"/>
            <a:ext cx="7467600" cy="2160240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827584" y="2348880"/>
            <a:ext cx="682250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sz="2800" dirty="0" smtClean="0"/>
              <a:t>Çeşitli </a:t>
            </a:r>
            <a:r>
              <a:rPr lang="tr-TR" sz="2800" dirty="0"/>
              <a:t>avantaj ve dezavantajları vardır.</a:t>
            </a:r>
          </a:p>
        </p:txBody>
      </p:sp>
    </p:spTree>
    <p:extLst>
      <p:ext uri="{BB962C8B-B14F-4D97-AF65-F5344CB8AC3E}">
        <p14:creationId xmlns:p14="http://schemas.microsoft.com/office/powerpoint/2010/main" val="886323396"/>
      </p:ext>
    </p:extLst>
  </p:cSld>
  <p:clrMapOvr>
    <a:masterClrMapping/>
  </p:clrMapOvr>
</p:sld>
</file>

<file path=ppt/theme/theme1.xml><?xml version="1.0" encoding="utf-8"?>
<a:theme xmlns:a="http://schemas.openxmlformats.org/drawingml/2006/main" name="Teknik">
  <a:themeElements>
    <a:clrScheme name="Teknik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eknik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543</TotalTime>
  <Words>234</Words>
  <Application>Microsoft Office PowerPoint</Application>
  <PresentationFormat>Ekran Gösterisi (4:3)</PresentationFormat>
  <Paragraphs>49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Rockwell</vt:lpstr>
      <vt:lpstr>Wingdings 2</vt:lpstr>
      <vt:lpstr>Teknik</vt:lpstr>
      <vt:lpstr>TB’ de KARŞILAŞILAN SORUNLAR</vt:lpstr>
      <vt:lpstr> Hijyen/sanitasyona ilişkin sorunlar </vt:lpstr>
      <vt:lpstr> Menü yönetimi,denetimi ve artıklara ilişkin </vt:lpstr>
      <vt:lpstr> Yönetim ve denetime ilişkin sorunlar </vt:lpstr>
      <vt:lpstr> Fiziki koşullar ve araç-gerece ilişkin sorunlar </vt:lpstr>
      <vt:lpstr>Üretime ilişkin sorunlar </vt:lpstr>
      <vt:lpstr>TOPLU BESLENME SİSTEMLERİ (TBS)</vt:lpstr>
      <vt:lpstr>TBS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TOPLU BESLENME SİSTEMLERİ</dc:title>
  <dc:creator>creaa</dc:creator>
  <cp:lastModifiedBy>exper</cp:lastModifiedBy>
  <cp:revision>112</cp:revision>
  <dcterms:created xsi:type="dcterms:W3CDTF">2013-07-03T08:53:53Z</dcterms:created>
  <dcterms:modified xsi:type="dcterms:W3CDTF">2017-01-27T08:08:24Z</dcterms:modified>
</cp:coreProperties>
</file>