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25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5. Madde Üretimi/Yazımı</a:t>
            </a:r>
          </a:p>
          <a:p>
            <a:pPr>
              <a:buNone/>
            </a:pPr>
            <a:r>
              <a:rPr lang="tr-TR" b="1" dirty="0" smtClean="0"/>
              <a:t>Madde yazma, </a:t>
            </a:r>
            <a:r>
              <a:rPr lang="tr-TR" dirty="0" smtClean="0"/>
              <a:t>teknik ve uzmanlık gerektiren bir iştir.</a:t>
            </a:r>
          </a:p>
          <a:p>
            <a:pPr>
              <a:buNone/>
            </a:pPr>
            <a:r>
              <a:rPr lang="tr-TR" b="1" dirty="0" smtClean="0"/>
              <a:t>Madde yazarı;</a:t>
            </a:r>
          </a:p>
          <a:p>
            <a:pPr>
              <a:buFontTx/>
              <a:buChar char="-"/>
            </a:pPr>
            <a:r>
              <a:rPr lang="tr-TR" dirty="0" smtClean="0"/>
              <a:t>Ölçmeye konu olan alanda,</a:t>
            </a:r>
          </a:p>
          <a:p>
            <a:pPr>
              <a:buFontTx/>
              <a:buChar char="-"/>
            </a:pPr>
            <a:r>
              <a:rPr lang="tr-TR" dirty="0" smtClean="0"/>
              <a:t>Ölçme ve değerlendirme alanında yeterlik sahibi olmalıdır.</a:t>
            </a:r>
          </a:p>
          <a:p>
            <a:pPr>
              <a:buNone/>
            </a:pPr>
            <a:r>
              <a:rPr lang="tr-TR" b="1" dirty="0" smtClean="0"/>
              <a:t>Madde sayısı; </a:t>
            </a:r>
            <a:r>
              <a:rPr lang="tr-TR" dirty="0" smtClean="0"/>
              <a:t>esas formda yer alacak madde sayısının;</a:t>
            </a:r>
          </a:p>
          <a:p>
            <a:pPr>
              <a:buFontTx/>
              <a:buChar char="-"/>
            </a:pPr>
            <a:r>
              <a:rPr lang="tr-TR" dirty="0" smtClean="0"/>
              <a:t>İlk denemelerde 5-6 katı,</a:t>
            </a:r>
          </a:p>
          <a:p>
            <a:pPr>
              <a:buFontTx/>
              <a:buChar char="-"/>
            </a:pPr>
            <a:r>
              <a:rPr lang="tr-TR" dirty="0" smtClean="0"/>
              <a:t>Sonraki denemelerde 3-4 katı olmalıdır.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60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6. Üretilen Maddelerin İncelenmesi ve Geliştirilmesi</a:t>
            </a:r>
          </a:p>
          <a:p>
            <a:pPr>
              <a:buNone/>
            </a:pPr>
            <a:r>
              <a:rPr lang="tr-TR" dirty="0" smtClean="0"/>
              <a:t>Üretilen maddeler;</a:t>
            </a:r>
          </a:p>
          <a:p>
            <a:pPr>
              <a:buFontTx/>
              <a:buChar char="-"/>
            </a:pPr>
            <a:r>
              <a:rPr lang="tr-TR" dirty="0" smtClean="0"/>
              <a:t>Davranış ile uyumu,</a:t>
            </a:r>
          </a:p>
          <a:p>
            <a:pPr>
              <a:buFontTx/>
              <a:buChar char="-"/>
            </a:pPr>
            <a:r>
              <a:rPr lang="tr-TR" dirty="0" smtClean="0"/>
              <a:t>Madde tipinin uygunluğu,</a:t>
            </a:r>
          </a:p>
          <a:p>
            <a:pPr>
              <a:buFontTx/>
              <a:buChar char="-"/>
            </a:pPr>
            <a:r>
              <a:rPr lang="tr-TR" dirty="0" smtClean="0"/>
              <a:t>Dil ve anlatım uygunluğu,</a:t>
            </a:r>
          </a:p>
          <a:p>
            <a:pPr>
              <a:buFontTx/>
              <a:buChar char="-"/>
            </a:pPr>
            <a:r>
              <a:rPr lang="tr-TR" dirty="0" smtClean="0"/>
              <a:t>Görsel kullanımı,</a:t>
            </a:r>
          </a:p>
          <a:p>
            <a:pPr>
              <a:buFontTx/>
              <a:buChar char="-"/>
            </a:pPr>
            <a:r>
              <a:rPr lang="tr-TR" dirty="0" smtClean="0"/>
              <a:t>Yanıtlama türü ve şekli,</a:t>
            </a:r>
          </a:p>
          <a:p>
            <a:pPr>
              <a:buFontTx/>
              <a:buChar char="-"/>
            </a:pPr>
            <a:r>
              <a:rPr lang="tr-TR" dirty="0" smtClean="0"/>
              <a:t>Puanlama türü ve şekli, </a:t>
            </a:r>
          </a:p>
          <a:p>
            <a:pPr>
              <a:buFontTx/>
              <a:buChar char="-"/>
            </a:pPr>
            <a:r>
              <a:rPr lang="tr-TR" dirty="0" smtClean="0"/>
              <a:t>Forma yerleştirilme şekli ve düzeni,</a:t>
            </a:r>
          </a:p>
          <a:p>
            <a:pPr>
              <a:buNone/>
            </a:pPr>
            <a:r>
              <a:rPr lang="tr-TR" dirty="0" smtClean="0"/>
              <a:t>gibi özellikleri açısından gözden geçirilir.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44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7. Deneme Formunun Düzenlenmesi</a:t>
            </a:r>
          </a:p>
          <a:p>
            <a:pPr>
              <a:buFontTx/>
              <a:buChar char="-"/>
            </a:pPr>
            <a:r>
              <a:rPr lang="tr-TR" dirty="0" smtClean="0"/>
              <a:t>Aynı davranışı ölçen maddeler artarda gelmemeli.</a:t>
            </a:r>
          </a:p>
          <a:p>
            <a:pPr>
              <a:buFontTx/>
              <a:buChar char="-"/>
            </a:pPr>
            <a:r>
              <a:rPr lang="tr-TR" dirty="0" smtClean="0"/>
              <a:t>Madde tipi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Konu ya da tema birliği sağlanmalı.</a:t>
            </a:r>
          </a:p>
          <a:p>
            <a:pPr>
              <a:buFontTx/>
              <a:buChar char="-"/>
            </a:pPr>
            <a:r>
              <a:rPr lang="tr-TR" dirty="0" smtClean="0"/>
              <a:t>Kolaydan zora, basitten karmaşığa sıralama yapılmalı.</a:t>
            </a:r>
          </a:p>
          <a:p>
            <a:pPr>
              <a:buFontTx/>
              <a:buChar char="-"/>
            </a:pPr>
            <a:r>
              <a:rPr lang="tr-TR" dirty="0" smtClean="0"/>
              <a:t>Seçenekler sıralı olmalı.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5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8. Puanlama Yönteminin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İki kategorili (</a:t>
            </a:r>
            <a:r>
              <a:rPr lang="tr-TR" dirty="0" err="1" smtClean="0"/>
              <a:t>dichotomous</a:t>
            </a:r>
            <a:r>
              <a:rPr lang="tr-TR" dirty="0" smtClean="0"/>
              <a:t>) puanlama</a:t>
            </a:r>
          </a:p>
          <a:p>
            <a:pPr>
              <a:buFontTx/>
              <a:buChar char="-"/>
            </a:pPr>
            <a:r>
              <a:rPr lang="tr-TR" dirty="0" smtClean="0"/>
              <a:t>Çok kategorili (</a:t>
            </a:r>
            <a:r>
              <a:rPr lang="tr-TR" dirty="0" err="1" smtClean="0"/>
              <a:t>polythomous</a:t>
            </a:r>
            <a:r>
              <a:rPr lang="tr-TR" dirty="0" smtClean="0"/>
              <a:t>)/Kısmi puanlama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07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9. Deneme Formunun Zamanlamasının Belirlenmesi</a:t>
            </a:r>
          </a:p>
          <a:p>
            <a:pPr>
              <a:buNone/>
            </a:pPr>
            <a:endParaRPr lang="tr-TR" b="1" dirty="0" smtClean="0"/>
          </a:p>
          <a:p>
            <a:pPr>
              <a:buFontTx/>
              <a:buChar char="-"/>
            </a:pPr>
            <a:r>
              <a:rPr lang="tr-TR" dirty="0" smtClean="0"/>
              <a:t>Herkes tamamlayıncaya kadar sürdürme</a:t>
            </a:r>
          </a:p>
          <a:p>
            <a:pPr>
              <a:buFontTx/>
              <a:buChar char="-"/>
            </a:pPr>
            <a:r>
              <a:rPr lang="tr-TR" dirty="0" smtClean="0"/>
              <a:t>Zaman kaydı ile uygulama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Bu noktada testin hız testi olup olmayacağı kararına dikkat edilmeli.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14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10. Yönergelerin Hazırlanması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11. Baskıya Hazırlama</a:t>
            </a:r>
          </a:p>
          <a:p>
            <a:pPr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12. Çoğaltma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3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Örneklemin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Uygulamanın, yer, zaman, uygulayıcılar, uygulama şekli ve benzeri kapsamında planlanması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Deneme uygulamasının planlanan şekilde uygulanması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Sapmaların belirlenmesi ve değerlendirilmesi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99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UYGULAMASI SONUÇLARININ ANALİZİ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Analizi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ortalaması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Test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 marL="514350" indent="-514350">
              <a:buFontTx/>
              <a:buChar char="-"/>
            </a:pPr>
            <a:r>
              <a:rPr lang="tr-TR" dirty="0" smtClean="0"/>
              <a:t>Test puanlarının dağılımı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Geçerlik ve güvenirlik katsayıları</a:t>
            </a:r>
          </a:p>
          <a:p>
            <a:pPr marL="514350" indent="-514350">
              <a:buNone/>
            </a:pP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7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Madde Analizi</a:t>
            </a:r>
          </a:p>
          <a:p>
            <a:pPr>
              <a:buFontTx/>
              <a:buChar char="-"/>
            </a:pPr>
            <a:r>
              <a:rPr lang="tr-TR" dirty="0" smtClean="0"/>
              <a:t>Madde güçlüğü</a:t>
            </a:r>
          </a:p>
          <a:p>
            <a:pPr>
              <a:buFontTx/>
              <a:buChar char="-"/>
            </a:pPr>
            <a:r>
              <a:rPr lang="tr-TR" dirty="0" smtClean="0"/>
              <a:t>Madde ayırıcılığı</a:t>
            </a:r>
          </a:p>
          <a:p>
            <a:pPr>
              <a:buFontTx/>
              <a:buChar char="-"/>
            </a:pPr>
            <a:r>
              <a:rPr lang="tr-TR" dirty="0" smtClean="0"/>
              <a:t>Madde standart sapması ve </a:t>
            </a:r>
            <a:r>
              <a:rPr lang="tr-TR" dirty="0" err="1" smtClean="0"/>
              <a:t>varyansı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Cevapların seçeneklere dağılımı</a:t>
            </a:r>
          </a:p>
          <a:p>
            <a:pPr>
              <a:buFontTx/>
              <a:buChar char="-"/>
            </a:pPr>
            <a:r>
              <a:rPr lang="tr-TR" dirty="0" smtClean="0"/>
              <a:t>Madde güvenirlik katsayısı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97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ESAS FORMUN HAZIRLANMASI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 Maddelerinin Seçilmesi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Maddelerin Esas Forma Yerleştirilmesi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Uygulama Koşullarının Belirlenmesi</a:t>
            </a:r>
          </a:p>
          <a:p>
            <a:pPr marL="514350" indent="-514350">
              <a:buAutoNum type="arabicPeriod"/>
            </a:pPr>
            <a:endParaRPr lang="tr-TR" b="1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Esas Formun Çoğaltılması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0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50703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</a:t>
            </a:r>
            <a:r>
              <a:rPr lang="tr-TR" b="1" dirty="0" smtClean="0">
                <a:solidFill>
                  <a:srgbClr val="7030A0"/>
                </a:solidFill>
              </a:rPr>
              <a:t>7.</a:t>
            </a:r>
            <a:r>
              <a:rPr lang="tr-TR" b="1" dirty="0" smtClean="0">
                <a:solidFill>
                  <a:srgbClr val="7030A0"/>
                </a:solidFill>
              </a:rPr>
              <a:t/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Test Geliştirme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4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Test geliştirildikten sonra, mümkünse tekrar denenmeli, test ve madde analizleri yapılmalı. Bu mümkün değilse en azından test ve madde analizleri, deneme uygulaması sonuçlarına göre tekrar edilmeli.</a:t>
            </a:r>
          </a:p>
          <a:p>
            <a:pPr>
              <a:buNone/>
            </a:pPr>
            <a:endParaRPr lang="tr-TR" i="1" dirty="0"/>
          </a:p>
          <a:p>
            <a:pPr>
              <a:buNone/>
            </a:pPr>
            <a:r>
              <a:rPr lang="tr-TR" b="1" i="1" dirty="0" smtClean="0">
                <a:solidFill>
                  <a:srgbClr val="7030A0"/>
                </a:solidFill>
              </a:rPr>
              <a:t>Standart test </a:t>
            </a:r>
            <a:r>
              <a:rPr lang="tr-TR" i="1" dirty="0" smtClean="0"/>
              <a:t>geliştirilmek isteniyorsa, bir standardizasyon örneklemi üzerinde;</a:t>
            </a:r>
          </a:p>
          <a:p>
            <a:pPr>
              <a:buFontTx/>
              <a:buChar char="-"/>
            </a:pPr>
            <a:r>
              <a:rPr lang="tr-TR" i="1" dirty="0" smtClean="0"/>
              <a:t>Norm çalışmaları yapılmalı</a:t>
            </a:r>
          </a:p>
          <a:p>
            <a:pPr>
              <a:buFontTx/>
              <a:buChar char="-"/>
            </a:pPr>
            <a:r>
              <a:rPr lang="tr-TR" i="1" dirty="0" smtClean="0"/>
              <a:t>Test el kitabı hazırlanmalı</a:t>
            </a:r>
            <a:endParaRPr lang="tr-TR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8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Test geliştirme; </a:t>
            </a:r>
            <a:r>
              <a:rPr lang="tr-TR" dirty="0" smtClean="0"/>
              <a:t>ölçmeye konu olan özelliğe yönelik bir ölçme aracını uygun ve uygulanabilir bir şekilde hazırlama sürecidir.</a:t>
            </a:r>
            <a:endParaRPr lang="tr-TR" dirty="0"/>
          </a:p>
          <a:p>
            <a:r>
              <a:rPr lang="tr-TR" dirty="0" smtClean="0"/>
              <a:t>Uzmanlık gerektirir.</a:t>
            </a:r>
          </a:p>
          <a:p>
            <a:r>
              <a:rPr lang="tr-TR" dirty="0" smtClean="0"/>
              <a:t>Sistematik bir süreçtir.</a:t>
            </a:r>
          </a:p>
          <a:p>
            <a:r>
              <a:rPr lang="tr-TR" dirty="0" smtClean="0"/>
              <a:t>Ayrıntılı bir “Test Planı” çerçevesinde gerçekleştirilir.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 geliştirme süreci ya da test planı dört temel aşama içerir: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formunun hazırlanması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Deneme uygulaması sonuçlarının analizi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Esas formun hazırlanması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22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DENEME FORMUNUN HAZIRLANMASI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</a:rPr>
              <a:t>Testin Amacının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Öğrencilerin ilgi ve yeteneklerinin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 programlarının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Öğretimin etkililiğinin değerlendirilmesi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eksiklerinin belirlenmesi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Öğrenme başarısının değerlendirilmesi</a:t>
            </a:r>
          </a:p>
          <a:p>
            <a:pPr marL="514350" indent="-51435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Baykul</a:t>
            </a:r>
            <a:r>
              <a:rPr lang="tr-TR" dirty="0" smtClean="0"/>
              <a:t>, 1999)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0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Testin Kapsamının Belirlenmesi</a:t>
            </a:r>
          </a:p>
          <a:p>
            <a:pPr>
              <a:buNone/>
            </a:pPr>
            <a:r>
              <a:rPr lang="tr-TR" dirty="0" smtClean="0"/>
              <a:t>- Hangi konu, öğrenme alanı, tema ya da yeterlik düzeyi kapsamında hangi davranışlar ölçülecek?</a:t>
            </a:r>
          </a:p>
          <a:p>
            <a:pPr>
              <a:buFontTx/>
              <a:buChar char="-"/>
            </a:pPr>
            <a:r>
              <a:rPr lang="tr-TR" dirty="0" smtClean="0"/>
              <a:t>Bu davranışların ölçülmesinde hangi malzeme ya da içerikten yararlanılacak?</a:t>
            </a:r>
          </a:p>
          <a:p>
            <a:pPr>
              <a:buFontTx/>
              <a:buChar char="-"/>
            </a:pPr>
            <a:r>
              <a:rPr lang="tr-TR" dirty="0" smtClean="0"/>
              <a:t>Davranış-içerik kesişimlerinin bağıl ağırlıkları neler olacak?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1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Testin kapsamının belirlenmesinde sıklıkla </a:t>
            </a:r>
            <a:r>
              <a:rPr lang="tr-TR" b="1" dirty="0" smtClean="0"/>
              <a:t>belirtke tablosu</a:t>
            </a:r>
            <a:r>
              <a:rPr lang="tr-TR" dirty="0" smtClean="0"/>
              <a:t> kullanılır.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Belirtke tablosu;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sütunda konu, tema ya da içerik alanı, satırda davranışlar ve bu davranışların </a:t>
            </a:r>
            <a:r>
              <a:rPr lang="tr-TR" dirty="0" err="1" smtClean="0"/>
              <a:t>taksonomik</a:t>
            </a:r>
            <a:r>
              <a:rPr lang="tr-TR" dirty="0" smtClean="0"/>
              <a:t> düzeyi bulunan bir matristir.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22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3. Belirtkelerin Maddelerle Örnekleme Yönteminin Belirlenmesi</a:t>
            </a:r>
          </a:p>
          <a:p>
            <a:pPr>
              <a:buFontTx/>
              <a:buChar char="-"/>
            </a:pPr>
            <a:r>
              <a:rPr lang="tr-TR" dirty="0" smtClean="0"/>
              <a:t>Belirtke tablosunda yer alan her bir davranışa yönelik madde yazılacak mı?</a:t>
            </a:r>
          </a:p>
          <a:p>
            <a:pPr>
              <a:buFontTx/>
              <a:buChar char="-"/>
            </a:pPr>
            <a:r>
              <a:rPr lang="tr-TR" dirty="0" smtClean="0"/>
              <a:t>Davranışlar arasında örneklemeye gidilecek mi?</a:t>
            </a:r>
          </a:p>
          <a:p>
            <a:pPr>
              <a:buFontTx/>
              <a:buChar char="-"/>
            </a:pPr>
            <a:r>
              <a:rPr lang="tr-TR" dirty="0" smtClean="0"/>
              <a:t>Bu örnekleme nasıl yapılacak?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78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4. Kullanılacak Test ve Madde Türleri ile Madde Sayılarının Belirlenmesi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dirty="0" smtClean="0"/>
              <a:t>Bu belirleme, geçerlik ve güvenirlik özellikleri dikkate alınarak yapılır.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CB9-F201-4CD0-8BAA-9E7CE325AF3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0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627</Words>
  <Application>Microsoft Office PowerPoint</Application>
  <PresentationFormat>Ekran Gösterisi (4:3)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Calibri</vt:lpstr>
      <vt:lpstr>Ofis Teması</vt:lpstr>
      <vt:lpstr>PSİKOMETRİ Psikolojik Özelliklerin Ölçülmesi ve Değerlendirilmesi</vt:lpstr>
      <vt:lpstr>ÜNİTE 7. Test Geliştirme</vt:lpstr>
      <vt:lpstr>PowerPoint Sunusu</vt:lpstr>
      <vt:lpstr>PowerPoint Sunusu</vt:lpstr>
      <vt:lpstr>DENEME FORMUNUN HAZIRLANMASI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DENEME UYGULAMASI</vt:lpstr>
      <vt:lpstr>DENEME UYGULAMASI SONUÇLARININ ANALİZİ</vt:lpstr>
      <vt:lpstr>PowerPoint Sunusu</vt:lpstr>
      <vt:lpstr>ESAS FORMUN HAZIRLANMASI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2020-07-23T08:14:21Z</dcterms:modified>
</cp:coreProperties>
</file>