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25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764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83C9B-55E4-4EB8-A917-6D26EB79362F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425C5-1C93-49BF-A8E1-9F23CA61D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048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795B-B33D-44A7-B60D-908C5A4281E1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99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3546-302F-41FD-A1A6-8ABFB6E920BA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8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8AA0-3266-456D-9AA0-24390729FD78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23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9A862-3D74-4DC3-8E3B-C7737D3049C6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13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94B5-7C28-4249-8F56-A2EE15EE7770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39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5B77-FDAB-4989-AC97-24525F59D971}" type="datetime1">
              <a:rPr lang="en-GB" smtClean="0"/>
              <a:t>23/07/2020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106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65B8-03AE-4A41-83BD-74B30E669BCA}" type="datetime1">
              <a:rPr lang="en-GB" smtClean="0"/>
              <a:t>23/07/2020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56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6B3D-22E7-49E3-8F7A-B08471243A20}" type="datetime1">
              <a:rPr lang="en-GB" smtClean="0"/>
              <a:t>23/07/2020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6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120A-4F74-4C46-94D2-300BCED357DD}" type="datetime1">
              <a:rPr lang="en-GB" smtClean="0"/>
              <a:t>23/07/2020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210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15D4-D24E-4015-B15F-36F15FA0C26E}" type="datetime1">
              <a:rPr lang="en-GB" smtClean="0"/>
              <a:t>23/07/2020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77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0AC2-5DE2-49AA-9F8A-59A2FD3691A1}" type="datetime1">
              <a:rPr lang="en-GB" smtClean="0"/>
              <a:t>23/07/2020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1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7D38C-8078-4884-807A-04F4491A324C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349D-C700-482F-A6B7-E5F8D2839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98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b="1" i="1" dirty="0" smtClean="0"/>
              <a:t>PSİKOMETRİ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sz="2400" b="1" i="1" dirty="0" err="1" smtClean="0"/>
              <a:t>Psikolojik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Özelliklerin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Ölçülmesi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ve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Değerlendirilmesi</a:t>
            </a:r>
            <a:endParaRPr lang="en-GB" sz="2400" b="1" i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Dr.Ergül</a:t>
            </a:r>
            <a:r>
              <a:rPr lang="en-GB" dirty="0" smtClean="0"/>
              <a:t> </a:t>
            </a:r>
            <a:r>
              <a:rPr lang="en-GB" dirty="0" err="1" smtClean="0"/>
              <a:t>Demir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98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5. Madde Üretimi/Yazımı</a:t>
            </a:r>
          </a:p>
          <a:p>
            <a:pPr>
              <a:buNone/>
            </a:pPr>
            <a:r>
              <a:rPr lang="tr-TR" b="1" dirty="0" smtClean="0"/>
              <a:t>Madde yazma, </a:t>
            </a:r>
            <a:r>
              <a:rPr lang="tr-TR" dirty="0" smtClean="0"/>
              <a:t>teknik ve uzmanlık gerektiren bir iştir.</a:t>
            </a:r>
          </a:p>
          <a:p>
            <a:pPr>
              <a:buNone/>
            </a:pPr>
            <a:r>
              <a:rPr lang="tr-TR" b="1" dirty="0" smtClean="0"/>
              <a:t>Madde yazarı;</a:t>
            </a:r>
          </a:p>
          <a:p>
            <a:pPr>
              <a:buFontTx/>
              <a:buChar char="-"/>
            </a:pPr>
            <a:r>
              <a:rPr lang="tr-TR" dirty="0" smtClean="0"/>
              <a:t>Ölçmeye konu olan alanda,</a:t>
            </a:r>
          </a:p>
          <a:p>
            <a:pPr>
              <a:buFontTx/>
              <a:buChar char="-"/>
            </a:pPr>
            <a:r>
              <a:rPr lang="tr-TR" dirty="0" smtClean="0"/>
              <a:t>Ölçme ve değerlendirme alanında yeterlik sahibi olmalıdır.</a:t>
            </a:r>
          </a:p>
          <a:p>
            <a:pPr>
              <a:buNone/>
            </a:pPr>
            <a:r>
              <a:rPr lang="tr-TR" b="1" dirty="0" smtClean="0"/>
              <a:t>Madde sayısı; </a:t>
            </a:r>
            <a:r>
              <a:rPr lang="tr-TR" dirty="0" smtClean="0"/>
              <a:t>esas formda yer alacak madde sayısının;</a:t>
            </a:r>
          </a:p>
          <a:p>
            <a:pPr>
              <a:buFontTx/>
              <a:buChar char="-"/>
            </a:pPr>
            <a:r>
              <a:rPr lang="tr-TR" dirty="0" smtClean="0"/>
              <a:t>İlk denemelerde 5-6 katı,</a:t>
            </a:r>
          </a:p>
          <a:p>
            <a:pPr>
              <a:buFontTx/>
              <a:buChar char="-"/>
            </a:pPr>
            <a:r>
              <a:rPr lang="tr-TR" dirty="0" smtClean="0"/>
              <a:t>Sonraki denemelerde 3-4 katı olmalıdır.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660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6. Üretilen Maddelerin İncelenmesi ve Geliştirilmesi</a:t>
            </a:r>
          </a:p>
          <a:p>
            <a:pPr>
              <a:buNone/>
            </a:pPr>
            <a:r>
              <a:rPr lang="tr-TR" dirty="0" smtClean="0"/>
              <a:t>Üretilen maddeler;</a:t>
            </a:r>
          </a:p>
          <a:p>
            <a:pPr>
              <a:buFontTx/>
              <a:buChar char="-"/>
            </a:pPr>
            <a:r>
              <a:rPr lang="tr-TR" dirty="0" smtClean="0"/>
              <a:t>Davranış ile uyumu,</a:t>
            </a:r>
          </a:p>
          <a:p>
            <a:pPr>
              <a:buFontTx/>
              <a:buChar char="-"/>
            </a:pPr>
            <a:r>
              <a:rPr lang="tr-TR" dirty="0" smtClean="0"/>
              <a:t>Madde tipinin uygunluğu,</a:t>
            </a:r>
          </a:p>
          <a:p>
            <a:pPr>
              <a:buFontTx/>
              <a:buChar char="-"/>
            </a:pPr>
            <a:r>
              <a:rPr lang="tr-TR" dirty="0" smtClean="0"/>
              <a:t>Dil ve anlatım uygunluğu,</a:t>
            </a:r>
          </a:p>
          <a:p>
            <a:pPr>
              <a:buFontTx/>
              <a:buChar char="-"/>
            </a:pPr>
            <a:r>
              <a:rPr lang="tr-TR" dirty="0" smtClean="0"/>
              <a:t>Görsel kullanımı,</a:t>
            </a:r>
          </a:p>
          <a:p>
            <a:pPr>
              <a:buFontTx/>
              <a:buChar char="-"/>
            </a:pPr>
            <a:r>
              <a:rPr lang="tr-TR" dirty="0" smtClean="0"/>
              <a:t>Yanıtlama türü ve şekli,</a:t>
            </a:r>
          </a:p>
          <a:p>
            <a:pPr>
              <a:buFontTx/>
              <a:buChar char="-"/>
            </a:pPr>
            <a:r>
              <a:rPr lang="tr-TR" dirty="0" smtClean="0"/>
              <a:t>Puanlama türü ve şekli, </a:t>
            </a:r>
          </a:p>
          <a:p>
            <a:pPr>
              <a:buFontTx/>
              <a:buChar char="-"/>
            </a:pPr>
            <a:r>
              <a:rPr lang="tr-TR" dirty="0" smtClean="0"/>
              <a:t>Forma yerleştirilme şekli ve düzeni,</a:t>
            </a:r>
          </a:p>
          <a:p>
            <a:pPr>
              <a:buNone/>
            </a:pPr>
            <a:r>
              <a:rPr lang="tr-TR" dirty="0" smtClean="0"/>
              <a:t>gibi özellikleri açısından gözden geçirilir.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544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7. Deneme Formunun Düzenlenmesi</a:t>
            </a:r>
          </a:p>
          <a:p>
            <a:pPr>
              <a:buFontTx/>
              <a:buChar char="-"/>
            </a:pPr>
            <a:r>
              <a:rPr lang="tr-TR" dirty="0" smtClean="0"/>
              <a:t>Aynı davranışı ölçen maddeler artarda gelmemeli.</a:t>
            </a:r>
          </a:p>
          <a:p>
            <a:pPr>
              <a:buFontTx/>
              <a:buChar char="-"/>
            </a:pPr>
            <a:r>
              <a:rPr lang="tr-TR" dirty="0" smtClean="0"/>
              <a:t>Madde tipi birliği sağlanmalı.</a:t>
            </a:r>
          </a:p>
          <a:p>
            <a:pPr>
              <a:buFontTx/>
              <a:buChar char="-"/>
            </a:pPr>
            <a:r>
              <a:rPr lang="tr-TR" dirty="0" smtClean="0"/>
              <a:t>Konu ya da tema birliği sağlanmalı.</a:t>
            </a:r>
          </a:p>
          <a:p>
            <a:pPr>
              <a:buFontTx/>
              <a:buChar char="-"/>
            </a:pPr>
            <a:r>
              <a:rPr lang="tr-TR" dirty="0" smtClean="0"/>
              <a:t>Kolaydan zora, basitten karmaşığa sıralama yapılmalı.</a:t>
            </a:r>
          </a:p>
          <a:p>
            <a:pPr>
              <a:buFontTx/>
              <a:buChar char="-"/>
            </a:pPr>
            <a:r>
              <a:rPr lang="tr-TR" dirty="0" smtClean="0"/>
              <a:t>Seçenekler sıralı olmalı.</a:t>
            </a:r>
          </a:p>
          <a:p>
            <a:pPr>
              <a:buFontTx/>
              <a:buChar char="-"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495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8. Puanlama Yönteminin Belirlenmesi</a:t>
            </a:r>
          </a:p>
          <a:p>
            <a:pPr>
              <a:buNone/>
            </a:pPr>
            <a:endParaRPr lang="tr-TR" b="1" dirty="0" smtClean="0"/>
          </a:p>
          <a:p>
            <a:pPr>
              <a:buFontTx/>
              <a:buChar char="-"/>
            </a:pPr>
            <a:r>
              <a:rPr lang="tr-TR" dirty="0" smtClean="0"/>
              <a:t>İki kategorili (</a:t>
            </a:r>
            <a:r>
              <a:rPr lang="tr-TR" dirty="0" err="1" smtClean="0"/>
              <a:t>dichotomous</a:t>
            </a:r>
            <a:r>
              <a:rPr lang="tr-TR" dirty="0" smtClean="0"/>
              <a:t>) puanlama</a:t>
            </a:r>
          </a:p>
          <a:p>
            <a:pPr>
              <a:buFontTx/>
              <a:buChar char="-"/>
            </a:pPr>
            <a:r>
              <a:rPr lang="tr-TR" dirty="0" smtClean="0"/>
              <a:t>Çok kategorili (</a:t>
            </a:r>
            <a:r>
              <a:rPr lang="tr-TR" dirty="0" err="1" smtClean="0"/>
              <a:t>polythomous</a:t>
            </a:r>
            <a:r>
              <a:rPr lang="tr-TR" dirty="0" smtClean="0"/>
              <a:t>)/Kısmi puanlama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207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9. Deneme Formunun Zamanlamasının Belirlenmesi</a:t>
            </a:r>
          </a:p>
          <a:p>
            <a:pPr>
              <a:buNone/>
            </a:pPr>
            <a:endParaRPr lang="tr-TR" b="1" dirty="0" smtClean="0"/>
          </a:p>
          <a:p>
            <a:pPr>
              <a:buFontTx/>
              <a:buChar char="-"/>
            </a:pPr>
            <a:r>
              <a:rPr lang="tr-TR" dirty="0" smtClean="0"/>
              <a:t>Herkes tamamlayıncaya kadar sürdürme</a:t>
            </a:r>
          </a:p>
          <a:p>
            <a:pPr>
              <a:buFontTx/>
              <a:buChar char="-"/>
            </a:pPr>
            <a:r>
              <a:rPr lang="tr-TR" dirty="0" smtClean="0"/>
              <a:t>Zaman kaydı ile uygulama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Bu noktada testin hız testi olup olmayacağı kararına dikkat edilmeli.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414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10. Yönergelerin Hazırlanması</a:t>
            </a:r>
          </a:p>
          <a:p>
            <a:pPr>
              <a:buNone/>
            </a:pPr>
            <a:endParaRPr lang="tr-TR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11. Baskıya Hazırlama</a:t>
            </a:r>
          </a:p>
          <a:p>
            <a:pPr>
              <a:buNone/>
            </a:pPr>
            <a:endParaRPr lang="tr-TR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12. Çoğaltma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136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DENEME UYGULAMASI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7030A0"/>
                </a:solidFill>
              </a:rPr>
              <a:t>Örneklemin belirlenmesi</a:t>
            </a:r>
          </a:p>
          <a:p>
            <a:pPr marL="514350" indent="-514350">
              <a:buAutoNum type="arabicPeriod"/>
            </a:pPr>
            <a:endParaRPr lang="tr-TR" b="1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7030A0"/>
                </a:solidFill>
              </a:rPr>
              <a:t>Uygulamanın, yer, zaman, uygulayıcılar, uygulama şekli ve benzeri kapsamında planlanması</a:t>
            </a:r>
          </a:p>
          <a:p>
            <a:pPr marL="514350" indent="-514350">
              <a:buAutoNum type="arabicPeriod"/>
            </a:pPr>
            <a:endParaRPr lang="tr-TR" b="1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7030A0"/>
                </a:solidFill>
              </a:rPr>
              <a:t>Deneme uygulamasının planlanan şekilde uygulanması</a:t>
            </a:r>
          </a:p>
          <a:p>
            <a:pPr marL="514350" indent="-514350">
              <a:buAutoNum type="arabicPeriod"/>
            </a:pPr>
            <a:endParaRPr lang="tr-TR" b="1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7030A0"/>
                </a:solidFill>
              </a:rPr>
              <a:t>Sapmaların belirlenmesi ve değerlendirilmesi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599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DENEME UYGULAMASI SONUÇLARININ ANALİZİ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tr-TR" b="1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7030A0"/>
                </a:solidFill>
              </a:rPr>
              <a:t>Test Analizi</a:t>
            </a:r>
          </a:p>
          <a:p>
            <a:pPr marL="514350" indent="-514350">
              <a:buFontTx/>
              <a:buChar char="-"/>
            </a:pPr>
            <a:r>
              <a:rPr lang="tr-TR" dirty="0" smtClean="0"/>
              <a:t>Test ortalaması</a:t>
            </a:r>
          </a:p>
          <a:p>
            <a:pPr marL="514350" indent="-514350">
              <a:buFontTx/>
              <a:buChar char="-"/>
            </a:pPr>
            <a:r>
              <a:rPr lang="tr-TR" dirty="0" smtClean="0"/>
              <a:t>Test standart sapması ve </a:t>
            </a:r>
            <a:r>
              <a:rPr lang="tr-TR" dirty="0" err="1" smtClean="0"/>
              <a:t>varyansı</a:t>
            </a:r>
            <a:endParaRPr lang="tr-TR" dirty="0" smtClean="0"/>
          </a:p>
          <a:p>
            <a:pPr marL="514350" indent="-514350">
              <a:buFontTx/>
              <a:buChar char="-"/>
            </a:pPr>
            <a:r>
              <a:rPr lang="tr-TR" dirty="0" smtClean="0"/>
              <a:t>Test puanlarının dağılımı</a:t>
            </a:r>
          </a:p>
          <a:p>
            <a:pPr marL="514350" indent="-514350">
              <a:buFontTx/>
              <a:buChar char="-"/>
            </a:pPr>
            <a:r>
              <a:rPr lang="tr-TR" dirty="0" smtClean="0"/>
              <a:t>Geçerlik ve güvenirlik katsayıları</a:t>
            </a:r>
          </a:p>
          <a:p>
            <a:pPr marL="514350" indent="-514350">
              <a:buNone/>
            </a:pP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072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2. Madde Analizi</a:t>
            </a:r>
          </a:p>
          <a:p>
            <a:pPr>
              <a:buFontTx/>
              <a:buChar char="-"/>
            </a:pPr>
            <a:r>
              <a:rPr lang="tr-TR" dirty="0" smtClean="0"/>
              <a:t>Madde güçlüğü</a:t>
            </a:r>
          </a:p>
          <a:p>
            <a:pPr>
              <a:buFontTx/>
              <a:buChar char="-"/>
            </a:pPr>
            <a:r>
              <a:rPr lang="tr-TR" dirty="0" smtClean="0"/>
              <a:t>Madde ayırıcılığı</a:t>
            </a:r>
          </a:p>
          <a:p>
            <a:pPr>
              <a:buFontTx/>
              <a:buChar char="-"/>
            </a:pPr>
            <a:r>
              <a:rPr lang="tr-TR" dirty="0" smtClean="0"/>
              <a:t>Madde standart sapması ve </a:t>
            </a:r>
            <a:r>
              <a:rPr lang="tr-TR" dirty="0" err="1" smtClean="0"/>
              <a:t>varyansı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 smtClean="0"/>
              <a:t>Cevapların seçeneklere dağılımı</a:t>
            </a:r>
          </a:p>
          <a:p>
            <a:pPr>
              <a:buFontTx/>
              <a:buChar char="-"/>
            </a:pPr>
            <a:r>
              <a:rPr lang="tr-TR" dirty="0" smtClean="0"/>
              <a:t>Madde güvenirlik katsayısı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897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ESAS FORMUN HAZIRLANMASI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7030A0"/>
                </a:solidFill>
              </a:rPr>
              <a:t>Test Maddelerinin Seçilmesi</a:t>
            </a:r>
          </a:p>
          <a:p>
            <a:pPr marL="514350" indent="-514350">
              <a:buAutoNum type="arabicPeriod"/>
            </a:pPr>
            <a:endParaRPr lang="tr-TR" b="1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7030A0"/>
                </a:solidFill>
              </a:rPr>
              <a:t>Maddelerin Esas Forma Yerleştirilmesi</a:t>
            </a:r>
          </a:p>
          <a:p>
            <a:pPr marL="514350" indent="-514350">
              <a:buAutoNum type="arabicPeriod"/>
            </a:pPr>
            <a:endParaRPr lang="tr-TR" b="1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7030A0"/>
                </a:solidFill>
              </a:rPr>
              <a:t>Esas Uygulama Koşullarının Belirlenmesi</a:t>
            </a:r>
          </a:p>
          <a:p>
            <a:pPr marL="514350" indent="-514350">
              <a:buAutoNum type="arabicPeriod"/>
            </a:pPr>
            <a:endParaRPr lang="tr-TR" b="1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7030A0"/>
                </a:solidFill>
              </a:rPr>
              <a:t>Esas Formun Çoğaltılması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803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ÜNİTE </a:t>
            </a:r>
            <a:r>
              <a:rPr lang="tr-TR" b="1" dirty="0" smtClean="0">
                <a:solidFill>
                  <a:srgbClr val="7030A0"/>
                </a:solidFill>
              </a:rPr>
              <a:t>7.</a:t>
            </a:r>
            <a:r>
              <a:rPr lang="tr-TR" b="1" dirty="0" smtClean="0">
                <a:solidFill>
                  <a:srgbClr val="7030A0"/>
                </a:solidFill>
              </a:rPr>
              <a:t/>
            </a:r>
            <a:br>
              <a:rPr lang="tr-TR" b="1" dirty="0" smtClean="0">
                <a:solidFill>
                  <a:srgbClr val="7030A0"/>
                </a:solidFill>
              </a:rPr>
            </a:br>
            <a:r>
              <a:rPr lang="tr-TR" b="1" dirty="0" smtClean="0">
                <a:solidFill>
                  <a:srgbClr val="7030A0"/>
                </a:solidFill>
              </a:rPr>
              <a:t>Test Geliştirme</a:t>
            </a:r>
            <a:endParaRPr lang="tr-T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41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tr-TR" i="1" dirty="0" smtClean="0"/>
              <a:t>Test geliştirildikten sonra, mümkünse tekrar denenmeli, test ve madde analizleri yapılmalı. Bu mümkün değilse en azından test ve madde analizleri, deneme uygulaması sonuçlarına göre tekrar edilmeli.</a:t>
            </a:r>
          </a:p>
          <a:p>
            <a:pPr>
              <a:buNone/>
            </a:pPr>
            <a:endParaRPr lang="tr-TR" i="1" dirty="0"/>
          </a:p>
          <a:p>
            <a:pPr>
              <a:buNone/>
            </a:pPr>
            <a:r>
              <a:rPr lang="tr-TR" b="1" i="1" dirty="0" smtClean="0">
                <a:solidFill>
                  <a:srgbClr val="7030A0"/>
                </a:solidFill>
              </a:rPr>
              <a:t>Standart test </a:t>
            </a:r>
            <a:r>
              <a:rPr lang="tr-TR" i="1" dirty="0" smtClean="0"/>
              <a:t>geliştirilmek isteniyorsa, bir standardizasyon örneklemi üzerinde;</a:t>
            </a:r>
          </a:p>
          <a:p>
            <a:pPr>
              <a:buFontTx/>
              <a:buChar char="-"/>
            </a:pPr>
            <a:r>
              <a:rPr lang="tr-TR" i="1" dirty="0" smtClean="0"/>
              <a:t>Norm çalışmaları yapılmalı</a:t>
            </a:r>
          </a:p>
          <a:p>
            <a:pPr>
              <a:buFontTx/>
              <a:buChar char="-"/>
            </a:pPr>
            <a:r>
              <a:rPr lang="tr-TR" i="1" dirty="0" smtClean="0"/>
              <a:t>Test el kitabı hazırlanmalı</a:t>
            </a:r>
            <a:endParaRPr lang="tr-TR" i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888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 smtClean="0"/>
              <a:t>Kaynaklar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err="1"/>
              <a:t>Baykul</a:t>
            </a:r>
            <a:r>
              <a:rPr lang="tr-TR" dirty="0"/>
              <a:t>, Y. (2000). </a:t>
            </a:r>
            <a:r>
              <a:rPr lang="tr-TR" i="1" dirty="0"/>
              <a:t>Eğitimde ve Psikolojide Ölçme: Klasik Test Teorisi ve Uygulaması. Ankara: </a:t>
            </a:r>
            <a:r>
              <a:rPr lang="tr-TR" dirty="0"/>
              <a:t>ÖSYM Yayınları.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tr-TR" dirty="0" err="1" smtClean="0"/>
              <a:t>Cohen</a:t>
            </a:r>
            <a:r>
              <a:rPr lang="tr-TR" dirty="0"/>
              <a:t>, R.J. &amp; </a:t>
            </a:r>
            <a:r>
              <a:rPr lang="tr-TR" dirty="0" err="1"/>
              <a:t>Swerdik</a:t>
            </a:r>
            <a:r>
              <a:rPr lang="tr-TR" dirty="0"/>
              <a:t>, M.E. (2010). </a:t>
            </a:r>
            <a:r>
              <a:rPr lang="tr-TR" i="1" dirty="0" err="1"/>
              <a:t>Psychological</a:t>
            </a:r>
            <a:r>
              <a:rPr lang="tr-TR" i="1" dirty="0"/>
              <a:t> </a:t>
            </a:r>
            <a:r>
              <a:rPr lang="tr-TR" i="1" dirty="0" err="1"/>
              <a:t>Testing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Assessment</a:t>
            </a:r>
            <a:r>
              <a:rPr lang="tr-TR" i="1" dirty="0"/>
              <a:t> (7th ed.).</a:t>
            </a:r>
            <a:r>
              <a:rPr lang="tr-TR" dirty="0"/>
              <a:t> New York: </a:t>
            </a:r>
            <a:r>
              <a:rPr lang="tr-TR" dirty="0" err="1"/>
              <a:t>McGraw-Hill</a:t>
            </a:r>
            <a:r>
              <a:rPr lang="tr-TR" dirty="0"/>
              <a:t> </a:t>
            </a:r>
            <a:r>
              <a:rPr lang="tr-TR" dirty="0" err="1"/>
              <a:t>Companies</a:t>
            </a:r>
            <a:r>
              <a:rPr lang="tr-TR" dirty="0" smtClean="0"/>
              <a:t>.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tr-TR" dirty="0"/>
              <a:t>Turgut, M.F. ve </a:t>
            </a:r>
            <a:r>
              <a:rPr lang="tr-TR" dirty="0" err="1"/>
              <a:t>Baykul</a:t>
            </a:r>
            <a:r>
              <a:rPr lang="tr-TR" dirty="0"/>
              <a:t>, Y. (2012). </a:t>
            </a:r>
            <a:r>
              <a:rPr lang="tr-TR" i="1" dirty="0"/>
              <a:t>Eğitimde Ölçme ve Değerlendirme. </a:t>
            </a:r>
            <a:r>
              <a:rPr lang="tr-TR" dirty="0"/>
              <a:t>Ankara: </a:t>
            </a:r>
            <a:r>
              <a:rPr lang="tr-TR" dirty="0" err="1"/>
              <a:t>Pegem</a:t>
            </a:r>
            <a:r>
              <a:rPr lang="tr-TR" dirty="0"/>
              <a:t> Akademi.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349D-C700-482F-A6B7-E5F8D2839D1C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208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Test geliştirme; </a:t>
            </a:r>
            <a:r>
              <a:rPr lang="tr-TR" dirty="0" smtClean="0"/>
              <a:t>ölçmeye konu olan özelliğe yönelik bir ölçme aracını uygun ve uygulanabilir bir şekilde hazırlama sürecidir.</a:t>
            </a:r>
            <a:endParaRPr lang="tr-TR" dirty="0"/>
          </a:p>
          <a:p>
            <a:r>
              <a:rPr lang="tr-TR" dirty="0" smtClean="0"/>
              <a:t>Uzmanlık gerektirir.</a:t>
            </a:r>
          </a:p>
          <a:p>
            <a:r>
              <a:rPr lang="tr-TR" dirty="0" smtClean="0"/>
              <a:t>Sistematik bir süreçtir.</a:t>
            </a:r>
          </a:p>
          <a:p>
            <a:r>
              <a:rPr lang="tr-TR" dirty="0" smtClean="0"/>
              <a:t>Ayrıntılı bir “Test Planı” çerçevesinde gerçekleştirilir.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54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Test geliştirme süreci ya da test planı dört temel aşama içerir: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Deneme formunun hazırlanması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Deneme uygulaması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Deneme uygulaması sonuçlarının analizi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Esas formun hazırlanması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522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DENEME FORMUNUN HAZIRLANMASI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7030A0"/>
                </a:solidFill>
              </a:rPr>
              <a:t>Testin Amacının Belirlenmesi</a:t>
            </a:r>
          </a:p>
          <a:p>
            <a:pPr marL="514350" indent="-514350">
              <a:buFontTx/>
              <a:buChar char="-"/>
            </a:pPr>
            <a:r>
              <a:rPr lang="tr-TR" dirty="0" smtClean="0"/>
              <a:t>Öğrencilerin ilgi ve yeteneklerinin belirlenmesi</a:t>
            </a:r>
          </a:p>
          <a:p>
            <a:pPr marL="514350" indent="-514350">
              <a:buFontTx/>
              <a:buChar char="-"/>
            </a:pPr>
            <a:r>
              <a:rPr lang="tr-TR" dirty="0" smtClean="0"/>
              <a:t>Öğretim programlarının değerlendirilmesi</a:t>
            </a:r>
          </a:p>
          <a:p>
            <a:pPr marL="514350" indent="-514350">
              <a:buFontTx/>
              <a:buChar char="-"/>
            </a:pPr>
            <a:r>
              <a:rPr lang="tr-TR" dirty="0" smtClean="0"/>
              <a:t>Öğretimin etkililiğinin değerlendirilmesi</a:t>
            </a:r>
          </a:p>
          <a:p>
            <a:pPr marL="514350" indent="-514350">
              <a:buFontTx/>
              <a:buChar char="-"/>
            </a:pPr>
            <a:r>
              <a:rPr lang="tr-TR" dirty="0" smtClean="0"/>
              <a:t>Öğrenme eksiklerinin belirlenmesi</a:t>
            </a:r>
          </a:p>
          <a:p>
            <a:pPr marL="514350" indent="-514350">
              <a:buFontTx/>
              <a:buChar char="-"/>
            </a:pPr>
            <a:r>
              <a:rPr lang="tr-TR" dirty="0" smtClean="0"/>
              <a:t>Öğrenme başarısının değerlendirilmesi</a:t>
            </a:r>
          </a:p>
          <a:p>
            <a:pPr marL="514350" indent="-514350" algn="r">
              <a:buNone/>
            </a:pPr>
            <a:r>
              <a:rPr lang="tr-TR" dirty="0" smtClean="0"/>
              <a:t>(</a:t>
            </a:r>
            <a:r>
              <a:rPr lang="tr-TR" dirty="0" err="1" smtClean="0"/>
              <a:t>Baykul</a:t>
            </a:r>
            <a:r>
              <a:rPr lang="tr-TR" dirty="0" smtClean="0"/>
              <a:t>, 1999)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203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2. Testin Kapsamının Belirlenmesi</a:t>
            </a:r>
          </a:p>
          <a:p>
            <a:pPr>
              <a:buNone/>
            </a:pPr>
            <a:r>
              <a:rPr lang="tr-TR" dirty="0" smtClean="0"/>
              <a:t>- Hangi konu, öğrenme alanı, tema ya da yeterlik düzeyi kapsamında hangi davranışlar ölçülecek?</a:t>
            </a:r>
          </a:p>
          <a:p>
            <a:pPr>
              <a:buFontTx/>
              <a:buChar char="-"/>
            </a:pPr>
            <a:r>
              <a:rPr lang="tr-TR" dirty="0" smtClean="0"/>
              <a:t>Bu davranışların ölçülmesinde hangi malzeme ya da içerikten yararlanılacak?</a:t>
            </a:r>
          </a:p>
          <a:p>
            <a:pPr>
              <a:buFontTx/>
              <a:buChar char="-"/>
            </a:pPr>
            <a:r>
              <a:rPr lang="tr-TR" dirty="0" smtClean="0"/>
              <a:t>Davranış-içerik kesişimlerinin bağıl ağırlıkları neler olacak?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710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Testin kapsamının belirlenmesinde sıklıkla </a:t>
            </a:r>
            <a:r>
              <a:rPr lang="tr-TR" b="1" dirty="0" smtClean="0"/>
              <a:t>belirtke tablosu</a:t>
            </a:r>
            <a:r>
              <a:rPr lang="tr-TR" dirty="0" smtClean="0"/>
              <a:t> kullanılır.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Belirtke tablosu;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 smtClean="0"/>
              <a:t>sütunda konu, tema ya da içerik alanı, satırda davranışlar ve bu davranışların </a:t>
            </a:r>
            <a:r>
              <a:rPr lang="tr-TR" dirty="0" err="1" smtClean="0"/>
              <a:t>taksonomik</a:t>
            </a:r>
            <a:r>
              <a:rPr lang="tr-TR" dirty="0" smtClean="0"/>
              <a:t> düzeyi bulunan bir matristir.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822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3. Belirtkelerin Maddelerle Örnekleme Yönteminin Belirlenmesi</a:t>
            </a:r>
          </a:p>
          <a:p>
            <a:pPr>
              <a:buFontTx/>
              <a:buChar char="-"/>
            </a:pPr>
            <a:r>
              <a:rPr lang="tr-TR" dirty="0" smtClean="0"/>
              <a:t>Belirtke tablosunda yer alan her bir davranışa yönelik madde yazılacak mı?</a:t>
            </a:r>
          </a:p>
          <a:p>
            <a:pPr>
              <a:buFontTx/>
              <a:buChar char="-"/>
            </a:pPr>
            <a:r>
              <a:rPr lang="tr-TR" dirty="0" smtClean="0"/>
              <a:t>Davranışlar arasında örneklemeye gidilecek mi?</a:t>
            </a:r>
          </a:p>
          <a:p>
            <a:pPr>
              <a:buFontTx/>
              <a:buChar char="-"/>
            </a:pPr>
            <a:r>
              <a:rPr lang="tr-TR" dirty="0" smtClean="0"/>
              <a:t>Bu örnekleme nasıl yapılacak?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478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4. Kullanılacak Test ve Madde Türleri ile Madde Sayılarının Belirlenmesi</a:t>
            </a:r>
          </a:p>
          <a:p>
            <a:pPr>
              <a:buNone/>
            </a:pPr>
            <a:endParaRPr lang="tr-TR" b="1" dirty="0"/>
          </a:p>
          <a:p>
            <a:pPr>
              <a:buNone/>
            </a:pPr>
            <a:r>
              <a:rPr lang="tr-TR" dirty="0" smtClean="0"/>
              <a:t>Bu belirleme, geçerlik ve güvenirlik özellikleri dikkate alınarak yapılır.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109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627</Words>
  <Application>Microsoft Office PowerPoint</Application>
  <PresentationFormat>Ekran Gösterisi (4:3)</PresentationFormat>
  <Paragraphs>134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4" baseType="lpstr">
      <vt:lpstr>Arial</vt:lpstr>
      <vt:lpstr>Calibri</vt:lpstr>
      <vt:lpstr>Ofis Teması</vt:lpstr>
      <vt:lpstr>PSİKOMETRİ Psikolojik Özelliklerin Ölçülmesi ve Değerlendirilmesi</vt:lpstr>
      <vt:lpstr>ÜNİTE 7. Test Geliştirme</vt:lpstr>
      <vt:lpstr>PowerPoint Sunusu</vt:lpstr>
      <vt:lpstr>PowerPoint Sunusu</vt:lpstr>
      <vt:lpstr>DENEME FORMUNUN HAZIRLANMASI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DENEME UYGULAMASI</vt:lpstr>
      <vt:lpstr>DENEME UYGULAMASI SONUÇLARININ ANALİZİ</vt:lpstr>
      <vt:lpstr>PowerPoint Sunusu</vt:lpstr>
      <vt:lpstr>ESAS FORMUN HAZIRLANMASI</vt:lpstr>
      <vt:lpstr>PowerPoint Sunusu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PSİKOMETRİ Psikolojik Özelliklerin Ölçülmesi ve Değerlendirilmesi</dc:title>
  <dc:creator>Admin</dc:creator>
  <cp:lastModifiedBy>a</cp:lastModifiedBy>
  <cp:revision>25</cp:revision>
  <dcterms:created xsi:type="dcterms:W3CDTF">2016-10-06T10:48:27Z</dcterms:created>
  <dcterms:modified xsi:type="dcterms:W3CDTF">2020-07-23T08:14:21Z</dcterms:modified>
</cp:coreProperties>
</file>