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63" r:id="rId3"/>
    <p:sldId id="264" r:id="rId4"/>
    <p:sldId id="265" r:id="rId5"/>
    <p:sldId id="266" r:id="rId6"/>
    <p:sldId id="267" r:id="rId7"/>
    <p:sldId id="268" r:id="rId8"/>
    <p:sldId id="269" r:id="rId9"/>
    <p:sldId id="270"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Başlıksız Bölüm" id="{2B82A130-64FA-4B42-AA4B-580213D4F413}">
          <p14:sldIdLst>
            <p14:sldId id="256"/>
            <p14:sldId id="263"/>
            <p14:sldId id="264"/>
            <p14:sldId id="265"/>
            <p14:sldId id="266"/>
            <p14:sldId id="267"/>
            <p14:sldId id="268"/>
            <p14:sldId id="269"/>
            <p14:sldId id="27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3" autoAdjust="0"/>
    <p:restoredTop sz="94660"/>
  </p:normalViewPr>
  <p:slideViewPr>
    <p:cSldViewPr snapToGrid="0">
      <p:cViewPr varScale="1">
        <p:scale>
          <a:sx n="73" d="100"/>
          <a:sy n="73" d="100"/>
        </p:scale>
        <p:origin x="60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16.08.2020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spTree>
    <p:extLst>
      <p:ext uri="{BB962C8B-B14F-4D97-AF65-F5344CB8AC3E}">
        <p14:creationId xmlns:p14="http://schemas.microsoft.com/office/powerpoint/2010/main" val="23242474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1E8CDF72-C654-4683-8C6F-600FDF57AD6B}" type="datetimeFigureOut">
              <a:rPr lang="tr-TR" smtClean="0"/>
              <a:t>16.08.2020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66A7884-FB3D-4EED-A900-B921BD8315C5}"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0561854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E8CDF72-C654-4683-8C6F-600FDF57AD6B}" type="datetimeFigureOut">
              <a:rPr lang="tr-TR" smtClean="0"/>
              <a:t>16.08.2020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66A7884-FB3D-4EED-A900-B921BD8315C5}"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42420879"/>
      </p:ext>
    </p:extLst>
  </p:cSld>
  <p:clrMap bg1="lt1" tx1="dk1" bg2="lt2" tx2="dk2" accent1="accent1" accent2="accent2" accent3="accent3" accent4="accent4" accent5="accent5" accent6="accent6" hlink="hlink" folHlink="folHlink"/>
  <p:sldLayoutIdLst>
    <p:sldLayoutId id="2147483674" r:id="rId1"/>
    <p:sldLayoutId id="2147483673" r:id="rId2"/>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FBDCECDC-EEE3-4128-AA5E-82A8C08796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Başlık 1">
            <a:extLst>
              <a:ext uri="{FF2B5EF4-FFF2-40B4-BE49-F238E27FC236}">
                <a16:creationId xmlns:a16="http://schemas.microsoft.com/office/drawing/2014/main" id="{3F8D80EF-9E26-4FEC-ADA8-9FBA0B7F8E91}"/>
              </a:ext>
            </a:extLst>
          </p:cNvPr>
          <p:cNvSpPr>
            <a:spLocks noGrp="1"/>
          </p:cNvSpPr>
          <p:nvPr>
            <p:ph type="ctrTitle"/>
          </p:nvPr>
        </p:nvSpPr>
        <p:spPr>
          <a:xfrm>
            <a:off x="1097280" y="758952"/>
            <a:ext cx="10058400" cy="3892168"/>
          </a:xfrm>
        </p:spPr>
        <p:txBody>
          <a:bodyPr>
            <a:normAutofit/>
          </a:bodyPr>
          <a:lstStyle/>
          <a:p>
            <a:r>
              <a:rPr lang="tr-TR" sz="7900" dirty="0"/>
              <a:t>Roma Hukuku (10. hafta)</a:t>
            </a:r>
          </a:p>
        </p:txBody>
      </p:sp>
      <p:sp>
        <p:nvSpPr>
          <p:cNvPr id="10" name="Rectangle 9">
            <a:extLst>
              <a:ext uri="{FF2B5EF4-FFF2-40B4-BE49-F238E27FC236}">
                <a16:creationId xmlns:a16="http://schemas.microsoft.com/office/drawing/2014/main" id="{4260EDE0-989C-4E16-AF94-F652294D82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07" y="4953000"/>
            <a:ext cx="12188952"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Alt Başlık 2">
            <a:extLst>
              <a:ext uri="{FF2B5EF4-FFF2-40B4-BE49-F238E27FC236}">
                <a16:creationId xmlns:a16="http://schemas.microsoft.com/office/drawing/2014/main" id="{96C05838-F8AC-4B31-AB17-C1C8E480E850}"/>
              </a:ext>
            </a:extLst>
          </p:cNvPr>
          <p:cNvSpPr>
            <a:spLocks noGrp="1"/>
          </p:cNvSpPr>
          <p:nvPr>
            <p:ph type="subTitle" idx="1"/>
          </p:nvPr>
        </p:nvSpPr>
        <p:spPr>
          <a:xfrm>
            <a:off x="1100051" y="5225240"/>
            <a:ext cx="10058400" cy="1143000"/>
          </a:xfrm>
        </p:spPr>
        <p:txBody>
          <a:bodyPr>
            <a:normAutofit/>
          </a:bodyPr>
          <a:lstStyle/>
          <a:p>
            <a:r>
              <a:rPr lang="tr-TR" b="1" dirty="0">
                <a:solidFill>
                  <a:srgbClr val="FFFFFF"/>
                </a:solidFill>
              </a:rPr>
              <a:t>Prof. Dr. Ahmet Nadi GÜNAL</a:t>
            </a:r>
          </a:p>
          <a:p>
            <a:r>
              <a:rPr lang="tr-TR" b="1" dirty="0">
                <a:solidFill>
                  <a:srgbClr val="FFFFFF"/>
                </a:solidFill>
              </a:rPr>
              <a:t>Arş. Gör. Alaz TARHAN</a:t>
            </a:r>
          </a:p>
        </p:txBody>
      </p:sp>
      <p:sp>
        <p:nvSpPr>
          <p:cNvPr id="12" name="Rectangle 11">
            <a:extLst>
              <a:ext uri="{FF2B5EF4-FFF2-40B4-BE49-F238E27FC236}">
                <a16:creationId xmlns:a16="http://schemas.microsoft.com/office/drawing/2014/main" id="{1F3985C0-E548-44D2-B30E-F3E42DADE1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07" y="4906176"/>
            <a:ext cx="12188952"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7351722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AB504F60-DF2F-4086-B578-B6CFEBBC944A}"/>
              </a:ext>
            </a:extLst>
          </p:cNvPr>
          <p:cNvSpPr>
            <a:spLocks noGrp="1"/>
          </p:cNvSpPr>
          <p:nvPr>
            <p:ph type="title"/>
          </p:nvPr>
        </p:nvSpPr>
        <p:spPr/>
        <p:txBody>
          <a:bodyPr>
            <a:normAutofit/>
          </a:bodyPr>
          <a:lstStyle/>
          <a:p>
            <a:r>
              <a:rPr lang="tr-TR" sz="4600" dirty="0"/>
              <a:t>Hukuki İşlemlerin İstisnai Unsurları</a:t>
            </a:r>
          </a:p>
        </p:txBody>
      </p:sp>
      <p:sp>
        <p:nvSpPr>
          <p:cNvPr id="5" name="İçerik Yer Tutucusu 4">
            <a:extLst>
              <a:ext uri="{FF2B5EF4-FFF2-40B4-BE49-F238E27FC236}">
                <a16:creationId xmlns:a16="http://schemas.microsoft.com/office/drawing/2014/main" id="{ABE7921F-5F9D-4C57-A32B-F94F9EB9E1B8}"/>
              </a:ext>
            </a:extLst>
          </p:cNvPr>
          <p:cNvSpPr>
            <a:spLocks noGrp="1"/>
          </p:cNvSpPr>
          <p:nvPr>
            <p:ph idx="1"/>
          </p:nvPr>
        </p:nvSpPr>
        <p:spPr/>
        <p:txBody>
          <a:bodyPr/>
          <a:lstStyle/>
          <a:p>
            <a:pPr algn="just"/>
            <a:r>
              <a:rPr lang="tr-TR" dirty="0"/>
              <a:t>Hukuki işlemlerde genel kural, bu işlemlerin yapıldıkları anda hukuki sonuç doğurmalarıdır. Ancak bazen, hukuki işlemlerin hemen hukuki sonuç doğurması yahut hukuki işlemlerin geçerli olması, birtakım koşulların gerçekleşmesine bağlanması istenebilmektedir.</a:t>
            </a:r>
          </a:p>
          <a:p>
            <a:pPr algn="just"/>
            <a:r>
              <a:rPr lang="tr-TR" dirty="0"/>
              <a:t>Bu ihtiyacı yerine getirilmesi için </a:t>
            </a:r>
            <a:r>
              <a:rPr lang="tr-TR" b="1" dirty="0"/>
              <a:t>şart (</a:t>
            </a:r>
            <a:r>
              <a:rPr lang="tr-TR" b="1" i="1" dirty="0" err="1"/>
              <a:t>conditio</a:t>
            </a:r>
            <a:r>
              <a:rPr lang="tr-TR" b="1" dirty="0"/>
              <a:t>) </a:t>
            </a:r>
            <a:r>
              <a:rPr lang="tr-TR" dirty="0"/>
              <a:t>ve </a:t>
            </a:r>
            <a:r>
              <a:rPr lang="tr-TR" b="1" dirty="0"/>
              <a:t>vade (</a:t>
            </a:r>
            <a:r>
              <a:rPr lang="tr-TR" b="1" i="1" dirty="0" err="1"/>
              <a:t>dies</a:t>
            </a:r>
            <a:r>
              <a:rPr lang="tr-TR" b="1" dirty="0"/>
              <a:t>) </a:t>
            </a:r>
            <a:r>
              <a:rPr lang="tr-TR" dirty="0"/>
              <a:t>kurumları ortaya çıkarılmıştır.</a:t>
            </a:r>
          </a:p>
          <a:p>
            <a:pPr algn="just"/>
            <a:endParaRPr lang="tr-TR" dirty="0"/>
          </a:p>
        </p:txBody>
      </p:sp>
    </p:spTree>
    <p:extLst>
      <p:ext uri="{BB962C8B-B14F-4D97-AF65-F5344CB8AC3E}">
        <p14:creationId xmlns:p14="http://schemas.microsoft.com/office/powerpoint/2010/main" val="10903330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DA32CF7E-F079-4B02-BE01-2764AFEFA237}"/>
              </a:ext>
            </a:extLst>
          </p:cNvPr>
          <p:cNvSpPr>
            <a:spLocks noGrp="1"/>
          </p:cNvSpPr>
          <p:nvPr>
            <p:ph type="title"/>
          </p:nvPr>
        </p:nvSpPr>
        <p:spPr/>
        <p:txBody>
          <a:bodyPr/>
          <a:lstStyle/>
          <a:p>
            <a:r>
              <a:rPr lang="tr-TR" dirty="0"/>
              <a:t>Şart (</a:t>
            </a:r>
            <a:r>
              <a:rPr lang="tr-TR" i="1" dirty="0" err="1"/>
              <a:t>Conditio</a:t>
            </a:r>
            <a:r>
              <a:rPr lang="tr-TR" dirty="0"/>
              <a:t>)</a:t>
            </a:r>
          </a:p>
        </p:txBody>
      </p:sp>
      <p:sp>
        <p:nvSpPr>
          <p:cNvPr id="5" name="İçerik Yer Tutucusu 4">
            <a:extLst>
              <a:ext uri="{FF2B5EF4-FFF2-40B4-BE49-F238E27FC236}">
                <a16:creationId xmlns:a16="http://schemas.microsoft.com/office/drawing/2014/main" id="{555082AA-AB06-4554-B682-DC6C1762BC5E}"/>
              </a:ext>
            </a:extLst>
          </p:cNvPr>
          <p:cNvSpPr>
            <a:spLocks noGrp="1"/>
          </p:cNvSpPr>
          <p:nvPr>
            <p:ph idx="1"/>
          </p:nvPr>
        </p:nvSpPr>
        <p:spPr/>
        <p:txBody>
          <a:bodyPr/>
          <a:lstStyle/>
          <a:p>
            <a:pPr algn="just"/>
            <a:r>
              <a:rPr lang="tr-TR" b="1" dirty="0"/>
              <a:t>Şart</a:t>
            </a:r>
            <a:r>
              <a:rPr lang="tr-TR" dirty="0"/>
              <a:t>, bir hukuki işlemin sonuçlarının bağlandığı, geleceğe ilişkin, gerçekleşmesi objektif olarak şüpheli olaydır.</a:t>
            </a:r>
          </a:p>
          <a:p>
            <a:pPr algn="just"/>
            <a:r>
              <a:rPr lang="tr-TR" dirty="0"/>
              <a:t>Hukuki işlemin hüküm ifade etmesi bir şarta bağlanabileceği gibi, hükümlerinin sona ermesi de bir şarta bağlanabilir. Bu anlamda şart ikiye ayrılabilmektedir: </a:t>
            </a:r>
            <a:r>
              <a:rPr lang="tr-TR" b="1" dirty="0"/>
              <a:t>Taliki (erteleyici) şart </a:t>
            </a:r>
            <a:r>
              <a:rPr lang="tr-TR" dirty="0"/>
              <a:t>ve </a:t>
            </a:r>
            <a:r>
              <a:rPr lang="tr-TR" b="1" dirty="0" err="1"/>
              <a:t>infisahi</a:t>
            </a:r>
            <a:r>
              <a:rPr lang="tr-TR" b="1" dirty="0"/>
              <a:t> (bozucu) şart</a:t>
            </a:r>
            <a:r>
              <a:rPr lang="tr-TR" dirty="0"/>
              <a:t>.</a:t>
            </a:r>
          </a:p>
          <a:p>
            <a:pPr algn="just"/>
            <a:r>
              <a:rPr lang="tr-TR" dirty="0"/>
              <a:t>Hukuki işlemlerin hüküm ifade etmelerinin bağlandığı şart, </a:t>
            </a:r>
            <a:r>
              <a:rPr lang="tr-TR" b="1" dirty="0"/>
              <a:t>taliki şart (</a:t>
            </a:r>
            <a:r>
              <a:rPr lang="tr-TR" b="1" i="1" dirty="0" err="1"/>
              <a:t>conditio</a:t>
            </a:r>
            <a:r>
              <a:rPr lang="tr-TR" b="1" i="1" dirty="0"/>
              <a:t> </a:t>
            </a:r>
            <a:r>
              <a:rPr lang="tr-TR" b="1" i="1" dirty="0" err="1"/>
              <a:t>suspensiva</a:t>
            </a:r>
            <a:r>
              <a:rPr lang="tr-TR" b="1" dirty="0"/>
              <a:t>)</a:t>
            </a:r>
            <a:r>
              <a:rPr lang="tr-TR" b="1" i="1" dirty="0"/>
              <a:t> </a:t>
            </a:r>
            <a:r>
              <a:rPr lang="tr-TR" dirty="0"/>
              <a:t>olarak adlandırılmaktadır. Burada şart olarak saptanan olayın gerçekleşmesine kadar, hukuki işlemin hüküm ve sonuç doğurması ertelenmektedir.</a:t>
            </a:r>
          </a:p>
          <a:p>
            <a:pPr algn="just"/>
            <a:r>
              <a:rPr lang="tr-TR" dirty="0"/>
              <a:t>Geçerli bir şekilde yapılıp hükümleri yürütülmeye başlamış olan bir hukuki işlemin, bu hükümlerinin sona ermesinin bağlandığı şart ise </a:t>
            </a:r>
            <a:r>
              <a:rPr lang="tr-TR" b="1" dirty="0" err="1"/>
              <a:t>infisahi</a:t>
            </a:r>
            <a:r>
              <a:rPr lang="tr-TR" b="1" dirty="0"/>
              <a:t> şart (</a:t>
            </a:r>
            <a:r>
              <a:rPr lang="tr-TR" b="1" i="1" dirty="0" err="1"/>
              <a:t>conditio</a:t>
            </a:r>
            <a:r>
              <a:rPr lang="tr-TR" b="1" i="1" dirty="0"/>
              <a:t> </a:t>
            </a:r>
            <a:r>
              <a:rPr lang="tr-TR" b="1" i="1" dirty="0" err="1"/>
              <a:t>resolutiva</a:t>
            </a:r>
            <a:r>
              <a:rPr lang="tr-TR" b="1" dirty="0"/>
              <a:t>) </a:t>
            </a:r>
            <a:r>
              <a:rPr lang="tr-TR" dirty="0"/>
              <a:t>olarak adlandırılmaktadır. Burada şart olarak saptanan olayın gerçekleşmesi hukuki işlemi bozmaktadır. Roma Hukuku’nda </a:t>
            </a:r>
            <a:r>
              <a:rPr lang="tr-TR" dirty="0" err="1"/>
              <a:t>infisahi</a:t>
            </a:r>
            <a:r>
              <a:rPr lang="tr-TR" dirty="0"/>
              <a:t> şart bilinmemektedir.</a:t>
            </a:r>
          </a:p>
        </p:txBody>
      </p:sp>
    </p:spTree>
    <p:extLst>
      <p:ext uri="{BB962C8B-B14F-4D97-AF65-F5344CB8AC3E}">
        <p14:creationId xmlns:p14="http://schemas.microsoft.com/office/powerpoint/2010/main" val="12312645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DA32CF7E-F079-4B02-BE01-2764AFEFA237}"/>
              </a:ext>
            </a:extLst>
          </p:cNvPr>
          <p:cNvSpPr>
            <a:spLocks noGrp="1"/>
          </p:cNvSpPr>
          <p:nvPr>
            <p:ph type="title"/>
          </p:nvPr>
        </p:nvSpPr>
        <p:spPr/>
        <p:txBody>
          <a:bodyPr/>
          <a:lstStyle/>
          <a:p>
            <a:r>
              <a:rPr lang="tr-TR" dirty="0"/>
              <a:t>Şart (</a:t>
            </a:r>
            <a:r>
              <a:rPr lang="tr-TR" i="1" dirty="0" err="1"/>
              <a:t>Conditio</a:t>
            </a:r>
            <a:r>
              <a:rPr lang="tr-TR" dirty="0"/>
              <a:t>)</a:t>
            </a:r>
          </a:p>
        </p:txBody>
      </p:sp>
      <p:sp>
        <p:nvSpPr>
          <p:cNvPr id="5" name="İçerik Yer Tutucusu 4">
            <a:extLst>
              <a:ext uri="{FF2B5EF4-FFF2-40B4-BE49-F238E27FC236}">
                <a16:creationId xmlns:a16="http://schemas.microsoft.com/office/drawing/2014/main" id="{555082AA-AB06-4554-B682-DC6C1762BC5E}"/>
              </a:ext>
            </a:extLst>
          </p:cNvPr>
          <p:cNvSpPr>
            <a:spLocks noGrp="1"/>
          </p:cNvSpPr>
          <p:nvPr>
            <p:ph idx="1"/>
          </p:nvPr>
        </p:nvSpPr>
        <p:spPr/>
        <p:txBody>
          <a:bodyPr/>
          <a:lstStyle/>
          <a:p>
            <a:pPr algn="just"/>
            <a:r>
              <a:rPr lang="tr-TR" dirty="0"/>
              <a:t>Şart, taliki ve </a:t>
            </a:r>
            <a:r>
              <a:rPr lang="tr-TR" dirty="0" err="1"/>
              <a:t>infisahi</a:t>
            </a:r>
            <a:r>
              <a:rPr lang="tr-TR" dirty="0"/>
              <a:t> şartın yanında </a:t>
            </a:r>
            <a:r>
              <a:rPr lang="tr-TR" b="1" dirty="0"/>
              <a:t>olumlu şart </a:t>
            </a:r>
            <a:r>
              <a:rPr lang="tr-TR" dirty="0"/>
              <a:t>ve </a:t>
            </a:r>
            <a:r>
              <a:rPr lang="tr-TR" b="1" dirty="0"/>
              <a:t>olumsuz şart </a:t>
            </a:r>
            <a:r>
              <a:rPr lang="tr-TR" dirty="0"/>
              <a:t>olarak da ikiye ayrılabilmektedir.</a:t>
            </a:r>
          </a:p>
          <a:p>
            <a:pPr algn="just"/>
            <a:r>
              <a:rPr lang="tr-TR" dirty="0"/>
              <a:t>Hukuki işlemlerin sonuç doğurmasının bağlandığı şart olumlu bir olay ise ortada </a:t>
            </a:r>
            <a:r>
              <a:rPr lang="tr-TR" b="1" dirty="0"/>
              <a:t>olumlu şart</a:t>
            </a:r>
            <a:r>
              <a:rPr lang="tr-TR" dirty="0"/>
              <a:t>ın varlığından, hukuki işlemlerin sonuç doğurmasının bağlandığı şart olumsuz bir olay ise ortada </a:t>
            </a:r>
            <a:r>
              <a:rPr lang="tr-TR" b="1" dirty="0"/>
              <a:t>olumsuz şart</a:t>
            </a:r>
            <a:r>
              <a:rPr lang="tr-TR" dirty="0"/>
              <a:t>ın varlığından söz edilebilmektedir.</a:t>
            </a:r>
          </a:p>
          <a:p>
            <a:pPr algn="just"/>
            <a:r>
              <a:rPr lang="tr-TR" dirty="0"/>
              <a:t>Şart, ayrıca </a:t>
            </a:r>
            <a:r>
              <a:rPr lang="tr-TR" b="1" dirty="0"/>
              <a:t>iradi şart</a:t>
            </a:r>
            <a:r>
              <a:rPr lang="tr-TR" dirty="0"/>
              <a:t>, </a:t>
            </a:r>
            <a:r>
              <a:rPr lang="tr-TR" b="1" dirty="0"/>
              <a:t>tesadüfi şart</a:t>
            </a:r>
            <a:r>
              <a:rPr lang="tr-TR" dirty="0"/>
              <a:t> ve </a:t>
            </a:r>
            <a:r>
              <a:rPr lang="tr-TR" b="1" dirty="0"/>
              <a:t>karma şart</a:t>
            </a:r>
            <a:r>
              <a:rPr lang="tr-TR" dirty="0"/>
              <a:t> olarak üçe de ayrılabilmektedir.</a:t>
            </a:r>
          </a:p>
          <a:p>
            <a:pPr algn="just"/>
            <a:r>
              <a:rPr lang="tr-TR" dirty="0"/>
              <a:t>Şartın gerçekleşmesi hukuki işlemin taraflarının iradesine bağlı ise </a:t>
            </a:r>
            <a:r>
              <a:rPr lang="tr-TR" b="1" dirty="0"/>
              <a:t>iradi şart</a:t>
            </a:r>
            <a:r>
              <a:rPr lang="tr-TR" dirty="0"/>
              <a:t>tan söz edilmektedir.</a:t>
            </a:r>
          </a:p>
          <a:p>
            <a:pPr algn="just"/>
            <a:r>
              <a:rPr lang="tr-TR" dirty="0"/>
              <a:t>Şartın gerçekleşmesi üçüncü bir kişinin iradesine ya da tamamen dış etmenlere bağlı ise </a:t>
            </a:r>
            <a:r>
              <a:rPr lang="tr-TR" b="1" dirty="0"/>
              <a:t>tesadüfi şart</a:t>
            </a:r>
            <a:r>
              <a:rPr lang="tr-TR" dirty="0"/>
              <a:t>tan söz edilmektedir.</a:t>
            </a:r>
          </a:p>
          <a:p>
            <a:pPr algn="just"/>
            <a:r>
              <a:rPr lang="tr-TR" dirty="0"/>
              <a:t>Şartın gerçekleşmesi hem şarta bağlanmış hukuki işlemin taraflarından birinin hem de üçüncü bir kişinin iradesine ya da dış etkenlere bağlı ise </a:t>
            </a:r>
            <a:r>
              <a:rPr lang="tr-TR" b="1" dirty="0"/>
              <a:t>karma şart</a:t>
            </a:r>
            <a:r>
              <a:rPr lang="tr-TR" dirty="0"/>
              <a:t>tan söz edilmektedir.</a:t>
            </a:r>
          </a:p>
        </p:txBody>
      </p:sp>
    </p:spTree>
    <p:extLst>
      <p:ext uri="{BB962C8B-B14F-4D97-AF65-F5344CB8AC3E}">
        <p14:creationId xmlns:p14="http://schemas.microsoft.com/office/powerpoint/2010/main" val="5986373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DA32CF7E-F079-4B02-BE01-2764AFEFA237}"/>
              </a:ext>
            </a:extLst>
          </p:cNvPr>
          <p:cNvSpPr>
            <a:spLocks noGrp="1"/>
          </p:cNvSpPr>
          <p:nvPr>
            <p:ph type="title"/>
          </p:nvPr>
        </p:nvSpPr>
        <p:spPr/>
        <p:txBody>
          <a:bodyPr/>
          <a:lstStyle/>
          <a:p>
            <a:r>
              <a:rPr lang="tr-TR" dirty="0"/>
              <a:t>Şart (</a:t>
            </a:r>
            <a:r>
              <a:rPr lang="tr-TR" i="1" dirty="0" err="1"/>
              <a:t>Conditio</a:t>
            </a:r>
            <a:r>
              <a:rPr lang="tr-TR" dirty="0"/>
              <a:t>)</a:t>
            </a:r>
          </a:p>
        </p:txBody>
      </p:sp>
      <p:sp>
        <p:nvSpPr>
          <p:cNvPr id="5" name="İçerik Yer Tutucusu 4">
            <a:extLst>
              <a:ext uri="{FF2B5EF4-FFF2-40B4-BE49-F238E27FC236}">
                <a16:creationId xmlns:a16="http://schemas.microsoft.com/office/drawing/2014/main" id="{555082AA-AB06-4554-B682-DC6C1762BC5E}"/>
              </a:ext>
            </a:extLst>
          </p:cNvPr>
          <p:cNvSpPr>
            <a:spLocks noGrp="1"/>
          </p:cNvSpPr>
          <p:nvPr>
            <p:ph idx="1"/>
          </p:nvPr>
        </p:nvSpPr>
        <p:spPr/>
        <p:txBody>
          <a:bodyPr/>
          <a:lstStyle/>
          <a:p>
            <a:pPr algn="just"/>
            <a:r>
              <a:rPr lang="tr-TR" dirty="0"/>
              <a:t>Şarta bağlanabilecek işlemler Roma Hukuku’nda kısıtlanmıştır, nitekim </a:t>
            </a:r>
            <a:r>
              <a:rPr lang="tr-TR" i="1" dirty="0" err="1"/>
              <a:t>ius</a:t>
            </a:r>
            <a:r>
              <a:rPr lang="tr-TR" i="1" dirty="0"/>
              <a:t> </a:t>
            </a:r>
            <a:r>
              <a:rPr lang="tr-TR" i="1" dirty="0" err="1"/>
              <a:t>civile</a:t>
            </a:r>
            <a:r>
              <a:rPr lang="tr-TR" dirty="0" err="1"/>
              <a:t>’ye</a:t>
            </a:r>
            <a:r>
              <a:rPr lang="tr-TR" dirty="0"/>
              <a:t> göre geçerlikleri sıkı biçim şartlarına, törensel irade beyanlarına bağlı hukuki işlemler şarta bağlı olarak yapılamamaktaydı. Çağdaş hukuklarda ise şarta bağlanamayan hukuki işlemlerin sayısı çok azdır.</a:t>
            </a:r>
          </a:p>
          <a:p>
            <a:pPr algn="just"/>
            <a:r>
              <a:rPr lang="tr-TR" b="1" dirty="0"/>
              <a:t>Şartın Niteliği</a:t>
            </a:r>
            <a:endParaRPr lang="tr-TR" dirty="0"/>
          </a:p>
          <a:p>
            <a:pPr algn="just"/>
            <a:r>
              <a:rPr lang="tr-TR" dirty="0"/>
              <a:t>Şart olarak saptanan olayın gerçekleşmesinin objektif olarak şüpheli olması gerekir. Bu anlamda şart olarak ileri sürülebilecek olayın geleceğe ilişkin olması ve gerçekleşmesinin şüpheli olması gerekmektedir. Nitekim geçmişe ait ya da güncel bir olay, şart olarak ileri sürülememektedir. Bunun yanı sıra, maddi bakımdan gerçekleşme imkanı bulunmayan olaylar, hukuka aykırı durumlar ve hukuki işlemin geçerliği için hukuk düzenlerinin öngörmüş olduğu hususlar şart olarak saptanamamaktadır.</a:t>
            </a:r>
          </a:p>
        </p:txBody>
      </p:sp>
    </p:spTree>
    <p:extLst>
      <p:ext uri="{BB962C8B-B14F-4D97-AF65-F5344CB8AC3E}">
        <p14:creationId xmlns:p14="http://schemas.microsoft.com/office/powerpoint/2010/main" val="27474485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DA32CF7E-F079-4B02-BE01-2764AFEFA237}"/>
              </a:ext>
            </a:extLst>
          </p:cNvPr>
          <p:cNvSpPr>
            <a:spLocks noGrp="1"/>
          </p:cNvSpPr>
          <p:nvPr>
            <p:ph type="title"/>
          </p:nvPr>
        </p:nvSpPr>
        <p:spPr/>
        <p:txBody>
          <a:bodyPr/>
          <a:lstStyle/>
          <a:p>
            <a:r>
              <a:rPr lang="tr-TR" dirty="0"/>
              <a:t>Şart (</a:t>
            </a:r>
            <a:r>
              <a:rPr lang="tr-TR" i="1" dirty="0" err="1"/>
              <a:t>Conditio</a:t>
            </a:r>
            <a:r>
              <a:rPr lang="tr-TR" dirty="0"/>
              <a:t>)</a:t>
            </a:r>
          </a:p>
        </p:txBody>
      </p:sp>
      <p:sp>
        <p:nvSpPr>
          <p:cNvPr id="5" name="İçerik Yer Tutucusu 4">
            <a:extLst>
              <a:ext uri="{FF2B5EF4-FFF2-40B4-BE49-F238E27FC236}">
                <a16:creationId xmlns:a16="http://schemas.microsoft.com/office/drawing/2014/main" id="{555082AA-AB06-4554-B682-DC6C1762BC5E}"/>
              </a:ext>
            </a:extLst>
          </p:cNvPr>
          <p:cNvSpPr>
            <a:spLocks noGrp="1"/>
          </p:cNvSpPr>
          <p:nvPr>
            <p:ph idx="1"/>
          </p:nvPr>
        </p:nvSpPr>
        <p:spPr/>
        <p:txBody>
          <a:bodyPr>
            <a:normAutofit/>
          </a:bodyPr>
          <a:lstStyle/>
          <a:p>
            <a:pPr algn="just"/>
            <a:r>
              <a:rPr lang="tr-TR" b="1" dirty="0"/>
              <a:t>Şartın Hukuki Sonuçları</a:t>
            </a:r>
            <a:endParaRPr lang="tr-TR" dirty="0"/>
          </a:p>
          <a:p>
            <a:pPr algn="just"/>
            <a:r>
              <a:rPr lang="tr-TR" dirty="0"/>
              <a:t>Şarta bağlanmış hukuki işlemlerde iki aşama vardır: Şart olarak saptanmış olan olayın gerçekleşmesinin şüpheli olduğu aşama (belirsizlik aşaması) ve şüpheli durumun sona erdiği aşama.</a:t>
            </a:r>
          </a:p>
          <a:p>
            <a:pPr algn="just"/>
            <a:r>
              <a:rPr lang="tr-TR" dirty="0"/>
              <a:t>Belirsizlik safhası, şarta bağlı hukuki işlemin yapılmasından, şartın gerçekleşip gerçekleşmeyeceğinin kesinlikle anlaşılmasına kadar süren aşamadır. Belirsizlik aşamasında, eğer ortada bir taliki şart var ise, bu şartın bağlandığı hukuki işlem hukuki sonuç doğurmamakta, bu sonuçlar bir anlamda askıdadır. İnfisahi şartta ise, bu şarta bağlı olarak yapılan hukuki işlem, sona ermesinin bağlandığı şartın gerçekleşip gerçekleşmeyeceğinin şüpheli olduğu süre içinde hüküm ve sonuçlarını meydana getirir.</a:t>
            </a:r>
          </a:p>
        </p:txBody>
      </p:sp>
    </p:spTree>
    <p:extLst>
      <p:ext uri="{BB962C8B-B14F-4D97-AF65-F5344CB8AC3E}">
        <p14:creationId xmlns:p14="http://schemas.microsoft.com/office/powerpoint/2010/main" val="29501341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DA32CF7E-F079-4B02-BE01-2764AFEFA237}"/>
              </a:ext>
            </a:extLst>
          </p:cNvPr>
          <p:cNvSpPr>
            <a:spLocks noGrp="1"/>
          </p:cNvSpPr>
          <p:nvPr>
            <p:ph type="title"/>
          </p:nvPr>
        </p:nvSpPr>
        <p:spPr/>
        <p:txBody>
          <a:bodyPr/>
          <a:lstStyle/>
          <a:p>
            <a:r>
              <a:rPr lang="tr-TR" dirty="0"/>
              <a:t>Şart (</a:t>
            </a:r>
            <a:r>
              <a:rPr lang="tr-TR" i="1" dirty="0" err="1"/>
              <a:t>Conditio</a:t>
            </a:r>
            <a:r>
              <a:rPr lang="tr-TR" dirty="0"/>
              <a:t>)</a:t>
            </a:r>
          </a:p>
        </p:txBody>
      </p:sp>
      <p:sp>
        <p:nvSpPr>
          <p:cNvPr id="5" name="İçerik Yer Tutucusu 4">
            <a:extLst>
              <a:ext uri="{FF2B5EF4-FFF2-40B4-BE49-F238E27FC236}">
                <a16:creationId xmlns:a16="http://schemas.microsoft.com/office/drawing/2014/main" id="{555082AA-AB06-4554-B682-DC6C1762BC5E}"/>
              </a:ext>
            </a:extLst>
          </p:cNvPr>
          <p:cNvSpPr>
            <a:spLocks noGrp="1"/>
          </p:cNvSpPr>
          <p:nvPr>
            <p:ph idx="1"/>
          </p:nvPr>
        </p:nvSpPr>
        <p:spPr/>
        <p:txBody>
          <a:bodyPr/>
          <a:lstStyle/>
          <a:p>
            <a:pPr algn="just"/>
            <a:r>
              <a:rPr lang="tr-TR" dirty="0"/>
              <a:t>Şüpheli durumun sona erdiği aşama iki şekilde sona erebilmektedir: Şartın gerçekleşmesi yahut şartın gerçekleşmemesi ya da gerçekleşmeyeceğinin kesinleşmesi. Şart gerçekleştiği takdirde, bu bir taliki şart ise, şarta bağlı olan hukuki işlem hüküm ve sonuç doğurur. Çağdaş hukuklarda, taraflar aksini kararlaştırmadığı takdirde, taliki şarta bağlı hukuki işlemler şart gerçekleştiği andan itibaren hüküm ifade etmektedir. Şart gerçekleştiği takdirde, bu bir </a:t>
            </a:r>
            <a:r>
              <a:rPr lang="tr-TR" dirty="0" err="1"/>
              <a:t>infisahi</a:t>
            </a:r>
            <a:r>
              <a:rPr lang="tr-TR" dirty="0"/>
              <a:t> şart ise, yapılan hukuki işlemin sonuçları sona ermektedir.</a:t>
            </a:r>
          </a:p>
          <a:p>
            <a:pPr algn="just"/>
            <a:r>
              <a:rPr lang="tr-TR" dirty="0"/>
              <a:t>Şartın gerçekleşmesi yahut şartın gerçekleşmemesi ya da gerçekleşmeyeceğinin kesinleşmesi halinde, bu bir taliki şart ise, şarta bağlı hukuki işlemin geçerliği olmayacağı anlaşılır. Şartın gerçekleşmesi yahut şartın gerçekleşmemesi ya da gerçekleşmeyeceğinin kesinleşmesi halinde, bu bir </a:t>
            </a:r>
            <a:r>
              <a:rPr lang="tr-TR" dirty="0" err="1"/>
              <a:t>infisahi</a:t>
            </a:r>
            <a:r>
              <a:rPr lang="tr-TR" dirty="0"/>
              <a:t> şart ise, yapılmış ve sonuçlarını doğurmakta olan </a:t>
            </a:r>
            <a:r>
              <a:rPr lang="tr-TR" dirty="0" err="1"/>
              <a:t>hukiki</a:t>
            </a:r>
            <a:r>
              <a:rPr lang="tr-TR" dirty="0"/>
              <a:t> işlemin bu sonuçlarını sürdüreceği anlaşılır.</a:t>
            </a:r>
          </a:p>
          <a:p>
            <a:pPr algn="just"/>
            <a:endParaRPr lang="tr-TR" dirty="0"/>
          </a:p>
        </p:txBody>
      </p:sp>
    </p:spTree>
    <p:extLst>
      <p:ext uri="{BB962C8B-B14F-4D97-AF65-F5344CB8AC3E}">
        <p14:creationId xmlns:p14="http://schemas.microsoft.com/office/powerpoint/2010/main" val="184941387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DA32CF7E-F079-4B02-BE01-2764AFEFA237}"/>
              </a:ext>
            </a:extLst>
          </p:cNvPr>
          <p:cNvSpPr>
            <a:spLocks noGrp="1"/>
          </p:cNvSpPr>
          <p:nvPr>
            <p:ph type="title"/>
          </p:nvPr>
        </p:nvSpPr>
        <p:spPr/>
        <p:txBody>
          <a:bodyPr/>
          <a:lstStyle/>
          <a:p>
            <a:r>
              <a:rPr lang="tr-TR" dirty="0"/>
              <a:t>Vade (</a:t>
            </a:r>
            <a:r>
              <a:rPr lang="tr-TR" i="1" dirty="0" err="1"/>
              <a:t>Dies</a:t>
            </a:r>
            <a:r>
              <a:rPr lang="tr-TR" dirty="0"/>
              <a:t>)</a:t>
            </a:r>
          </a:p>
        </p:txBody>
      </p:sp>
      <p:sp>
        <p:nvSpPr>
          <p:cNvPr id="5" name="İçerik Yer Tutucusu 4">
            <a:extLst>
              <a:ext uri="{FF2B5EF4-FFF2-40B4-BE49-F238E27FC236}">
                <a16:creationId xmlns:a16="http://schemas.microsoft.com/office/drawing/2014/main" id="{555082AA-AB06-4554-B682-DC6C1762BC5E}"/>
              </a:ext>
            </a:extLst>
          </p:cNvPr>
          <p:cNvSpPr>
            <a:spLocks noGrp="1"/>
          </p:cNvSpPr>
          <p:nvPr>
            <p:ph idx="1"/>
          </p:nvPr>
        </p:nvSpPr>
        <p:spPr/>
        <p:txBody>
          <a:bodyPr/>
          <a:lstStyle/>
          <a:p>
            <a:pPr algn="just"/>
            <a:r>
              <a:rPr lang="tr-TR" b="1" dirty="0"/>
              <a:t>Vade </a:t>
            </a:r>
            <a:r>
              <a:rPr lang="tr-TR" dirty="0"/>
              <a:t>ya da </a:t>
            </a:r>
            <a:r>
              <a:rPr lang="tr-TR" b="1" dirty="0"/>
              <a:t>ecel</a:t>
            </a:r>
            <a:r>
              <a:rPr lang="tr-TR" dirty="0"/>
              <a:t>, hukuki işlemlerin hüküm ve sonuçlarının bağlandığı, gerçekleşmesi kesin, geleceğe ait olaylardır.</a:t>
            </a:r>
          </a:p>
          <a:p>
            <a:pPr algn="just"/>
            <a:r>
              <a:rPr lang="tr-TR" dirty="0"/>
              <a:t>Vade iki türlü olabilmektedir: </a:t>
            </a:r>
            <a:r>
              <a:rPr lang="tr-TR" b="1" dirty="0"/>
              <a:t>Başlama vadesi</a:t>
            </a:r>
            <a:r>
              <a:rPr lang="tr-TR" dirty="0"/>
              <a:t> ve </a:t>
            </a:r>
            <a:r>
              <a:rPr lang="tr-TR" b="1" dirty="0"/>
              <a:t>bitme vadesi</a:t>
            </a:r>
            <a:r>
              <a:rPr lang="tr-TR" dirty="0"/>
              <a:t>.</a:t>
            </a:r>
          </a:p>
          <a:p>
            <a:pPr algn="just"/>
            <a:r>
              <a:rPr lang="tr-TR" dirty="0"/>
              <a:t>Hukuki işlemin hüküm ve sonuç doğurmaya başlamasının bağlandığı vadeye </a:t>
            </a:r>
            <a:r>
              <a:rPr lang="tr-TR" b="1" dirty="0"/>
              <a:t>başlama vadesi </a:t>
            </a:r>
            <a:r>
              <a:rPr lang="tr-TR" dirty="0"/>
              <a:t>denir.</a:t>
            </a:r>
            <a:r>
              <a:rPr lang="tr-TR" b="1" dirty="0"/>
              <a:t> </a:t>
            </a:r>
            <a:r>
              <a:rPr lang="tr-TR" dirty="0"/>
              <a:t>Romalılar bu vadeyi </a:t>
            </a:r>
            <a:r>
              <a:rPr lang="tr-TR" i="1" dirty="0" err="1"/>
              <a:t>dies</a:t>
            </a:r>
            <a:r>
              <a:rPr lang="tr-TR" i="1" dirty="0"/>
              <a:t> a </a:t>
            </a:r>
            <a:r>
              <a:rPr lang="tr-TR" i="1" dirty="0" err="1"/>
              <a:t>quo</a:t>
            </a:r>
            <a:r>
              <a:rPr lang="tr-TR" dirty="0"/>
              <a:t> olarak adlandırmaktaydı.</a:t>
            </a:r>
          </a:p>
          <a:p>
            <a:pPr algn="just"/>
            <a:r>
              <a:rPr lang="tr-TR" dirty="0"/>
              <a:t>Hukuki işlemin hüküm ve sonuçlarının son bulmasının bağlandığı vadeye ise </a:t>
            </a:r>
            <a:r>
              <a:rPr lang="tr-TR" b="1" dirty="0"/>
              <a:t>bitme vadesi</a:t>
            </a:r>
            <a:r>
              <a:rPr lang="tr-TR" dirty="0"/>
              <a:t> denir. Bu vade, </a:t>
            </a:r>
            <a:r>
              <a:rPr lang="tr-TR" dirty="0" err="1"/>
              <a:t>infisahi</a:t>
            </a:r>
            <a:r>
              <a:rPr lang="tr-TR" dirty="0"/>
              <a:t> şarta benzediği için </a:t>
            </a:r>
            <a:r>
              <a:rPr lang="tr-TR" dirty="0" err="1"/>
              <a:t>infisahi</a:t>
            </a:r>
            <a:r>
              <a:rPr lang="tr-TR" dirty="0"/>
              <a:t> vade olarak da adlandırılmaktadır. Romalılar bu vadeyi </a:t>
            </a:r>
            <a:r>
              <a:rPr lang="tr-TR" i="1" dirty="0" err="1"/>
              <a:t>dies</a:t>
            </a:r>
            <a:r>
              <a:rPr lang="tr-TR" i="1" dirty="0"/>
              <a:t> ad </a:t>
            </a:r>
            <a:r>
              <a:rPr lang="tr-TR" i="1" dirty="0" err="1"/>
              <a:t>quem</a:t>
            </a:r>
            <a:r>
              <a:rPr lang="tr-TR" dirty="0"/>
              <a:t> olarak adlandırmaktaydı.</a:t>
            </a:r>
          </a:p>
        </p:txBody>
      </p:sp>
    </p:spTree>
    <p:extLst>
      <p:ext uri="{BB962C8B-B14F-4D97-AF65-F5344CB8AC3E}">
        <p14:creationId xmlns:p14="http://schemas.microsoft.com/office/powerpoint/2010/main" val="35551800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a:extLst>
              <a:ext uri="{FF2B5EF4-FFF2-40B4-BE49-F238E27FC236}">
                <a16:creationId xmlns:a16="http://schemas.microsoft.com/office/drawing/2014/main" id="{DA32CF7E-F079-4B02-BE01-2764AFEFA237}"/>
              </a:ext>
            </a:extLst>
          </p:cNvPr>
          <p:cNvSpPr>
            <a:spLocks noGrp="1"/>
          </p:cNvSpPr>
          <p:nvPr>
            <p:ph type="title"/>
          </p:nvPr>
        </p:nvSpPr>
        <p:spPr/>
        <p:txBody>
          <a:bodyPr/>
          <a:lstStyle/>
          <a:p>
            <a:r>
              <a:rPr lang="tr-TR" dirty="0"/>
              <a:t>Vade (</a:t>
            </a:r>
            <a:r>
              <a:rPr lang="tr-TR" i="1" dirty="0" err="1"/>
              <a:t>Dies</a:t>
            </a:r>
            <a:r>
              <a:rPr lang="tr-TR" dirty="0"/>
              <a:t>)</a:t>
            </a:r>
          </a:p>
        </p:txBody>
      </p:sp>
      <p:sp>
        <p:nvSpPr>
          <p:cNvPr id="5" name="İçerik Yer Tutucusu 4">
            <a:extLst>
              <a:ext uri="{FF2B5EF4-FFF2-40B4-BE49-F238E27FC236}">
                <a16:creationId xmlns:a16="http://schemas.microsoft.com/office/drawing/2014/main" id="{555082AA-AB06-4554-B682-DC6C1762BC5E}"/>
              </a:ext>
            </a:extLst>
          </p:cNvPr>
          <p:cNvSpPr>
            <a:spLocks noGrp="1"/>
          </p:cNvSpPr>
          <p:nvPr>
            <p:ph idx="1"/>
          </p:nvPr>
        </p:nvSpPr>
        <p:spPr/>
        <p:txBody>
          <a:bodyPr/>
          <a:lstStyle/>
          <a:p>
            <a:pPr algn="just"/>
            <a:r>
              <a:rPr lang="tr-TR" dirty="0"/>
              <a:t>Roma Hukuku’nda, </a:t>
            </a:r>
            <a:r>
              <a:rPr lang="tr-TR" i="1" dirty="0" err="1"/>
              <a:t>ius</a:t>
            </a:r>
            <a:r>
              <a:rPr lang="tr-TR" i="1" dirty="0"/>
              <a:t> civile</a:t>
            </a:r>
            <a:r>
              <a:rPr lang="tr-TR" dirty="0"/>
              <a:t> bağlamında, şekle bağlı işlemlerin vadeli yapılması olanağı yoktu. Çağdaş hukuklarda, vadeli işlemlere sınır koyulmuş olmakla birlikte, vadeli yapılamayan işlemlerin sayısı azdır.</a:t>
            </a:r>
          </a:p>
          <a:p>
            <a:pPr algn="just"/>
            <a:r>
              <a:rPr lang="tr-TR" b="1" dirty="0"/>
              <a:t>Vadenin Niteliği</a:t>
            </a:r>
          </a:p>
          <a:p>
            <a:pPr algn="just"/>
            <a:r>
              <a:rPr lang="tr-TR" dirty="0"/>
              <a:t>Vade de, şart gibi, geleceğe ilişkin bir olaydır. Bununla birlikte, bu olayın gerçekleşeceği kesindir, objektif olarak şüpheli değildir. Vade bakımından iki ayrı olasılık söz konusu olabilir: Gerçekleşeceği kesin ve ne zaman gerçekleşeceği belli olan olaylar ile gerçekleşeceği kesin, ancak ne zaman gerçekleşeceği belli olmayan olaylar.</a:t>
            </a:r>
          </a:p>
          <a:p>
            <a:pPr algn="just"/>
            <a:r>
              <a:rPr lang="tr-TR" b="1" dirty="0"/>
              <a:t>Geciktirici vadede</a:t>
            </a:r>
            <a:r>
              <a:rPr lang="tr-TR" dirty="0"/>
              <a:t> hukuki işlem, vadenin gelmesi ile hüküm ve sonuçlarını doğurmaya başlar. </a:t>
            </a:r>
            <a:r>
              <a:rPr lang="tr-TR" b="1" dirty="0"/>
              <a:t>Bozucu vadede </a:t>
            </a:r>
            <a:r>
              <a:rPr lang="tr-TR" dirty="0"/>
              <a:t>ise, yapılmış ve hükümleri yürütülmeye başlamış olan hukuki işlem, vadenin gelmesi ile sona erer.</a:t>
            </a:r>
          </a:p>
          <a:p>
            <a:pPr algn="just"/>
            <a:endParaRPr lang="tr-TR" dirty="0"/>
          </a:p>
        </p:txBody>
      </p:sp>
    </p:spTree>
    <p:extLst>
      <p:ext uri="{BB962C8B-B14F-4D97-AF65-F5344CB8AC3E}">
        <p14:creationId xmlns:p14="http://schemas.microsoft.com/office/powerpoint/2010/main" val="1154097411"/>
      </p:ext>
    </p:extLst>
  </p:cSld>
  <p:clrMapOvr>
    <a:masterClrMapping/>
  </p:clrMapOvr>
</p:sld>
</file>

<file path=ppt/theme/theme1.xml><?xml version="1.0" encoding="utf-8"?>
<a:theme xmlns:a="http://schemas.openxmlformats.org/drawingml/2006/main" name="Geçmişe bakış">
  <a:themeElements>
    <a:clrScheme name="Geçmişe bakış">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otalTime>1944</TotalTime>
  <Words>908</Words>
  <Application>Microsoft Office PowerPoint</Application>
  <PresentationFormat>Geniş ekran</PresentationFormat>
  <Paragraphs>39</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Calibri</vt:lpstr>
      <vt:lpstr>Calibri Light</vt:lpstr>
      <vt:lpstr>Geçmişe bakış</vt:lpstr>
      <vt:lpstr>Roma Hukuku (10. hafta)</vt:lpstr>
      <vt:lpstr>Hukuki İşlemlerin İstisnai Unsurları</vt:lpstr>
      <vt:lpstr>Şart (Conditio)</vt:lpstr>
      <vt:lpstr>Şart (Conditio)</vt:lpstr>
      <vt:lpstr>Şart (Conditio)</vt:lpstr>
      <vt:lpstr>Şart (Conditio)</vt:lpstr>
      <vt:lpstr>Şart (Conditio)</vt:lpstr>
      <vt:lpstr>Vade (Dies)</vt:lpstr>
      <vt:lpstr>Vade (Dies)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Roma Hukuku (1. hafta)</dc:title>
  <dc:creator>Alaz Tarhan</dc:creator>
  <cp:lastModifiedBy>Alaz Tarhan</cp:lastModifiedBy>
  <cp:revision>46</cp:revision>
  <dcterms:created xsi:type="dcterms:W3CDTF">2020-07-31T15:00:01Z</dcterms:created>
  <dcterms:modified xsi:type="dcterms:W3CDTF">2020-08-16T13:45:53Z</dcterms:modified>
</cp:coreProperties>
</file>