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314" autoAdjust="0"/>
  </p:normalViewPr>
  <p:slideViewPr>
    <p:cSldViewPr snapToGrid="0">
      <p:cViewPr varScale="1">
        <p:scale>
          <a:sx n="58" d="100"/>
          <a:sy n="58" d="100"/>
        </p:scale>
        <p:origin x="964" y="4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CFC517CB-9FA2-4AB8-A3F1-9804F2C298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F1468A80-2425-4D79-8344-D57A2F9A8D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BA698A-624D-46FE-90B1-2A6603618123}" type="datetimeFigureOut">
              <a:rPr lang="tr-TR" smtClean="0"/>
              <a:t>16.09.2021</a:t>
            </a:fld>
            <a:endParaRPr lang="tr-TR"/>
          </a:p>
        </p:txBody>
      </p:sp>
      <p:sp>
        <p:nvSpPr>
          <p:cNvPr id="4" name="Alt Bilgi Yer Tutucusu 3">
            <a:extLst>
              <a:ext uri="{FF2B5EF4-FFF2-40B4-BE49-F238E27FC236}">
                <a16:creationId xmlns:a16="http://schemas.microsoft.com/office/drawing/2014/main" id="{31D52329-72E1-41A3-B943-BBA605F0EC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5" name="Slayt Numarası Yer Tutucusu 4">
            <a:extLst>
              <a:ext uri="{FF2B5EF4-FFF2-40B4-BE49-F238E27FC236}">
                <a16:creationId xmlns:a16="http://schemas.microsoft.com/office/drawing/2014/main" id="{A1C21214-5E12-4F11-ADA9-D8F03AE38A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FD327A-C9A4-4608-9DE9-07149D384545}" type="slidenum">
              <a:rPr lang="tr-TR" smtClean="0"/>
              <a:t>‹#›</a:t>
            </a:fld>
            <a:endParaRPr lang="tr-TR"/>
          </a:p>
        </p:txBody>
      </p:sp>
    </p:spTree>
    <p:extLst>
      <p:ext uri="{BB962C8B-B14F-4D97-AF65-F5344CB8AC3E}">
        <p14:creationId xmlns:p14="http://schemas.microsoft.com/office/powerpoint/2010/main" val="110129830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219A1-F4B8-4D1B-8B59-184CD45981DB}" type="datetimeFigureOut">
              <a:rPr lang="tr-TR" smtClean="0"/>
              <a:t>16.09.2021</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a:t>Prof.Dr. Arif Burhanettin Kocaman, Araş.Gör. Nuşen Pelin Dalgıç Atabaş</a:t>
            </a: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1D4197-CDE8-4680-A2AE-E79F3FAE4598}" type="slidenum">
              <a:rPr lang="tr-TR" smtClean="0"/>
              <a:t>‹#›</a:t>
            </a:fld>
            <a:endParaRPr lang="tr-TR"/>
          </a:p>
        </p:txBody>
      </p:sp>
    </p:spTree>
    <p:extLst>
      <p:ext uri="{BB962C8B-B14F-4D97-AF65-F5344CB8AC3E}">
        <p14:creationId xmlns:p14="http://schemas.microsoft.com/office/powerpoint/2010/main" val="1975280310"/>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6273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77867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790612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43260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45846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23213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19395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651706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61286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39779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97183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58832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3045D6A-A649-460B-A59A-C809CC847460}" type="datetimeFigureOut">
              <a:rPr lang="tr-TR" smtClean="0"/>
              <a:t>16.09.2021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0045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14281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45D6A-A649-460B-A59A-C809CC847460}" type="datetimeFigureOut">
              <a:rPr lang="tr-TR" smtClean="0"/>
              <a:t>16.09.2021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5921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97056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6706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3045D6A-A649-460B-A59A-C809CC847460}" type="datetimeFigureOut">
              <a:rPr lang="tr-TR" smtClean="0"/>
              <a:t>16.09.2021</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893A43B-2B8D-4BDF-A104-6385DC93FFFA}" type="slidenum">
              <a:rPr lang="tr-TR" smtClean="0"/>
              <a:t>‹#›</a:t>
            </a:fld>
            <a:endParaRPr lang="tr-TR"/>
          </a:p>
        </p:txBody>
      </p:sp>
    </p:spTree>
    <p:extLst>
      <p:ext uri="{BB962C8B-B14F-4D97-AF65-F5344CB8AC3E}">
        <p14:creationId xmlns:p14="http://schemas.microsoft.com/office/powerpoint/2010/main" val="3485430387"/>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br>
              <a:rPr lang="tr-TR" sz="5400" b="1" dirty="0"/>
            </a:br>
            <a:r>
              <a:rPr lang="tr-TR" sz="5400" b="1" dirty="0"/>
              <a:t>HUKUKA AYKIRI FİİLLER</a:t>
            </a:r>
            <a:br>
              <a:rPr lang="tr-TR" sz="5400" b="1" dirty="0"/>
            </a:br>
            <a:r>
              <a:rPr lang="tr-TR" sz="5400" b="1" dirty="0"/>
              <a:t>haksız fiiller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1202988" cy="1231135"/>
          </a:xfrm>
        </p:spPr>
        <p:txBody>
          <a:bodyPr>
            <a:normAutofit/>
          </a:bodyPr>
          <a:lstStyle/>
          <a:p>
            <a:pPr marL="0" indent="0" algn="ctr">
              <a:buNone/>
            </a:pPr>
            <a:r>
              <a:rPr lang="tr-TR" sz="5400" b="1" dirty="0"/>
              <a:t>BORÇLAR HUKUKU: 7. HAFTA</a:t>
            </a:r>
          </a:p>
        </p:txBody>
      </p:sp>
    </p:spTree>
    <p:extLst>
      <p:ext uri="{BB962C8B-B14F-4D97-AF65-F5344CB8AC3E}">
        <p14:creationId xmlns:p14="http://schemas.microsoft.com/office/powerpoint/2010/main" val="3040070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6090676"/>
            <a:ext cx="11799065" cy="45719"/>
          </a:xfrm>
        </p:spPr>
        <p:txBody>
          <a:bodyPr>
            <a:noAutofit/>
          </a:bodyPr>
          <a:lstStyle/>
          <a:p>
            <a:r>
              <a:rPr lang="tr-TR" sz="4000" b="1" dirty="0"/>
              <a:t>d) Nedensellik (illiyet) bağı</a:t>
            </a:r>
            <a:br>
              <a:rPr lang="tr-TR" sz="4000" b="1" dirty="0"/>
            </a:br>
            <a:endParaRPr lang="tr-TR" sz="4000" b="1" dirty="0"/>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92500"/>
          </a:bodyPr>
          <a:lstStyle/>
          <a:p>
            <a:pPr algn="just"/>
            <a:r>
              <a:rPr lang="tr-TR" sz="5000" b="1" dirty="0"/>
              <a:t>Haksız fiil dolayısıyla tazmin borcunun doğabilmesi için haksız fiil ile zarar arasında nedensellik bağının bulunması, yani zararın bu fiilden dolayı meydana gelmesi şarttır. </a:t>
            </a:r>
          </a:p>
          <a:p>
            <a:pPr algn="just"/>
            <a:r>
              <a:rPr lang="tr-TR" sz="5000" b="1" dirty="0"/>
              <a:t>Nedensellik bağı konusunda uygun illiyet bağı teorisi uygulanır. </a:t>
            </a:r>
          </a:p>
        </p:txBody>
      </p:sp>
    </p:spTree>
    <p:extLst>
      <p:ext uri="{BB962C8B-B14F-4D97-AF65-F5344CB8AC3E}">
        <p14:creationId xmlns:p14="http://schemas.microsoft.com/office/powerpoint/2010/main" val="4171643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hukuka aykırı fiiller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70000" lnSpcReduction="20000"/>
          </a:bodyPr>
          <a:lstStyle/>
          <a:p>
            <a:pPr marL="0" indent="0" algn="just">
              <a:buNone/>
            </a:pPr>
            <a:r>
              <a:rPr lang="tr-TR" sz="5000" b="1" dirty="0"/>
              <a:t>Hukuka aykırılık (hukuka aykırı fiiller), iki şekilde karşımıza çıkar: </a:t>
            </a:r>
          </a:p>
          <a:p>
            <a:pPr marL="0" indent="0" algn="just">
              <a:buNone/>
            </a:pPr>
            <a:r>
              <a:rPr lang="tr-TR" sz="5000" b="1" dirty="0"/>
              <a:t>Borca (sözleşmeye) aykırılık ve </a:t>
            </a:r>
          </a:p>
          <a:p>
            <a:pPr marL="0" indent="0" algn="just">
              <a:buNone/>
            </a:pPr>
            <a:r>
              <a:rPr lang="tr-TR" sz="5000" b="1" dirty="0"/>
              <a:t>haksız </a:t>
            </a:r>
            <a:r>
              <a:rPr lang="tr-TR" sz="5000" b="1" dirty="0" err="1"/>
              <a:t>fiiler</a:t>
            </a:r>
            <a:r>
              <a:rPr lang="tr-TR" sz="5000" b="1" dirty="0"/>
              <a:t> Borca aykırılık durumunda (BK m. 112 vd.), zarar veren ile zarara uğrayan arasında bir borç ilişkisi vardır ve buna aykırı davranılmasından bir zarar doğmuştur. Buna karşılık haksız fiil durumunda (BK m.49 vd.), tarafların arasında böyle bir ilişki yoktur. Ancak zarar verici davranış (fiil) sonucunda zarar veren için bir tazmin borcu söz konusu olabilecektir.</a:t>
            </a:r>
          </a:p>
        </p:txBody>
      </p:sp>
    </p:spTree>
    <p:extLst>
      <p:ext uri="{BB962C8B-B14F-4D97-AF65-F5344CB8AC3E}">
        <p14:creationId xmlns:p14="http://schemas.microsoft.com/office/powerpoint/2010/main" val="173439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BORCA AYKIRILIK VS HAKSIZ FİİL</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77500" lnSpcReduction="20000"/>
          </a:bodyPr>
          <a:lstStyle/>
          <a:p>
            <a:pPr algn="just"/>
            <a:r>
              <a:rPr lang="tr-TR" sz="5000" b="1" dirty="0"/>
              <a:t>Borca aykırılık durumunda (BK m. 112 vd.), zarar veren ile zarara uğrayan arasında bir borç ilişkisi vardır ve buna aykırı davranılmasından bir zarar doğmuştur.</a:t>
            </a:r>
          </a:p>
          <a:p>
            <a:pPr algn="just"/>
            <a:r>
              <a:rPr lang="tr-TR" sz="5000" b="1" dirty="0"/>
              <a:t>Buna karşılık haksız fiil durumunda (BK m.49 vd.), tarafların arasında böyle bir ilişki yoktur. </a:t>
            </a:r>
          </a:p>
          <a:p>
            <a:pPr algn="just"/>
            <a:r>
              <a:rPr lang="tr-TR" sz="5000" b="1" dirty="0"/>
              <a:t>Ancak zarar verici davranış (fiil) sonucunda zarar veren için bir tazmin borcu söz konusu olabilecektir.</a:t>
            </a:r>
          </a:p>
        </p:txBody>
      </p:sp>
    </p:spTree>
    <p:extLst>
      <p:ext uri="{BB962C8B-B14F-4D97-AF65-F5344CB8AC3E}">
        <p14:creationId xmlns:p14="http://schemas.microsoft.com/office/powerpoint/2010/main" val="2131971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BORCA AYKIRILIK VS HAKSIZ FİİL</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77500" lnSpcReduction="20000"/>
          </a:bodyPr>
          <a:lstStyle/>
          <a:p>
            <a:pPr algn="just"/>
            <a:r>
              <a:rPr lang="tr-TR" sz="5000" b="1" dirty="0"/>
              <a:t>Borca aykırılık durumunda (BK m. 112 vd.), zarar veren ile zarara uğrayan arasında bir borç ilişkisi vardır ve buna aykırı davranılmasından bir zarar doğmuştur.</a:t>
            </a:r>
          </a:p>
          <a:p>
            <a:pPr algn="just"/>
            <a:r>
              <a:rPr lang="tr-TR" sz="5000" b="1" dirty="0"/>
              <a:t>Buna karşılık haksız fiil durumunda (BK m.49 vd.), tarafların arasında böyle bir ilişki yoktur. </a:t>
            </a:r>
          </a:p>
          <a:p>
            <a:pPr algn="just"/>
            <a:r>
              <a:rPr lang="tr-TR" sz="5000" b="1" dirty="0"/>
              <a:t>Ancak zarar verici davranış (fiil) sonucunda zarar veren için bir tazmin borcu söz konusu olabilecektir.</a:t>
            </a:r>
          </a:p>
        </p:txBody>
      </p:sp>
    </p:spTree>
    <p:extLst>
      <p:ext uri="{BB962C8B-B14F-4D97-AF65-F5344CB8AC3E}">
        <p14:creationId xmlns:p14="http://schemas.microsoft.com/office/powerpoint/2010/main" val="2113208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HAKSIZ FİİL NEDİR?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0" indent="0" algn="just">
              <a:buNone/>
            </a:pPr>
            <a:r>
              <a:rPr lang="tr-TR" sz="5000" b="1" dirty="0"/>
              <a:t>Haksız fiil, bir kişinin (fail) hukuka aykırı bir davranışla kasten veya ihmal sonucu başka bir kişiye (mağdura) zarar vermesidir. (BK m.49).</a:t>
            </a:r>
          </a:p>
        </p:txBody>
      </p:sp>
    </p:spTree>
    <p:extLst>
      <p:ext uri="{BB962C8B-B14F-4D97-AF65-F5344CB8AC3E}">
        <p14:creationId xmlns:p14="http://schemas.microsoft.com/office/powerpoint/2010/main" val="934381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HAKSIZ FİİLİN UNSURLARI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914400" indent="-914400" algn="just">
              <a:buAutoNum type="alphaLcParenR"/>
            </a:pPr>
            <a:r>
              <a:rPr lang="tr-TR" sz="5000" b="1" dirty="0"/>
              <a:t>Hukuka aykırı fiil</a:t>
            </a:r>
          </a:p>
          <a:p>
            <a:pPr marL="914400" indent="-914400" algn="just">
              <a:buAutoNum type="alphaLcParenR"/>
            </a:pPr>
            <a:r>
              <a:rPr lang="tr-TR" sz="5000" b="1" dirty="0"/>
              <a:t>Zarar</a:t>
            </a:r>
          </a:p>
          <a:p>
            <a:pPr marL="914400" indent="-914400" algn="just">
              <a:buAutoNum type="alphaLcParenR"/>
            </a:pPr>
            <a:r>
              <a:rPr lang="tr-TR" sz="5000" b="1" dirty="0"/>
              <a:t>Kusur</a:t>
            </a:r>
          </a:p>
          <a:p>
            <a:pPr marL="914400" indent="-914400" algn="just">
              <a:buAutoNum type="alphaLcParenR"/>
            </a:pPr>
            <a:r>
              <a:rPr lang="tr-TR" sz="5000" b="1" dirty="0"/>
              <a:t>Nedensellik (illiyet) bağı</a:t>
            </a:r>
          </a:p>
          <a:p>
            <a:pPr marL="914400" indent="-914400" algn="just">
              <a:buAutoNum type="alphaLcParenR"/>
            </a:pPr>
            <a:endParaRPr lang="tr-TR" sz="5000" b="1" dirty="0"/>
          </a:p>
        </p:txBody>
      </p:sp>
    </p:spTree>
    <p:extLst>
      <p:ext uri="{BB962C8B-B14F-4D97-AF65-F5344CB8AC3E}">
        <p14:creationId xmlns:p14="http://schemas.microsoft.com/office/powerpoint/2010/main" val="2105795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A)Hukuka aykırı fiil NEDİR?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algn="just"/>
            <a:r>
              <a:rPr lang="tr-TR" sz="5000" b="1" dirty="0"/>
              <a:t>Haksız fiilden sorumluluğun ilk şartı, zarara yol açan fiilin hukuka aykırı (haksız) olmasıdır. </a:t>
            </a:r>
          </a:p>
          <a:p>
            <a:pPr algn="just"/>
            <a:r>
              <a:rPr lang="tr-TR" sz="5000" b="1" dirty="0"/>
              <a:t>Hukuku düzeninin yazılı olan ve olmayan kurallarına aykırılık, hukuka aykırılık sayılır. </a:t>
            </a:r>
          </a:p>
        </p:txBody>
      </p:sp>
    </p:spTree>
    <p:extLst>
      <p:ext uri="{BB962C8B-B14F-4D97-AF65-F5344CB8AC3E}">
        <p14:creationId xmlns:p14="http://schemas.microsoft.com/office/powerpoint/2010/main" val="2954829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B) Zarar NEDİR, TÜRLERİ NELERDİR?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77500" lnSpcReduction="20000"/>
          </a:bodyPr>
          <a:lstStyle/>
          <a:p>
            <a:pPr algn="just"/>
            <a:r>
              <a:rPr lang="tr-TR" sz="5000" b="1" dirty="0"/>
              <a:t>Haksız fiilden dolayı tazmin yükümlülüğünün doğması için, ortada zarar olması gerekir. </a:t>
            </a:r>
          </a:p>
          <a:p>
            <a:pPr marL="0" indent="0" algn="just">
              <a:buNone/>
            </a:pPr>
            <a:r>
              <a:rPr lang="tr-TR" sz="5000" b="1" u="sng" dirty="0"/>
              <a:t>Zarar, maddi ve manevi olabilir.</a:t>
            </a:r>
          </a:p>
          <a:p>
            <a:pPr algn="just"/>
            <a:r>
              <a:rPr lang="tr-TR" sz="5000" b="1" dirty="0"/>
              <a:t> Maddi zarar, malvarlığının mevcut durumu ile haksız fiilden önceki durum arasındaki farkı ifade eder.</a:t>
            </a:r>
          </a:p>
          <a:p>
            <a:pPr algn="just"/>
            <a:r>
              <a:rPr lang="tr-TR" sz="5000" b="1" dirty="0"/>
              <a:t>Manevi zararda ise kişinin şahsiyet (kişilik) haklarına bir tecavüz söz konusudur. </a:t>
            </a:r>
          </a:p>
          <a:p>
            <a:pPr algn="just"/>
            <a:endParaRPr lang="tr-TR" sz="5000" b="1" dirty="0"/>
          </a:p>
        </p:txBody>
      </p:sp>
    </p:spTree>
    <p:extLst>
      <p:ext uri="{BB962C8B-B14F-4D97-AF65-F5344CB8AC3E}">
        <p14:creationId xmlns:p14="http://schemas.microsoft.com/office/powerpoint/2010/main" val="3006091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C) Kusur NEDİR, TÜRLERİ NELERDİR?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62500" lnSpcReduction="20000"/>
          </a:bodyPr>
          <a:lstStyle/>
          <a:p>
            <a:pPr algn="just"/>
            <a:r>
              <a:rPr lang="tr-TR" sz="5000" b="1" dirty="0"/>
              <a:t>Kusur, hukuka aykırı sonucun istenmesi (kast) veya bu sonucu önlemek için gerekli iradenin gösterilmemesidir </a:t>
            </a:r>
            <a:r>
              <a:rPr lang="tr-TR" sz="5000" b="1" u="sng" dirty="0"/>
              <a:t>(ihmal). </a:t>
            </a:r>
          </a:p>
          <a:p>
            <a:pPr algn="just"/>
            <a:r>
              <a:rPr lang="tr-TR" sz="5000" b="1" dirty="0"/>
              <a:t>İrade unsuruna (temyiz kudretine) sahip olan bir kişi, kusur ehliyetine sahiptir ve haksız fiilden sorumlu tutulabilir. </a:t>
            </a:r>
          </a:p>
          <a:p>
            <a:pPr algn="just"/>
            <a:r>
              <a:rPr lang="tr-TR" sz="5000" b="1" dirty="0"/>
              <a:t>Ancak </a:t>
            </a:r>
            <a:r>
              <a:rPr lang="tr-TR" sz="5000" b="1" dirty="0" err="1"/>
              <a:t>istisnaden</a:t>
            </a:r>
            <a:r>
              <a:rPr lang="tr-TR" sz="5000" b="1" dirty="0"/>
              <a:t> bazı durumlarda (hakkaniyet sorumluluğu, temyiz kudretinden geçici olarak yoksunluk), temyiz kudretinden mahrum olanlar da sorumlu tutulabilirler.</a:t>
            </a:r>
          </a:p>
          <a:p>
            <a:pPr algn="just"/>
            <a:r>
              <a:rPr lang="tr-TR" sz="5000" b="1" dirty="0"/>
              <a:t>Bazı durumlarda zarar görenin de fiilin meydana gelmesinde birlikte kusuru olabilir (</a:t>
            </a:r>
            <a:r>
              <a:rPr lang="tr-TR" sz="5000" b="1" u="sng" dirty="0" err="1"/>
              <a:t>müterafik</a:t>
            </a:r>
            <a:r>
              <a:rPr lang="tr-TR" sz="5000" b="1" u="sng" dirty="0"/>
              <a:t> kusur</a:t>
            </a:r>
            <a:r>
              <a:rPr lang="tr-TR" sz="5000" b="1" dirty="0"/>
              <a:t>). </a:t>
            </a:r>
          </a:p>
        </p:txBody>
      </p:sp>
    </p:spTree>
    <p:extLst>
      <p:ext uri="{BB962C8B-B14F-4D97-AF65-F5344CB8AC3E}">
        <p14:creationId xmlns:p14="http://schemas.microsoft.com/office/powerpoint/2010/main" val="4037695641"/>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272</TotalTime>
  <Words>504</Words>
  <Application>Microsoft Office PowerPoint</Application>
  <PresentationFormat>Geniş ekran</PresentationFormat>
  <Paragraphs>37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Calibri</vt:lpstr>
      <vt:lpstr>Century Gothic</vt:lpstr>
      <vt:lpstr>Wingdings 3</vt:lpstr>
      <vt:lpstr>Dilim</vt:lpstr>
      <vt:lpstr> HUKUKA AYKIRI FİİLLER haksız fiiller</vt:lpstr>
      <vt:lpstr>hukuka aykırı fiiller</vt:lpstr>
      <vt:lpstr>BORCA AYKIRILIK VS HAKSIZ FİİL</vt:lpstr>
      <vt:lpstr>BORCA AYKIRILIK VS HAKSIZ FİİL</vt:lpstr>
      <vt:lpstr>HAKSIZ FİİL NEDİR?</vt:lpstr>
      <vt:lpstr>HAKSIZ FİİLİN UNSURLARI</vt:lpstr>
      <vt:lpstr>A)Hukuka aykırı fiil NEDİR?</vt:lpstr>
      <vt:lpstr>B) Zarar NEDİR, TÜRLERİ NELERDİR?</vt:lpstr>
      <vt:lpstr>C) Kusur NEDİR, TÜRLERİ NELERDİR?</vt:lpstr>
      <vt:lpstr>d) Nedensellik (illiyet) bağı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Reside.Adal.Dundar</dc:creator>
  <cp:lastModifiedBy>Reside.Adal.Dundar</cp:lastModifiedBy>
  <cp:revision>55</cp:revision>
  <dcterms:created xsi:type="dcterms:W3CDTF">2021-09-15T13:57:36Z</dcterms:created>
  <dcterms:modified xsi:type="dcterms:W3CDTF">2021-09-16T09:35:43Z</dcterms:modified>
</cp:coreProperties>
</file>