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36" r:id="rId3"/>
    <p:sldId id="310" r:id="rId4"/>
    <p:sldId id="349" r:id="rId5"/>
    <p:sldId id="314" r:id="rId6"/>
    <p:sldId id="350" r:id="rId7"/>
    <p:sldId id="316" r:id="rId8"/>
    <p:sldId id="351" r:id="rId9"/>
    <p:sldId id="348" r:id="rId10"/>
    <p:sldId id="352" r:id="rId11"/>
    <p:sldId id="353" r:id="rId12"/>
    <p:sldId id="354" r:id="rId13"/>
    <p:sldId id="355" r:id="rId14"/>
    <p:sldId id="320" r:id="rId15"/>
    <p:sldId id="322" r:id="rId16"/>
    <p:sldId id="356" r:id="rId17"/>
    <p:sldId id="358" r:id="rId18"/>
    <p:sldId id="324" r:id="rId19"/>
    <p:sldId id="359" r:id="rId20"/>
    <p:sldId id="357" r:id="rId21"/>
    <p:sldId id="326" r:id="rId22"/>
    <p:sldId id="328" r:id="rId23"/>
    <p:sldId id="360" r:id="rId24"/>
    <p:sldId id="361" r:id="rId25"/>
    <p:sldId id="362" r:id="rId26"/>
    <p:sldId id="330" r:id="rId27"/>
    <p:sldId id="363" r:id="rId28"/>
    <p:sldId id="332" r:id="rId29"/>
    <p:sldId id="364" r:id="rId30"/>
    <p:sldId id="334" r:id="rId31"/>
    <p:sldId id="365" r:id="rId3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52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0" name="9 Dik Üçgen"/>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Başlık"/>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grpSp>
        <p:nvGrpSpPr>
          <p:cNvPr id="2" name="1 Grup"/>
          <p:cNvGrpSpPr/>
          <p:nvPr/>
        </p:nvGrpSpPr>
        <p:grpSpPr>
          <a:xfrm>
            <a:off x="-3765" y="4953000"/>
            <a:ext cx="9147765" cy="1912088"/>
            <a:chOff x="-3765" y="4832896"/>
            <a:chExt cx="9147765" cy="2032192"/>
          </a:xfrm>
        </p:grpSpPr>
        <p:sp>
          <p:nvSpPr>
            <p:cNvPr id="7" name="6 Serbest Form"/>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7 Serbest Form"/>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Serbest Form"/>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11 Düz Bağlayıcı"/>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Veri Yer Tutucusu"/>
          <p:cNvSpPr>
            <a:spLocks noGrp="1"/>
          </p:cNvSpPr>
          <p:nvPr>
            <p:ph type="dt" sz="half" idx="10"/>
          </p:nvPr>
        </p:nvSpPr>
        <p:spPr/>
        <p:txBody>
          <a:bodyPr/>
          <a:lstStyle>
            <a:lvl1pPr>
              <a:defRPr>
                <a:solidFill>
                  <a:srgbClr val="FFFFFF"/>
                </a:solidFill>
              </a:defRPr>
            </a:lvl1pPr>
            <a:extLst/>
          </a:lstStyle>
          <a:p>
            <a:fld id="{D9F75050-0E15-4C5B-92B0-66D068882F1F}" type="datetimeFigureOut">
              <a:rPr lang="tr-TR" smtClean="0"/>
              <a:pPr/>
              <a:t>5.02.2018</a:t>
            </a:fld>
            <a:endParaRPr lang="tr-TR"/>
          </a:p>
        </p:txBody>
      </p:sp>
      <p:sp>
        <p:nvSpPr>
          <p:cNvPr id="19" name="18 Altbilgi Yer Tutucusu"/>
          <p:cNvSpPr>
            <a:spLocks noGrp="1"/>
          </p:cNvSpPr>
          <p:nvPr>
            <p:ph type="ftr" sz="quarter" idx="11"/>
          </p:nvPr>
        </p:nvSpPr>
        <p:spPr/>
        <p:txBody>
          <a:bodyPr/>
          <a:lstStyle>
            <a:lvl1pPr>
              <a:defRPr>
                <a:solidFill>
                  <a:schemeClr val="accent1">
                    <a:tint val="20000"/>
                  </a:schemeClr>
                </a:solidFill>
              </a:defRPr>
            </a:lvl1pPr>
            <a:extLst/>
          </a:lstStyle>
          <a:p>
            <a:endParaRPr lang="tr-TR"/>
          </a:p>
        </p:txBody>
      </p:sp>
      <p:sp>
        <p:nvSpPr>
          <p:cNvPr id="27" name="26 Slayt Numarası Yer Tutucusu"/>
          <p:cNvSpPr>
            <a:spLocks noGrp="1"/>
          </p:cNvSpPr>
          <p:nvPr>
            <p:ph type="sldNum" sz="quarter" idx="12"/>
          </p:nvPr>
        </p:nvSpPr>
        <p:spPr/>
        <p:txBody>
          <a:bodyPr/>
          <a:lstStyle>
            <a:lvl1pPr>
              <a:defRPr>
                <a:solidFill>
                  <a:srgbClr val="FFFFFF"/>
                </a:solidFill>
              </a:defRPr>
            </a:lvl1pPr>
            <a:extLst/>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1481329"/>
            <a:ext cx="8229600" cy="4386071"/>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5.02.2018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44013" y="274640"/>
            <a:ext cx="1777470" cy="5592761"/>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41"/>
            <a:ext cx="6324600" cy="5592760"/>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5.02.2018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5.02.2018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Başlık"/>
          <p:cNvSpPr>
            <a:spLocks noGrp="1"/>
          </p:cNvSpPr>
          <p:nvPr>
            <p:ph type="title"/>
          </p:nvPr>
        </p:nvSpPr>
        <p:spPr/>
        <p:txBody>
          <a:bodyPr rtlCol="0"/>
          <a:lstStyle/>
          <a:p>
            <a:r>
              <a:rPr kumimoji="0" lang="tr-TR" smtClean="0"/>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5.02.2018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Köşeli Çift Ayraç"/>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7 Köşeli Çift Ayraç"/>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bg>
      <p:bgRef idx="1002">
        <a:schemeClr val="bg1"/>
      </p:bgRef>
    </p:bg>
    <p:spTree>
      <p:nvGrpSpPr>
        <p:cNvPr id="1" name=""/>
        <p:cNvGrpSpPr/>
        <p:nvPr/>
      </p:nvGrpSpPr>
      <p:grpSpPr>
        <a:xfrm>
          <a:off x="0" y="0"/>
          <a:ext cx="0" cy="0"/>
          <a:chOff x="0" y="0"/>
          <a:chExt cx="0" cy="0"/>
        </a:xfrm>
      </p:grpSpPr>
      <p:sp>
        <p:nvSpPr>
          <p:cNvPr id="3" name="2 İçerik Yer Tutucusu"/>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5.02.2018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Başlık"/>
          <p:cNvSpPr>
            <a:spLocks noGrp="1"/>
          </p:cNvSpPr>
          <p:nvPr>
            <p:ph type="title"/>
          </p:nvPr>
        </p:nvSpPr>
        <p:spPr/>
        <p:txBody>
          <a:bodyPr rtlCol="0"/>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8229600" cy="1143000"/>
          </a:xfrm>
        </p:spPr>
        <p:txBody>
          <a:bodyPr anchor="ctr"/>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5.02.2018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bg>
      <p:bgRef idx="1002">
        <a:schemeClr val="bg1"/>
      </p:bgRef>
    </p:bg>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D9F75050-0E15-4C5B-92B0-66D068882F1F}" type="datetimeFigureOut">
              <a:rPr lang="tr-TR" smtClean="0"/>
              <a:pPr/>
              <a:t>5.02.2018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Başlık"/>
          <p:cNvSpPr>
            <a:spLocks noGrp="1"/>
          </p:cNvSpPr>
          <p:nvPr>
            <p:ph type="title"/>
          </p:nvPr>
        </p:nvSpPr>
        <p:spPr/>
        <p:txBody>
          <a:bodyPr rtlCol="0"/>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5.02.2018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6727032" y="6407944"/>
            <a:ext cx="1920240" cy="365760"/>
          </a:xfrm>
        </p:spPr>
        <p:txBody>
          <a:bodyPr/>
          <a:lstStyle/>
          <a:p>
            <a:fld id="{D9F75050-0E15-4C5B-92B0-66D068882F1F}" type="datetimeFigureOut">
              <a:rPr lang="tr-TR" smtClean="0"/>
              <a:pPr/>
              <a:t>5.02.2018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4" name="3 Metin Yer Tutucusu"/>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
        <p:nvSpPr>
          <p:cNvPr id="3" name="2 Resim Yer Tutucusu"/>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tr-TR" smtClean="0"/>
              <a:t>Resim eklemek için simgeyi tıklatın</a:t>
            </a:r>
            <a:endParaRPr kumimoji="0" lang="en-US" dirty="0"/>
          </a:p>
        </p:txBody>
      </p:sp>
      <p:sp>
        <p:nvSpPr>
          <p:cNvPr id="5" name="4 Veri Yer Tutucusu"/>
          <p:cNvSpPr>
            <a:spLocks noGrp="1"/>
          </p:cNvSpPr>
          <p:nvPr>
            <p:ph type="dt" sz="half" idx="10"/>
          </p:nvPr>
        </p:nvSpPr>
        <p:spPr/>
        <p:txBody>
          <a:bodyPr/>
          <a:lstStyle>
            <a:lvl1pPr>
              <a:defRPr>
                <a:solidFill>
                  <a:schemeClr val="tx1"/>
                </a:solidFill>
              </a:defRPr>
            </a:lvl1pPr>
            <a:extLst/>
          </a:lstStyle>
          <a:p>
            <a:fld id="{D9F75050-0E15-4C5B-92B0-66D068882F1F}" type="datetimeFigureOut">
              <a:rPr lang="tr-TR" smtClean="0"/>
              <a:pPr/>
              <a:t>5.02.2018</a:t>
            </a:fld>
            <a:endParaRPr lang="tr-TR"/>
          </a:p>
        </p:txBody>
      </p:sp>
      <p:sp>
        <p:nvSpPr>
          <p:cNvPr id="6" name="5 Altbilgi Yer Tutucusu"/>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tr-TR"/>
          </a:p>
        </p:txBody>
      </p:sp>
      <p:sp>
        <p:nvSpPr>
          <p:cNvPr id="7" name="6 Slayt Numarası Yer Tutucusu"/>
          <p:cNvSpPr>
            <a:spLocks noGrp="1"/>
          </p:cNvSpPr>
          <p:nvPr>
            <p:ph type="sldNum" sz="quarter" idx="12"/>
          </p:nvPr>
        </p:nvSpPr>
        <p:spPr/>
        <p:txBody>
          <a:bodyPr/>
          <a:lstStyle>
            <a:lvl1pPr>
              <a:defRPr>
                <a:solidFill>
                  <a:schemeClr val="tx1"/>
                </a:solidFill>
              </a:defRPr>
            </a:lvl1pPr>
            <a:extLst/>
          </a:lstStyle>
          <a:p>
            <a:fld id="{B1DEFA8C-F947-479F-BE07-76B6B3F80BF1}" type="slidenum">
              <a:rPr lang="tr-TR" smtClean="0"/>
              <a:pPr/>
              <a:t>‹#›</a:t>
            </a:fld>
            <a:endParaRPr lang="tr-TR"/>
          </a:p>
        </p:txBody>
      </p:sp>
      <p:sp>
        <p:nvSpPr>
          <p:cNvPr id="2" name="1 Başlık"/>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tr-TR" smtClean="0"/>
              <a:t>Asıl başlık stili için tıklatın</a:t>
            </a:r>
            <a:endParaRPr kumimoji="0" lang="en-US"/>
          </a:p>
        </p:txBody>
      </p:sp>
      <p:sp>
        <p:nvSpPr>
          <p:cNvPr id="8" name="7 Serbest Form"/>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Serbest Form"/>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 Üçgen"/>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10 Düz Bağlayıcı"/>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Köşeli Çift Ayraç"/>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12 Köşeli Çift Ayraç"/>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Serbest Form"/>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Serbest Form"/>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ik Üçgen"/>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14 Düz Bağlayıcı"/>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Başlık Yer Tutucusu"/>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D9F75050-0E15-4C5B-92B0-66D068882F1F}" type="datetimeFigureOut">
              <a:rPr lang="tr-TR" smtClean="0"/>
              <a:pPr/>
              <a:t>5.02.2018</a:t>
            </a:fld>
            <a:endParaRPr lang="tr-TR"/>
          </a:p>
        </p:txBody>
      </p:sp>
      <p:sp>
        <p:nvSpPr>
          <p:cNvPr id="22" name="21 Altbilgi Yer Tutucusu"/>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tr-TR"/>
          </a:p>
        </p:txBody>
      </p:sp>
      <p:sp>
        <p:nvSpPr>
          <p:cNvPr id="18" name="17 Slayt Numarası Yer Tutucusu"/>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2000’den Günümüze</a:t>
            </a:r>
            <a:endParaRPr lang="tr-TR" dirty="0"/>
          </a:p>
        </p:txBody>
      </p:sp>
      <p:sp>
        <p:nvSpPr>
          <p:cNvPr id="3" name="2 Alt Başlık"/>
          <p:cNvSpPr>
            <a:spLocks noGrp="1"/>
          </p:cNvSpPr>
          <p:nvPr>
            <p:ph type="subTitle" idx="1"/>
          </p:nvPr>
        </p:nvSpPr>
        <p:spPr/>
        <p:txBody>
          <a:bodyPr/>
          <a:lstStyle/>
          <a:p>
            <a:r>
              <a:rPr lang="tr-TR" dirty="0" smtClean="0"/>
              <a:t>Devlette Reform</a:t>
            </a:r>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57200" y="1481328"/>
            <a:ext cx="8229600" cy="4972008"/>
          </a:xfrm>
        </p:spPr>
        <p:txBody>
          <a:bodyPr>
            <a:normAutofit fontScale="92500" lnSpcReduction="20000"/>
          </a:bodyPr>
          <a:lstStyle/>
          <a:p>
            <a:pPr algn="just"/>
            <a:r>
              <a:rPr lang="tr-TR" sz="3200" dirty="0">
                <a:solidFill>
                  <a:srgbClr val="FF0000"/>
                </a:solidFill>
              </a:rPr>
              <a:t>İl özel idare müdürleri </a:t>
            </a:r>
            <a:r>
              <a:rPr lang="tr-TR" sz="3200" dirty="0"/>
              <a:t>yerine </a:t>
            </a:r>
            <a:r>
              <a:rPr lang="tr-TR" sz="3200" dirty="0">
                <a:solidFill>
                  <a:srgbClr val="FF0000"/>
                </a:solidFill>
              </a:rPr>
              <a:t>il özel idare sekreterleri </a:t>
            </a:r>
            <a:r>
              <a:rPr lang="tr-TR" sz="3200" dirty="0"/>
              <a:t>göreve getirilmiştir</a:t>
            </a:r>
            <a:r>
              <a:rPr lang="tr-TR" sz="3200" dirty="0" smtClean="0"/>
              <a:t>.</a:t>
            </a:r>
          </a:p>
          <a:p>
            <a:pPr algn="just"/>
            <a:r>
              <a:rPr lang="tr-TR" sz="3200" b="1" dirty="0"/>
              <a:t> </a:t>
            </a:r>
            <a:r>
              <a:rPr lang="tr-TR" sz="3200" dirty="0"/>
              <a:t>İl özel idaresi teşkilatı; genel sekreterlik, malî işler, sağlık, tarım, imar, insan kaynakları, hukuk  işleri  birimlerinden  oluşur.</a:t>
            </a:r>
            <a:endParaRPr lang="tr-TR" sz="3200" dirty="0" smtClean="0"/>
          </a:p>
          <a:p>
            <a:pPr algn="just"/>
            <a:r>
              <a:rPr lang="tr-TR" sz="3200" dirty="0"/>
              <a:t>İl genel meclisi, her dönem başı toplantısında, üyeleri arasından seçilecek en az üç, en çok beş kişiden oluşan </a:t>
            </a:r>
            <a:r>
              <a:rPr lang="tr-TR" sz="3200" dirty="0">
                <a:solidFill>
                  <a:srgbClr val="FF0000"/>
                </a:solidFill>
              </a:rPr>
              <a:t>ihtisas komisyonları </a:t>
            </a:r>
            <a:r>
              <a:rPr lang="tr-TR" sz="3200" dirty="0"/>
              <a:t>kurabilir. Plân ve Bütçe ile İmar ve Bayındırlık komisyonları en çok yedi kişiden meydana gelir.</a:t>
            </a:r>
          </a:p>
          <a:p>
            <a:endParaRPr lang="tr-TR" dirty="0"/>
          </a:p>
        </p:txBody>
      </p:sp>
      <p:sp>
        <p:nvSpPr>
          <p:cNvPr id="3" name="Unvan 2"/>
          <p:cNvSpPr>
            <a:spLocks noGrp="1"/>
          </p:cNvSpPr>
          <p:nvPr>
            <p:ph type="title"/>
          </p:nvPr>
        </p:nvSpPr>
        <p:spPr/>
        <p:txBody>
          <a:bodyPr/>
          <a:lstStyle/>
          <a:p>
            <a:r>
              <a:rPr lang="tr-TR" dirty="0" smtClean="0"/>
              <a:t>İl Özel İdarelerinde Örgütlenme</a:t>
            </a:r>
            <a:endParaRPr lang="tr-TR" dirty="0"/>
          </a:p>
        </p:txBody>
      </p:sp>
    </p:spTree>
    <p:extLst>
      <p:ext uri="{BB962C8B-B14F-4D97-AF65-F5344CB8AC3E}">
        <p14:creationId xmlns:p14="http://schemas.microsoft.com/office/powerpoint/2010/main" val="11476720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57200" y="1481328"/>
            <a:ext cx="8229600" cy="5116024"/>
          </a:xfrm>
        </p:spPr>
        <p:txBody>
          <a:bodyPr>
            <a:normAutofit fontScale="92500" lnSpcReduction="10000"/>
          </a:bodyPr>
          <a:lstStyle/>
          <a:p>
            <a:pPr algn="just"/>
            <a:r>
              <a:rPr lang="tr-TR" sz="3600" dirty="0"/>
              <a:t>İl özel idarelerinin personel istihdamının </a:t>
            </a:r>
            <a:r>
              <a:rPr lang="tr-TR" sz="3600" dirty="0">
                <a:solidFill>
                  <a:srgbClr val="FF0000"/>
                </a:solidFill>
              </a:rPr>
              <a:t>norm kadro </a:t>
            </a:r>
            <a:r>
              <a:rPr lang="tr-TR" sz="3600" dirty="0"/>
              <a:t>ilke ve standartları çerçevesinde olması ilkesi benimsenmiştir. </a:t>
            </a:r>
            <a:r>
              <a:rPr lang="tr-TR" sz="3400" b="1" dirty="0"/>
              <a:t> </a:t>
            </a:r>
            <a:endParaRPr lang="tr-TR" sz="3400" b="1" dirty="0" smtClean="0"/>
          </a:p>
          <a:p>
            <a:pPr algn="just"/>
            <a:r>
              <a:rPr lang="tr-TR" sz="3400" dirty="0" smtClean="0"/>
              <a:t>İl </a:t>
            </a:r>
            <a:r>
              <a:rPr lang="tr-TR" sz="3400" dirty="0"/>
              <a:t>genel meclisi, her yılın ocak ayında yapılacak toplantısında il özel idaresinin bir önceki yıl gelir ve giderleri ile hesap ve işlemlerinin denetimi için kendi üyeleri arasından gizli oyla ve üye sayısı üçten az, beşten çok olmamak üzere bir </a:t>
            </a:r>
            <a:r>
              <a:rPr lang="tr-TR" sz="3400" dirty="0">
                <a:solidFill>
                  <a:srgbClr val="FF0000"/>
                </a:solidFill>
              </a:rPr>
              <a:t>denetim komisyonu </a:t>
            </a:r>
            <a:r>
              <a:rPr lang="tr-TR" sz="3400" dirty="0" smtClean="0"/>
              <a:t>oluşturur.</a:t>
            </a:r>
            <a:endParaRPr lang="tr-TR" sz="3400" dirty="0"/>
          </a:p>
        </p:txBody>
      </p:sp>
      <p:sp>
        <p:nvSpPr>
          <p:cNvPr id="3" name="Unvan 2"/>
          <p:cNvSpPr>
            <a:spLocks noGrp="1"/>
          </p:cNvSpPr>
          <p:nvPr>
            <p:ph type="title"/>
          </p:nvPr>
        </p:nvSpPr>
        <p:spPr/>
        <p:txBody>
          <a:bodyPr/>
          <a:lstStyle/>
          <a:p>
            <a:r>
              <a:rPr lang="tr-TR" dirty="0"/>
              <a:t>İl Özel İdarelerinde Örgütlenme</a:t>
            </a:r>
          </a:p>
        </p:txBody>
      </p:sp>
    </p:spTree>
    <p:extLst>
      <p:ext uri="{BB962C8B-B14F-4D97-AF65-F5344CB8AC3E}">
        <p14:creationId xmlns:p14="http://schemas.microsoft.com/office/powerpoint/2010/main" val="4403268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57200" y="1481328"/>
            <a:ext cx="8229600" cy="4972008"/>
          </a:xfrm>
        </p:spPr>
        <p:txBody>
          <a:bodyPr>
            <a:normAutofit fontScale="92500"/>
          </a:bodyPr>
          <a:lstStyle/>
          <a:p>
            <a:pPr algn="just"/>
            <a:r>
              <a:rPr lang="tr-TR" b="1" dirty="0"/>
              <a:t> </a:t>
            </a:r>
            <a:r>
              <a:rPr lang="tr-TR" dirty="0"/>
              <a:t>İl özel idarelerinin denetimi; faaliyet ve işlemlerinde </a:t>
            </a:r>
            <a:r>
              <a:rPr lang="tr-TR" dirty="0">
                <a:solidFill>
                  <a:srgbClr val="FF0000"/>
                </a:solidFill>
              </a:rPr>
              <a:t>hataların önlenmesine yardımcı olmak</a:t>
            </a:r>
            <a:r>
              <a:rPr lang="tr-TR" dirty="0"/>
              <a:t>, çalışanların ve il özel idaresi teşkilâtının </a:t>
            </a:r>
            <a:r>
              <a:rPr lang="tr-TR" dirty="0">
                <a:solidFill>
                  <a:srgbClr val="FF0000"/>
                </a:solidFill>
              </a:rPr>
              <a:t>gelişmesine</a:t>
            </a:r>
            <a:r>
              <a:rPr lang="tr-TR" dirty="0"/>
              <a:t>, yönetim ve kontrol sistemlerinin geçerli, güvenilir ve tutarlı duruma gelmesine </a:t>
            </a:r>
            <a:r>
              <a:rPr lang="tr-TR" dirty="0">
                <a:solidFill>
                  <a:srgbClr val="FF0000"/>
                </a:solidFill>
              </a:rPr>
              <a:t>rehberlik etmek </a:t>
            </a:r>
            <a:r>
              <a:rPr lang="tr-TR" dirty="0"/>
              <a:t>amacıyla; hizmetlerin süreç ve sonuçlarını mevzuata, önceden belirlenmiş amaç ve hedeflere, </a:t>
            </a:r>
            <a:r>
              <a:rPr lang="tr-TR" dirty="0">
                <a:solidFill>
                  <a:srgbClr val="FF0000"/>
                </a:solidFill>
              </a:rPr>
              <a:t>performans ölçütlerine ve kalite standartlarına </a:t>
            </a:r>
            <a:r>
              <a:rPr lang="tr-TR" dirty="0"/>
              <a:t>göre tarafsız olarak analiz etmek, karşılaştırmak ve ölçmek; kanıtlara dayalı olarak değerlendirmek, elde edilen sonuçları rapor hâline getirerek ilgililere duyurmaktır</a:t>
            </a:r>
            <a:r>
              <a:rPr lang="tr-TR" dirty="0" smtClean="0"/>
              <a:t>.</a:t>
            </a:r>
          </a:p>
          <a:p>
            <a:pPr algn="just"/>
            <a:endParaRPr lang="tr-TR" dirty="0"/>
          </a:p>
        </p:txBody>
      </p:sp>
      <p:sp>
        <p:nvSpPr>
          <p:cNvPr id="3" name="Unvan 2"/>
          <p:cNvSpPr>
            <a:spLocks noGrp="1"/>
          </p:cNvSpPr>
          <p:nvPr>
            <p:ph type="title"/>
          </p:nvPr>
        </p:nvSpPr>
        <p:spPr/>
        <p:txBody>
          <a:bodyPr>
            <a:normAutofit fontScale="90000"/>
          </a:bodyPr>
          <a:lstStyle/>
          <a:p>
            <a:r>
              <a:rPr lang="tr-TR" dirty="0"/>
              <a:t>5302 sayılı kanunda İl Özel </a:t>
            </a:r>
            <a:r>
              <a:rPr lang="tr-TR" dirty="0" smtClean="0"/>
              <a:t>İdareleri-</a:t>
            </a:r>
            <a:r>
              <a:rPr lang="tr-TR" dirty="0" smtClean="0">
                <a:solidFill>
                  <a:srgbClr val="92D050"/>
                </a:solidFill>
              </a:rPr>
              <a:t>Belediyeler</a:t>
            </a:r>
            <a:r>
              <a:rPr lang="tr-TR" dirty="0" smtClean="0"/>
              <a:t> (Denetim)</a:t>
            </a:r>
            <a:endParaRPr lang="tr-TR" dirty="0"/>
          </a:p>
        </p:txBody>
      </p:sp>
    </p:spTree>
    <p:extLst>
      <p:ext uri="{BB962C8B-B14F-4D97-AF65-F5344CB8AC3E}">
        <p14:creationId xmlns:p14="http://schemas.microsoft.com/office/powerpoint/2010/main" val="35081065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57200" y="1481328"/>
            <a:ext cx="8229600" cy="4827992"/>
          </a:xfrm>
        </p:spPr>
        <p:txBody>
          <a:bodyPr>
            <a:normAutofit/>
          </a:bodyPr>
          <a:lstStyle/>
          <a:p>
            <a:pPr algn="just"/>
            <a:r>
              <a:rPr lang="tr-TR" sz="3200" dirty="0"/>
              <a:t>Ayrıca, il özel idaresinin </a:t>
            </a:r>
            <a:r>
              <a:rPr lang="tr-TR" sz="3200" dirty="0">
                <a:solidFill>
                  <a:srgbClr val="FF0000"/>
                </a:solidFill>
              </a:rPr>
              <a:t>malî işlemler dışında kalan </a:t>
            </a:r>
            <a:r>
              <a:rPr lang="tr-TR" sz="3200" dirty="0"/>
              <a:t>diğer idarî işlemleri, idarenin bütünlüğüne  ve  kalkınma plânı ve stratejilerine uygunluğu açısından İçişleri Bakanlığı, vali veya görevlendireceği elemanlar tarafından  da denetlenir.</a:t>
            </a:r>
          </a:p>
        </p:txBody>
      </p:sp>
      <p:sp>
        <p:nvSpPr>
          <p:cNvPr id="3" name="Unvan 2"/>
          <p:cNvSpPr>
            <a:spLocks noGrp="1"/>
          </p:cNvSpPr>
          <p:nvPr>
            <p:ph type="title"/>
          </p:nvPr>
        </p:nvSpPr>
        <p:spPr/>
        <p:txBody>
          <a:bodyPr>
            <a:normAutofit fontScale="90000"/>
          </a:bodyPr>
          <a:lstStyle/>
          <a:p>
            <a:r>
              <a:rPr lang="tr-TR" dirty="0"/>
              <a:t>5302 sayılı kanunda İl Özel </a:t>
            </a:r>
            <a:r>
              <a:rPr lang="tr-TR" dirty="0" smtClean="0"/>
              <a:t>İdareleri-</a:t>
            </a:r>
            <a:r>
              <a:rPr lang="tr-TR" dirty="0" smtClean="0">
                <a:solidFill>
                  <a:srgbClr val="92D050"/>
                </a:solidFill>
              </a:rPr>
              <a:t>Belediyeler</a:t>
            </a:r>
            <a:r>
              <a:rPr lang="tr-TR" dirty="0" smtClean="0"/>
              <a:t> </a:t>
            </a:r>
            <a:r>
              <a:rPr lang="tr-TR" dirty="0"/>
              <a:t>(Denetim)</a:t>
            </a:r>
          </a:p>
        </p:txBody>
      </p:sp>
    </p:spTree>
    <p:extLst>
      <p:ext uri="{BB962C8B-B14F-4D97-AF65-F5344CB8AC3E}">
        <p14:creationId xmlns:p14="http://schemas.microsoft.com/office/powerpoint/2010/main" val="30140449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pPr algn="just"/>
            <a:r>
              <a:rPr lang="tr-TR" dirty="0" smtClean="0"/>
              <a:t>5393 sayılı Belediye Kanunu (2005)</a:t>
            </a:r>
            <a:endParaRPr lang="tr-TR" dirty="0"/>
          </a:p>
        </p:txBody>
      </p:sp>
      <p:sp>
        <p:nvSpPr>
          <p:cNvPr id="3" name="İçerik Yer Tutucusu 2"/>
          <p:cNvSpPr>
            <a:spLocks noGrp="1"/>
          </p:cNvSpPr>
          <p:nvPr>
            <p:ph idx="1"/>
          </p:nvPr>
        </p:nvSpPr>
        <p:spPr>
          <a:xfrm>
            <a:off x="457200" y="1481328"/>
            <a:ext cx="8229600" cy="5044016"/>
          </a:xfrm>
        </p:spPr>
        <p:txBody>
          <a:bodyPr>
            <a:normAutofit/>
          </a:bodyPr>
          <a:lstStyle/>
          <a:p>
            <a:pPr algn="just"/>
            <a:r>
              <a:rPr lang="tr-TR" sz="3200" dirty="0"/>
              <a:t>Yeni kanun ile bir yerleşim yerinde belediye kurulabilmesi için asgari nüfus şartı </a:t>
            </a:r>
            <a:r>
              <a:rPr lang="tr-TR" sz="3200" dirty="0">
                <a:solidFill>
                  <a:srgbClr val="FF0000"/>
                </a:solidFill>
              </a:rPr>
              <a:t>5000</a:t>
            </a:r>
            <a:r>
              <a:rPr lang="tr-TR" sz="3200" dirty="0"/>
              <a:t> olarak </a:t>
            </a:r>
            <a:r>
              <a:rPr lang="tr-TR" sz="3200" dirty="0" smtClean="0"/>
              <a:t>belirlenmiştir.</a:t>
            </a:r>
          </a:p>
          <a:p>
            <a:pPr algn="just"/>
            <a:r>
              <a:rPr lang="tr-TR" sz="3200" dirty="0"/>
              <a:t>K</a:t>
            </a:r>
            <a:r>
              <a:rPr lang="tr-TR" sz="3200" dirty="0" smtClean="0"/>
              <a:t>öylerin </a:t>
            </a:r>
            <a:r>
              <a:rPr lang="tr-TR" sz="3200" dirty="0"/>
              <a:t>veya muhtelif köy kısımlarının birleşerek belediye kurabilmeleri için gerekli olan azami </a:t>
            </a:r>
            <a:r>
              <a:rPr lang="tr-TR" sz="3200" dirty="0">
                <a:solidFill>
                  <a:srgbClr val="FF0000"/>
                </a:solidFill>
              </a:rPr>
              <a:t>500 metre </a:t>
            </a:r>
            <a:r>
              <a:rPr lang="tr-TR" sz="3200" dirty="0"/>
              <a:t>(istisnai durumlarda 2500 metre) şartı yeni kanunla azami </a:t>
            </a:r>
            <a:r>
              <a:rPr lang="tr-TR" sz="3200" dirty="0">
                <a:solidFill>
                  <a:srgbClr val="FF0000"/>
                </a:solidFill>
              </a:rPr>
              <a:t>5.000 </a:t>
            </a:r>
            <a:r>
              <a:rPr lang="tr-TR" sz="3200" dirty="0"/>
              <a:t>metre mesafeye çıkarılmıştır. </a:t>
            </a:r>
          </a:p>
        </p:txBody>
      </p:sp>
    </p:spTree>
    <p:extLst>
      <p:ext uri="{BB962C8B-B14F-4D97-AF65-F5344CB8AC3E}">
        <p14:creationId xmlns:p14="http://schemas.microsoft.com/office/powerpoint/2010/main" val="99716786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5393 sayılı Belediye Kanunu</a:t>
            </a:r>
          </a:p>
        </p:txBody>
      </p:sp>
      <p:sp>
        <p:nvSpPr>
          <p:cNvPr id="3" name="İçerik Yer Tutucusu 2"/>
          <p:cNvSpPr>
            <a:spLocks noGrp="1"/>
          </p:cNvSpPr>
          <p:nvPr>
            <p:ph idx="1"/>
          </p:nvPr>
        </p:nvSpPr>
        <p:spPr/>
        <p:txBody>
          <a:bodyPr>
            <a:noAutofit/>
          </a:bodyPr>
          <a:lstStyle/>
          <a:p>
            <a:pPr algn="just"/>
            <a:r>
              <a:rPr lang="tr-TR" sz="3200" dirty="0"/>
              <a:t>5393 sayılı Belediye kanunun 11.maddesi ile nüfusu </a:t>
            </a:r>
            <a:r>
              <a:rPr lang="tr-TR" sz="3200" dirty="0">
                <a:solidFill>
                  <a:srgbClr val="FF0000"/>
                </a:solidFill>
              </a:rPr>
              <a:t>2000</a:t>
            </a:r>
            <a:r>
              <a:rPr lang="tr-TR" sz="3200" dirty="0"/>
              <a:t>’in altına düşen </a:t>
            </a:r>
            <a:r>
              <a:rPr lang="tr-TR" sz="3200" dirty="0">
                <a:solidFill>
                  <a:srgbClr val="FF0000"/>
                </a:solidFill>
              </a:rPr>
              <a:t>belediye</a:t>
            </a:r>
            <a:r>
              <a:rPr lang="tr-TR" sz="3200" dirty="0"/>
              <a:t>lerin tüzel kişiliğinin Danıştay’ın görüşü alınarak İçişleri Bakanlığı’nın teklifi üzerine müşterek kararname ile sona erdirilmesi imkanı getirilmektedir</a:t>
            </a:r>
            <a:r>
              <a:rPr lang="tr-TR" sz="3200" dirty="0" smtClean="0"/>
              <a:t>. (2007, 5747, </a:t>
            </a:r>
            <a:r>
              <a:rPr lang="tr-TR" sz="3200" dirty="0" smtClean="0">
                <a:solidFill>
                  <a:srgbClr val="FF0000"/>
                </a:solidFill>
              </a:rPr>
              <a:t>köy</a:t>
            </a:r>
            <a:r>
              <a:rPr lang="tr-TR" sz="3200" dirty="0" smtClean="0"/>
              <a:t>)</a:t>
            </a:r>
            <a:r>
              <a:rPr lang="tr-TR" sz="2800" dirty="0"/>
              <a:t> </a:t>
            </a:r>
            <a:endParaRPr lang="tr-TR" sz="2800" dirty="0" smtClean="0"/>
          </a:p>
          <a:p>
            <a:pPr algn="just"/>
            <a:r>
              <a:rPr lang="tr-TR" sz="2800" dirty="0" smtClean="0"/>
              <a:t>İdari ve mali özerklik.</a:t>
            </a:r>
            <a:endParaRPr lang="tr-TR" sz="2800" dirty="0"/>
          </a:p>
        </p:txBody>
      </p:sp>
    </p:spTree>
    <p:extLst>
      <p:ext uri="{BB962C8B-B14F-4D97-AF65-F5344CB8AC3E}">
        <p14:creationId xmlns:p14="http://schemas.microsoft.com/office/powerpoint/2010/main" val="130582589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pPr algn="just"/>
            <a:r>
              <a:rPr lang="tr-TR" sz="3600" dirty="0"/>
              <a:t>1580 sayılı kanununda </a:t>
            </a:r>
            <a:r>
              <a:rPr lang="tr-TR" sz="3600" dirty="0">
                <a:solidFill>
                  <a:srgbClr val="FF0000"/>
                </a:solidFill>
              </a:rPr>
              <a:t>maddeler halinde </a:t>
            </a:r>
            <a:r>
              <a:rPr lang="tr-TR" sz="3600" dirty="0"/>
              <a:t>ve </a:t>
            </a:r>
            <a:r>
              <a:rPr lang="tr-TR" sz="3600" dirty="0">
                <a:solidFill>
                  <a:srgbClr val="FF0000"/>
                </a:solidFill>
              </a:rPr>
              <a:t>ayrıntılı olarak sayılan görevler </a:t>
            </a:r>
            <a:r>
              <a:rPr lang="tr-TR" sz="3600" dirty="0"/>
              <a:t>varken 5393 sayılı kanunda daha geniş ifadelerle </a:t>
            </a:r>
            <a:r>
              <a:rPr lang="tr-TR" sz="3600" dirty="0" smtClean="0"/>
              <a:t>(</a:t>
            </a:r>
            <a:r>
              <a:rPr lang="tr-TR" sz="3600" dirty="0" smtClean="0">
                <a:solidFill>
                  <a:srgbClr val="FF0000"/>
                </a:solidFill>
              </a:rPr>
              <a:t>konu olarak</a:t>
            </a:r>
            <a:r>
              <a:rPr lang="tr-TR" sz="3600" dirty="0" smtClean="0"/>
              <a:t>) ve </a:t>
            </a:r>
            <a:r>
              <a:rPr lang="tr-TR" sz="3600" dirty="0"/>
              <a:t>daha genel görevler verilmiştir. Yani 5393 sayılı kanun ile “</a:t>
            </a:r>
            <a:r>
              <a:rPr lang="tr-TR" sz="3600" dirty="0">
                <a:solidFill>
                  <a:srgbClr val="FF0000"/>
                </a:solidFill>
              </a:rPr>
              <a:t>Genel Yetki İlkesi</a:t>
            </a:r>
            <a:r>
              <a:rPr lang="tr-TR" sz="3600" dirty="0"/>
              <a:t>” uygulanmaya başlanmıştır.</a:t>
            </a:r>
          </a:p>
        </p:txBody>
      </p:sp>
      <p:sp>
        <p:nvSpPr>
          <p:cNvPr id="3" name="Unvan 2"/>
          <p:cNvSpPr>
            <a:spLocks noGrp="1"/>
          </p:cNvSpPr>
          <p:nvPr>
            <p:ph type="title"/>
          </p:nvPr>
        </p:nvSpPr>
        <p:spPr/>
        <p:txBody>
          <a:bodyPr/>
          <a:lstStyle/>
          <a:p>
            <a:r>
              <a:rPr lang="tr-TR" dirty="0"/>
              <a:t>5393 sayılı Belediye Kanunu</a:t>
            </a:r>
          </a:p>
        </p:txBody>
      </p:sp>
    </p:spTree>
    <p:extLst>
      <p:ext uri="{BB962C8B-B14F-4D97-AF65-F5344CB8AC3E}">
        <p14:creationId xmlns:p14="http://schemas.microsoft.com/office/powerpoint/2010/main" val="216872671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57200" y="1481328"/>
            <a:ext cx="8229600" cy="5260040"/>
          </a:xfrm>
        </p:spPr>
        <p:txBody>
          <a:bodyPr>
            <a:noAutofit/>
          </a:bodyPr>
          <a:lstStyle/>
          <a:p>
            <a:pPr algn="just"/>
            <a:r>
              <a:rPr lang="tr-TR" sz="2500" dirty="0" smtClean="0"/>
              <a:t>a</a:t>
            </a:r>
            <a:r>
              <a:rPr lang="tr-TR" sz="2500" dirty="0"/>
              <a:t>) İmar, su ve kanalizasyon, ulaşım gibi kentsel alt </a:t>
            </a:r>
            <a:r>
              <a:rPr lang="tr-TR" sz="2500" dirty="0" smtClean="0"/>
              <a:t>yapı… Sağlık, kültür, ekonomi</a:t>
            </a:r>
          </a:p>
          <a:p>
            <a:pPr algn="just"/>
            <a:r>
              <a:rPr lang="tr-TR" sz="2500" dirty="0" smtClean="0"/>
              <a:t>b</a:t>
            </a:r>
            <a:r>
              <a:rPr lang="tr-TR" sz="2500" dirty="0"/>
              <a:t>) Okul öncesi eğitim kurumları açabilir; Devlete ait her derecedeki okul binalarının inşaatı ile bakım ve onarımını yapabilir veya yaptırabilir, her türlü araç, gereç ve malzeme ihtiyaçlarını karşılayabilir; sağlıkla ilgili her türlü tesisi açabilir ve işletebilir; kültür ve tabiat varlıkları ile tarihî dokunun ve kent tarihi bakımından önem taşıyan mekânların ve işlevlerinin korunmasını sağlayabilir; bu amaçla bakım ve onarımını yapabilir, </a:t>
            </a:r>
            <a:r>
              <a:rPr lang="tr-TR" sz="2500" dirty="0">
                <a:solidFill>
                  <a:srgbClr val="FF0000"/>
                </a:solidFill>
              </a:rPr>
              <a:t>korunması mümkün olmayanları aslına uygun olarak yeniden inşa edebilir</a:t>
            </a:r>
            <a:r>
              <a:rPr lang="tr-TR" sz="2500" dirty="0"/>
              <a:t>.</a:t>
            </a:r>
          </a:p>
        </p:txBody>
      </p:sp>
      <p:sp>
        <p:nvSpPr>
          <p:cNvPr id="3" name="Unvan 2"/>
          <p:cNvSpPr>
            <a:spLocks noGrp="1"/>
          </p:cNvSpPr>
          <p:nvPr>
            <p:ph type="title"/>
          </p:nvPr>
        </p:nvSpPr>
        <p:spPr/>
        <p:txBody>
          <a:bodyPr>
            <a:normAutofit fontScale="90000"/>
          </a:bodyPr>
          <a:lstStyle/>
          <a:p>
            <a:r>
              <a:rPr lang="tr-TR" dirty="0"/>
              <a:t>5393 sayılı Belediye </a:t>
            </a:r>
            <a:r>
              <a:rPr lang="tr-TR" dirty="0" smtClean="0"/>
              <a:t>Kanunu (Görevler)</a:t>
            </a:r>
            <a:endParaRPr lang="tr-TR" dirty="0"/>
          </a:p>
        </p:txBody>
      </p:sp>
    </p:spTree>
    <p:extLst>
      <p:ext uri="{BB962C8B-B14F-4D97-AF65-F5344CB8AC3E}">
        <p14:creationId xmlns:p14="http://schemas.microsoft.com/office/powerpoint/2010/main" val="4421062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a:t>5393 sayılı Belediye Kanunu</a:t>
            </a:r>
          </a:p>
        </p:txBody>
      </p:sp>
      <p:sp>
        <p:nvSpPr>
          <p:cNvPr id="3" name="İçerik Yer Tutucusu 2"/>
          <p:cNvSpPr>
            <a:spLocks noGrp="1"/>
          </p:cNvSpPr>
          <p:nvPr>
            <p:ph idx="1"/>
          </p:nvPr>
        </p:nvSpPr>
        <p:spPr>
          <a:xfrm>
            <a:off x="457200" y="1481328"/>
            <a:ext cx="8229600" cy="5116024"/>
          </a:xfrm>
        </p:spPr>
        <p:txBody>
          <a:bodyPr>
            <a:noAutofit/>
          </a:bodyPr>
          <a:lstStyle/>
          <a:p>
            <a:pPr algn="just"/>
            <a:r>
              <a:rPr lang="tr-TR" sz="3000" dirty="0" smtClean="0"/>
              <a:t>14. madde «Belediye hizmetleri, vatandaşlara en yakın yerlerde ve en uygun yöntemlerle sunulur.» diyerek </a:t>
            </a:r>
            <a:r>
              <a:rPr lang="tr-TR" sz="3000" dirty="0" smtClean="0">
                <a:solidFill>
                  <a:srgbClr val="FF0000"/>
                </a:solidFill>
              </a:rPr>
              <a:t>yerindelik</a:t>
            </a:r>
            <a:r>
              <a:rPr lang="tr-TR" sz="3000" dirty="0" smtClean="0"/>
              <a:t> anlayışını benimsemiştir.</a:t>
            </a:r>
          </a:p>
          <a:p>
            <a:pPr algn="just"/>
            <a:r>
              <a:rPr lang="tr-TR" sz="3000" dirty="0"/>
              <a:t>1580 sayılı Belediye Kanunu’nun 13.maddesinde; «</a:t>
            </a:r>
            <a:r>
              <a:rPr lang="tr-TR" sz="3000" dirty="0">
                <a:solidFill>
                  <a:srgbClr val="FF0000"/>
                </a:solidFill>
              </a:rPr>
              <a:t>Her Türk nüfus kütüğüne </a:t>
            </a:r>
            <a:r>
              <a:rPr lang="tr-TR" sz="3000" dirty="0"/>
              <a:t>yerli olarak yazıldığı beldenin </a:t>
            </a:r>
            <a:r>
              <a:rPr lang="tr-TR" sz="3000" dirty="0" err="1"/>
              <a:t>hemşehrisidir</a:t>
            </a:r>
            <a:r>
              <a:rPr lang="tr-TR" sz="3000" dirty="0"/>
              <a:t>.» hükmü «</a:t>
            </a:r>
            <a:r>
              <a:rPr lang="tr-TR" sz="3000" dirty="0">
                <a:solidFill>
                  <a:srgbClr val="FF0000"/>
                </a:solidFill>
              </a:rPr>
              <a:t>Herkes</a:t>
            </a:r>
            <a:r>
              <a:rPr lang="tr-TR" sz="3000" dirty="0"/>
              <a:t> </a:t>
            </a:r>
            <a:r>
              <a:rPr lang="tr-TR" sz="3000" dirty="0">
                <a:solidFill>
                  <a:srgbClr val="FF0000"/>
                </a:solidFill>
              </a:rPr>
              <a:t>ikamet ettiği </a:t>
            </a:r>
            <a:r>
              <a:rPr lang="tr-TR" sz="3000" dirty="0"/>
              <a:t>beldenin </a:t>
            </a:r>
            <a:r>
              <a:rPr lang="tr-TR" sz="3000" dirty="0" err="1"/>
              <a:t>hemşehrisidir</a:t>
            </a:r>
            <a:r>
              <a:rPr lang="tr-TR" sz="3000" dirty="0"/>
              <a:t>.» şeklinde değiştirilmiştir.</a:t>
            </a:r>
          </a:p>
          <a:p>
            <a:pPr algn="just"/>
            <a:endParaRPr lang="tr-TR" sz="2800" dirty="0" smtClean="0"/>
          </a:p>
        </p:txBody>
      </p:sp>
    </p:spTree>
    <p:extLst>
      <p:ext uri="{BB962C8B-B14F-4D97-AF65-F5344CB8AC3E}">
        <p14:creationId xmlns:p14="http://schemas.microsoft.com/office/powerpoint/2010/main" val="332373206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57200" y="1481328"/>
            <a:ext cx="8229600" cy="4972008"/>
          </a:xfrm>
        </p:spPr>
        <p:txBody>
          <a:bodyPr/>
          <a:lstStyle/>
          <a:p>
            <a:pPr algn="just"/>
            <a:r>
              <a:rPr lang="tr-TR" dirty="0" smtClean="0"/>
              <a:t>Mahalle, </a:t>
            </a:r>
            <a:r>
              <a:rPr lang="tr-TR" sz="2800" dirty="0" smtClean="0"/>
              <a:t>belediyenin bir yönetim birimi haline gelmiştir.</a:t>
            </a:r>
          </a:p>
          <a:p>
            <a:pPr algn="just"/>
            <a:r>
              <a:rPr lang="tr-TR" sz="2800" dirty="0" smtClean="0"/>
              <a:t>Belediye</a:t>
            </a:r>
            <a:r>
              <a:rPr lang="tr-TR" sz="2800" dirty="0"/>
              <a:t>, mahallenin ve muhtarlığın ihtiyaçlarının karşılanması ve sorunlarının çözümü için </a:t>
            </a:r>
            <a:r>
              <a:rPr lang="tr-TR" sz="2800" dirty="0">
                <a:solidFill>
                  <a:srgbClr val="FF0000"/>
                </a:solidFill>
              </a:rPr>
              <a:t>bütçe imkânları öl</a:t>
            </a:r>
            <a:r>
              <a:rPr lang="tr-TR" sz="2800" dirty="0"/>
              <a:t>çüsünde gerekli ayni yardım ve desteği sağlar; kararlarında mahallelinin ortak isteklerini göz önünde bulundurur ve hizmetlerin mahallenin ihtiyaçlarına uygun biçimde yürütülmesini sağlamaya çalışır.</a:t>
            </a:r>
          </a:p>
        </p:txBody>
      </p:sp>
      <p:sp>
        <p:nvSpPr>
          <p:cNvPr id="3" name="Unvan 2"/>
          <p:cNvSpPr>
            <a:spLocks noGrp="1"/>
          </p:cNvSpPr>
          <p:nvPr>
            <p:ph type="title"/>
          </p:nvPr>
        </p:nvSpPr>
        <p:spPr/>
        <p:txBody>
          <a:bodyPr>
            <a:normAutofit fontScale="90000"/>
          </a:bodyPr>
          <a:lstStyle/>
          <a:p>
            <a:r>
              <a:rPr lang="tr-TR" dirty="0"/>
              <a:t>5393 sayılı Belediye </a:t>
            </a:r>
            <a:r>
              <a:rPr lang="tr-TR" dirty="0" smtClean="0"/>
              <a:t>Kanunu (Mahalle)</a:t>
            </a:r>
            <a:endParaRPr lang="tr-TR" dirty="0"/>
          </a:p>
        </p:txBody>
      </p:sp>
    </p:spTree>
    <p:extLst>
      <p:ext uri="{BB962C8B-B14F-4D97-AF65-F5344CB8AC3E}">
        <p14:creationId xmlns:p14="http://schemas.microsoft.com/office/powerpoint/2010/main" val="29108533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smtClean="0"/>
              <a:t>İl özel idaresi</a:t>
            </a:r>
          </a:p>
          <a:p>
            <a:r>
              <a:rPr lang="tr-TR" dirty="0" smtClean="0"/>
              <a:t>Belediye</a:t>
            </a:r>
          </a:p>
          <a:p>
            <a:r>
              <a:rPr lang="tr-TR" dirty="0" smtClean="0"/>
              <a:t>Büyükşehir belediyesi</a:t>
            </a:r>
            <a:endParaRPr lang="tr-TR" dirty="0"/>
          </a:p>
        </p:txBody>
      </p:sp>
      <p:sp>
        <p:nvSpPr>
          <p:cNvPr id="3" name="Başlık 2"/>
          <p:cNvSpPr>
            <a:spLocks noGrp="1"/>
          </p:cNvSpPr>
          <p:nvPr>
            <p:ph type="title"/>
          </p:nvPr>
        </p:nvSpPr>
        <p:spPr/>
        <p:txBody>
          <a:bodyPr/>
          <a:lstStyle/>
          <a:p>
            <a:r>
              <a:rPr lang="tr-TR" dirty="0" smtClean="0"/>
              <a:t>Yerelleşme Uygulamaları</a:t>
            </a:r>
            <a:endParaRPr lang="tr-TR" dirty="0"/>
          </a:p>
        </p:txBody>
      </p:sp>
    </p:spTree>
    <p:extLst>
      <p:ext uri="{BB962C8B-B14F-4D97-AF65-F5344CB8AC3E}">
        <p14:creationId xmlns:p14="http://schemas.microsoft.com/office/powerpoint/2010/main" val="293730539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57200" y="1481328"/>
            <a:ext cx="8229600" cy="5044016"/>
          </a:xfrm>
        </p:spPr>
        <p:txBody>
          <a:bodyPr>
            <a:normAutofit/>
          </a:bodyPr>
          <a:lstStyle/>
          <a:p>
            <a:pPr algn="just"/>
            <a:r>
              <a:rPr lang="tr-TR" sz="3200" dirty="0"/>
              <a:t>Meclis toplantılarının 1580 sayılı kanunda öngörülen ve yılda </a:t>
            </a:r>
            <a:r>
              <a:rPr lang="tr-TR" sz="3200" dirty="0">
                <a:solidFill>
                  <a:srgbClr val="FF0000"/>
                </a:solidFill>
              </a:rPr>
              <a:t>üç defa </a:t>
            </a:r>
            <a:r>
              <a:rPr lang="tr-TR" sz="3200" dirty="0"/>
              <a:t>yapılan olağan toplantı usulünden vazgeçilmiş ve bir aylık tatil haricinde </a:t>
            </a:r>
            <a:r>
              <a:rPr lang="tr-TR" sz="3200" dirty="0">
                <a:solidFill>
                  <a:srgbClr val="FF0000"/>
                </a:solidFill>
              </a:rPr>
              <a:t>her ay </a:t>
            </a:r>
            <a:r>
              <a:rPr lang="tr-TR" sz="3200" dirty="0"/>
              <a:t>yapılmasına karar verilmiştir.</a:t>
            </a:r>
          </a:p>
          <a:p>
            <a:pPr algn="just"/>
            <a:r>
              <a:rPr lang="tr-TR" sz="3200" dirty="0"/>
              <a:t>Encümenin uzmanlık niteliği güçlendirilerek yürütmeye ilişkin daha dinamik bir karar alma mekanizması öngörülmektedir.</a:t>
            </a:r>
          </a:p>
          <a:p>
            <a:endParaRPr lang="tr-TR" dirty="0"/>
          </a:p>
        </p:txBody>
      </p:sp>
      <p:sp>
        <p:nvSpPr>
          <p:cNvPr id="3" name="Unvan 2"/>
          <p:cNvSpPr>
            <a:spLocks noGrp="1"/>
          </p:cNvSpPr>
          <p:nvPr>
            <p:ph type="title"/>
          </p:nvPr>
        </p:nvSpPr>
        <p:spPr/>
        <p:txBody>
          <a:bodyPr/>
          <a:lstStyle/>
          <a:p>
            <a:r>
              <a:rPr lang="tr-TR" dirty="0"/>
              <a:t>5393 sayılı Belediye Kanunu</a:t>
            </a:r>
          </a:p>
        </p:txBody>
      </p:sp>
    </p:spTree>
    <p:extLst>
      <p:ext uri="{BB962C8B-B14F-4D97-AF65-F5344CB8AC3E}">
        <p14:creationId xmlns:p14="http://schemas.microsoft.com/office/powerpoint/2010/main" val="31027633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5393 sayılı Belediye Kanunu</a:t>
            </a:r>
          </a:p>
        </p:txBody>
      </p:sp>
      <p:sp>
        <p:nvSpPr>
          <p:cNvPr id="3" name="İçerik Yer Tutucusu 2"/>
          <p:cNvSpPr>
            <a:spLocks noGrp="1"/>
          </p:cNvSpPr>
          <p:nvPr>
            <p:ph idx="1"/>
          </p:nvPr>
        </p:nvSpPr>
        <p:spPr/>
        <p:txBody>
          <a:bodyPr>
            <a:noAutofit/>
          </a:bodyPr>
          <a:lstStyle/>
          <a:p>
            <a:pPr algn="just"/>
            <a:r>
              <a:rPr lang="tr-TR" sz="2800" dirty="0"/>
              <a:t>Belediye meclisinin </a:t>
            </a:r>
            <a:r>
              <a:rPr lang="tr-TR" sz="2800" dirty="0" smtClean="0"/>
              <a:t>belediye başkanı hakkındaki </a:t>
            </a:r>
            <a:r>
              <a:rPr lang="tr-TR" sz="2800" dirty="0" smtClean="0">
                <a:solidFill>
                  <a:srgbClr val="FF0000"/>
                </a:solidFill>
              </a:rPr>
              <a:t>2/3</a:t>
            </a:r>
            <a:r>
              <a:rPr lang="tr-TR" sz="2800" dirty="0" smtClean="0"/>
              <a:t> yetersizlik </a:t>
            </a:r>
            <a:r>
              <a:rPr lang="tr-TR" sz="2800" dirty="0"/>
              <a:t>kararı </a:t>
            </a:r>
            <a:r>
              <a:rPr lang="tr-TR" sz="2800" dirty="0" smtClean="0">
                <a:solidFill>
                  <a:srgbClr val="FF0000"/>
                </a:solidFill>
              </a:rPr>
              <a:t>3/4’e</a:t>
            </a:r>
            <a:r>
              <a:rPr lang="tr-TR" sz="2800" dirty="0" smtClean="0"/>
              <a:t> çıkarılmıştır.</a:t>
            </a:r>
          </a:p>
          <a:p>
            <a:pPr algn="just"/>
            <a:r>
              <a:rPr lang="tr-TR" sz="2800" dirty="0"/>
              <a:t>Belediyeler </a:t>
            </a:r>
            <a:r>
              <a:rPr lang="tr-TR" sz="2800" dirty="0" smtClean="0"/>
              <a:t>diğer kurum ve kuruluşlarla olan yazışmalarını </a:t>
            </a:r>
            <a:r>
              <a:rPr lang="tr-TR" sz="2800" dirty="0"/>
              <a:t>valilik ve kaymakamlık aracılığıyla </a:t>
            </a:r>
            <a:r>
              <a:rPr lang="tr-TR" sz="2800" dirty="0" smtClean="0"/>
              <a:t>yürütmekteydiler. Bu duruma son verilmiş ve </a:t>
            </a:r>
            <a:r>
              <a:rPr lang="tr-TR" sz="2800" dirty="0" smtClean="0">
                <a:solidFill>
                  <a:srgbClr val="FF0000"/>
                </a:solidFill>
              </a:rPr>
              <a:t>doğrudan yazışma </a:t>
            </a:r>
            <a:r>
              <a:rPr lang="tr-TR" sz="2800" dirty="0" smtClean="0"/>
              <a:t>yapabilecekleri belirtilmiştir.</a:t>
            </a:r>
          </a:p>
          <a:p>
            <a:pPr algn="just"/>
            <a:r>
              <a:rPr lang="tr-TR" sz="2800" dirty="0"/>
              <a:t>5393 sayılı kanunda </a:t>
            </a:r>
            <a:r>
              <a:rPr lang="tr-TR" sz="2800" dirty="0">
                <a:solidFill>
                  <a:srgbClr val="FF0000"/>
                </a:solidFill>
              </a:rPr>
              <a:t>sözleşmeli </a:t>
            </a:r>
            <a:r>
              <a:rPr lang="tr-TR" sz="2800" dirty="0" smtClean="0">
                <a:solidFill>
                  <a:srgbClr val="FF0000"/>
                </a:solidFill>
              </a:rPr>
              <a:t>personel </a:t>
            </a:r>
            <a:r>
              <a:rPr lang="tr-TR" sz="2800" dirty="0"/>
              <a:t>istihdamına olanak sağlanmıştır.</a:t>
            </a:r>
          </a:p>
        </p:txBody>
      </p:sp>
    </p:spTree>
    <p:extLst>
      <p:ext uri="{BB962C8B-B14F-4D97-AF65-F5344CB8AC3E}">
        <p14:creationId xmlns:p14="http://schemas.microsoft.com/office/powerpoint/2010/main" val="38639835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5393 sayılı Belediye Kanunu</a:t>
            </a:r>
          </a:p>
        </p:txBody>
      </p:sp>
      <p:sp>
        <p:nvSpPr>
          <p:cNvPr id="3" name="İçerik Yer Tutucusu 2"/>
          <p:cNvSpPr>
            <a:spLocks noGrp="1"/>
          </p:cNvSpPr>
          <p:nvPr>
            <p:ph idx="1"/>
          </p:nvPr>
        </p:nvSpPr>
        <p:spPr>
          <a:xfrm>
            <a:off x="457200" y="1481328"/>
            <a:ext cx="8229600" cy="5116024"/>
          </a:xfrm>
        </p:spPr>
        <p:txBody>
          <a:bodyPr>
            <a:noAutofit/>
          </a:bodyPr>
          <a:lstStyle/>
          <a:p>
            <a:pPr algn="just"/>
            <a:r>
              <a:rPr lang="tr-TR" sz="3200" dirty="0" smtClean="0">
                <a:solidFill>
                  <a:srgbClr val="FF0000"/>
                </a:solidFill>
              </a:rPr>
              <a:t>Kent Konseyi </a:t>
            </a:r>
            <a:r>
              <a:rPr lang="tr-TR" sz="3200" dirty="0" smtClean="0"/>
              <a:t>uygulaması getirilmiştir.</a:t>
            </a:r>
          </a:p>
          <a:p>
            <a:pPr algn="just"/>
            <a:r>
              <a:rPr lang="tr-TR" sz="3200" dirty="0"/>
              <a:t>Kent konseyi, kent yaşamında; kent </a:t>
            </a:r>
            <a:r>
              <a:rPr lang="tr-TR" sz="3200" dirty="0">
                <a:solidFill>
                  <a:srgbClr val="FF0000"/>
                </a:solidFill>
              </a:rPr>
              <a:t>vizyonunun</a:t>
            </a:r>
            <a:r>
              <a:rPr lang="tr-TR" sz="3200" dirty="0"/>
              <a:t> ve </a:t>
            </a:r>
            <a:r>
              <a:rPr lang="tr-TR" sz="3200" dirty="0" smtClean="0"/>
              <a:t>hemşerilik</a:t>
            </a:r>
            <a:r>
              <a:rPr lang="tr-TR" sz="3200" dirty="0"/>
              <a:t> bilincinin geliştirilmesi, kentin hak ve hukukunun korunması, </a:t>
            </a:r>
            <a:r>
              <a:rPr lang="tr-TR" sz="3200" dirty="0">
                <a:solidFill>
                  <a:srgbClr val="FF0000"/>
                </a:solidFill>
              </a:rPr>
              <a:t>sürdürülebilir kalkınma</a:t>
            </a:r>
            <a:r>
              <a:rPr lang="tr-TR" sz="3200" dirty="0"/>
              <a:t>, çevreye duyarlılık, sosyal yardımlaşma ve dayanışma, </a:t>
            </a:r>
            <a:r>
              <a:rPr lang="tr-TR" sz="3200" dirty="0">
                <a:solidFill>
                  <a:srgbClr val="FF0000"/>
                </a:solidFill>
              </a:rPr>
              <a:t>saydamlık</a:t>
            </a:r>
            <a:r>
              <a:rPr lang="tr-TR" sz="3200" dirty="0"/>
              <a:t>, hesap sorma ve </a:t>
            </a:r>
            <a:r>
              <a:rPr lang="tr-TR" sz="3200" dirty="0">
                <a:solidFill>
                  <a:srgbClr val="FF0000"/>
                </a:solidFill>
              </a:rPr>
              <a:t>hesap verme</a:t>
            </a:r>
            <a:r>
              <a:rPr lang="tr-TR" sz="3200" dirty="0"/>
              <a:t>, </a:t>
            </a:r>
            <a:r>
              <a:rPr lang="tr-TR" sz="3200" dirty="0">
                <a:solidFill>
                  <a:srgbClr val="FF0000"/>
                </a:solidFill>
              </a:rPr>
              <a:t>katılı</a:t>
            </a:r>
            <a:r>
              <a:rPr lang="tr-TR" sz="3200" dirty="0"/>
              <a:t>m ve </a:t>
            </a:r>
            <a:r>
              <a:rPr lang="tr-TR" sz="3200" dirty="0">
                <a:solidFill>
                  <a:srgbClr val="FF0000"/>
                </a:solidFill>
              </a:rPr>
              <a:t>yerinden yönetim</a:t>
            </a:r>
            <a:r>
              <a:rPr lang="tr-TR" sz="3200" dirty="0"/>
              <a:t> ilkelerini hayata geçirmeye </a:t>
            </a:r>
            <a:r>
              <a:rPr lang="tr-TR" sz="3200" dirty="0" smtClean="0"/>
              <a:t>çalışır. </a:t>
            </a:r>
          </a:p>
        </p:txBody>
      </p:sp>
    </p:spTree>
    <p:extLst>
      <p:ext uri="{BB962C8B-B14F-4D97-AF65-F5344CB8AC3E}">
        <p14:creationId xmlns:p14="http://schemas.microsoft.com/office/powerpoint/2010/main" val="157394737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algn="just"/>
            <a:r>
              <a:rPr lang="tr-TR" sz="3200" dirty="0"/>
              <a:t>Meclisin aldığı kararların kesinleşmesi için </a:t>
            </a:r>
            <a:r>
              <a:rPr lang="tr-TR" sz="3200" dirty="0">
                <a:solidFill>
                  <a:srgbClr val="FF0000"/>
                </a:solidFill>
              </a:rPr>
              <a:t>mülki amirin onayını </a:t>
            </a:r>
            <a:r>
              <a:rPr lang="tr-TR" sz="3200" dirty="0"/>
              <a:t>alması gerekmemektedir.</a:t>
            </a:r>
          </a:p>
          <a:p>
            <a:pPr algn="just"/>
            <a:r>
              <a:rPr lang="tr-TR" sz="3200" dirty="0"/>
              <a:t>Belediye meclisi, üyeleri arasından en az üç en fazla beş kişiden oluşan </a:t>
            </a:r>
            <a:r>
              <a:rPr lang="tr-TR" sz="3200" dirty="0">
                <a:solidFill>
                  <a:srgbClr val="FF0000"/>
                </a:solidFill>
              </a:rPr>
              <a:t>ihtisas komisyonları </a:t>
            </a:r>
            <a:r>
              <a:rPr lang="tr-TR" sz="3200" dirty="0"/>
              <a:t>kurabilir. </a:t>
            </a:r>
          </a:p>
          <a:p>
            <a:endParaRPr lang="tr-TR" dirty="0"/>
          </a:p>
        </p:txBody>
      </p:sp>
      <p:sp>
        <p:nvSpPr>
          <p:cNvPr id="3" name="Unvan 2"/>
          <p:cNvSpPr>
            <a:spLocks noGrp="1"/>
          </p:cNvSpPr>
          <p:nvPr>
            <p:ph type="title"/>
          </p:nvPr>
        </p:nvSpPr>
        <p:spPr/>
        <p:txBody>
          <a:bodyPr/>
          <a:lstStyle/>
          <a:p>
            <a:r>
              <a:rPr lang="tr-TR" dirty="0"/>
              <a:t>5393 sayılı Belediye Kanunu</a:t>
            </a:r>
          </a:p>
        </p:txBody>
      </p:sp>
    </p:spTree>
    <p:extLst>
      <p:ext uri="{BB962C8B-B14F-4D97-AF65-F5344CB8AC3E}">
        <p14:creationId xmlns:p14="http://schemas.microsoft.com/office/powerpoint/2010/main" val="1706377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57200" y="1481328"/>
            <a:ext cx="8229600" cy="5260040"/>
          </a:xfrm>
        </p:spPr>
        <p:txBody>
          <a:bodyPr>
            <a:normAutofit/>
          </a:bodyPr>
          <a:lstStyle/>
          <a:p>
            <a:pPr algn="just"/>
            <a:r>
              <a:rPr lang="tr-TR" dirty="0"/>
              <a:t>Belediye teşkilâtı, </a:t>
            </a:r>
            <a:r>
              <a:rPr lang="tr-TR" dirty="0">
                <a:solidFill>
                  <a:srgbClr val="FF0000"/>
                </a:solidFill>
              </a:rPr>
              <a:t>norm kadroya </a:t>
            </a:r>
            <a:r>
              <a:rPr lang="tr-TR" dirty="0"/>
              <a:t>uygun olarak yazı işleri, malî hizmetler, fen işleri ve zabıta birimlerinden </a:t>
            </a:r>
            <a:r>
              <a:rPr lang="tr-TR" dirty="0" smtClean="0"/>
              <a:t>oluşur.</a:t>
            </a:r>
          </a:p>
          <a:p>
            <a:pPr algn="just"/>
            <a:r>
              <a:rPr lang="tr-TR" dirty="0" smtClean="0"/>
              <a:t>Beldenin </a:t>
            </a:r>
            <a:r>
              <a:rPr lang="tr-TR" dirty="0"/>
              <a:t>nüfusu, fizikî ve coğrafî yapısı, ekonomik, sosyal ve kültürel özellikleri ile gelişme potansiyeli dikkate alınarak, norm kadro ilke ve standartlarına uygun olarak </a:t>
            </a:r>
            <a:r>
              <a:rPr lang="tr-TR" dirty="0">
                <a:solidFill>
                  <a:srgbClr val="FF0000"/>
                </a:solidFill>
              </a:rPr>
              <a:t>gerektiğinde</a:t>
            </a:r>
            <a:r>
              <a:rPr lang="tr-TR" dirty="0"/>
              <a:t> sağlık, itfaiye, imar, insan kaynakları, hukuk işleri ve ihtiyaca göre diğer birimler oluşturulabilir. Bu birimlerin kurulması, kaldırılması veya birleştirilmesi belediye meclisinin kararıyla olur</a:t>
            </a:r>
            <a:r>
              <a:rPr lang="tr-TR" dirty="0" smtClean="0"/>
              <a:t>. </a:t>
            </a:r>
            <a:endParaRPr lang="tr-TR" dirty="0"/>
          </a:p>
        </p:txBody>
      </p:sp>
      <p:sp>
        <p:nvSpPr>
          <p:cNvPr id="3" name="Unvan 2"/>
          <p:cNvSpPr>
            <a:spLocks noGrp="1"/>
          </p:cNvSpPr>
          <p:nvPr>
            <p:ph type="title"/>
          </p:nvPr>
        </p:nvSpPr>
        <p:spPr/>
        <p:txBody>
          <a:bodyPr>
            <a:normAutofit fontScale="90000"/>
          </a:bodyPr>
          <a:lstStyle/>
          <a:p>
            <a:r>
              <a:rPr lang="tr-TR" dirty="0"/>
              <a:t>5393 sayılı Belediye </a:t>
            </a:r>
            <a:r>
              <a:rPr lang="tr-TR" dirty="0" smtClean="0"/>
              <a:t>Kanunu (Örgütlenme)</a:t>
            </a:r>
            <a:endParaRPr lang="tr-TR" dirty="0"/>
          </a:p>
        </p:txBody>
      </p:sp>
    </p:spTree>
    <p:extLst>
      <p:ext uri="{BB962C8B-B14F-4D97-AF65-F5344CB8AC3E}">
        <p14:creationId xmlns:p14="http://schemas.microsoft.com/office/powerpoint/2010/main" val="42140653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57200" y="1481328"/>
            <a:ext cx="8229600" cy="5044016"/>
          </a:xfrm>
        </p:spPr>
        <p:txBody>
          <a:bodyPr>
            <a:normAutofit lnSpcReduction="10000"/>
          </a:bodyPr>
          <a:lstStyle/>
          <a:p>
            <a:pPr algn="just"/>
            <a:r>
              <a:rPr lang="tr-TR" sz="2800" dirty="0" smtClean="0"/>
              <a:t>Belediye </a:t>
            </a:r>
            <a:r>
              <a:rPr lang="tr-TR" sz="2800" dirty="0"/>
              <a:t>başkanınca meclise sunulan bir önceki yıla ait faaliyet raporundaki açıklamalar, meclis üye tam sayısının dörtte üç çoğunluğuyla yeterli görülmezse, yetersizlik kararıyla görüşmeleri kapsayan tutanak, meclis başkan vekili tarafından mahallin mülkî idare amirine gönderilir</a:t>
            </a:r>
            <a:r>
              <a:rPr lang="tr-TR" sz="2800" dirty="0" smtClean="0"/>
              <a:t>. </a:t>
            </a:r>
            <a:r>
              <a:rPr lang="tr-TR" sz="2800" dirty="0"/>
              <a:t>Vali, dosyayı gerekçeli görüşüyle birlikte </a:t>
            </a:r>
            <a:r>
              <a:rPr lang="tr-TR" sz="2800" dirty="0" err="1"/>
              <a:t>Danıştaya</a:t>
            </a:r>
            <a:r>
              <a:rPr lang="tr-TR" sz="2800" dirty="0"/>
              <a:t> </a:t>
            </a:r>
            <a:r>
              <a:rPr lang="tr-TR" sz="2800" dirty="0" smtClean="0"/>
              <a:t>gönderir. </a:t>
            </a:r>
            <a:r>
              <a:rPr lang="tr-TR" sz="2800" dirty="0"/>
              <a:t>Yetersizlik kararı, </a:t>
            </a:r>
            <a:r>
              <a:rPr lang="tr-TR" sz="2800" dirty="0" err="1"/>
              <a:t>Danıştayca</a:t>
            </a:r>
            <a:r>
              <a:rPr lang="tr-TR" sz="2800" dirty="0"/>
              <a:t> uygun görüldüğü takdirde belediye başkanı, başkanlıktan düşer.</a:t>
            </a:r>
            <a:endParaRPr lang="tr-TR" sz="2800" dirty="0" smtClean="0"/>
          </a:p>
          <a:p>
            <a:endParaRPr lang="tr-TR" dirty="0" smtClean="0"/>
          </a:p>
          <a:p>
            <a:endParaRPr lang="tr-TR" dirty="0"/>
          </a:p>
        </p:txBody>
      </p:sp>
      <p:sp>
        <p:nvSpPr>
          <p:cNvPr id="3" name="Unvan 2"/>
          <p:cNvSpPr>
            <a:spLocks noGrp="1"/>
          </p:cNvSpPr>
          <p:nvPr>
            <p:ph type="title"/>
          </p:nvPr>
        </p:nvSpPr>
        <p:spPr/>
        <p:txBody>
          <a:bodyPr>
            <a:normAutofit fontScale="90000"/>
          </a:bodyPr>
          <a:lstStyle/>
          <a:p>
            <a:r>
              <a:rPr lang="tr-TR" dirty="0"/>
              <a:t>5393 sayılı Belediye Kanunu </a:t>
            </a:r>
            <a:r>
              <a:rPr lang="tr-TR" dirty="0" smtClean="0"/>
              <a:t>(Faaliyet Raporu)</a:t>
            </a:r>
            <a:endParaRPr lang="tr-TR" dirty="0"/>
          </a:p>
        </p:txBody>
      </p:sp>
    </p:spTree>
    <p:extLst>
      <p:ext uri="{BB962C8B-B14F-4D97-AF65-F5344CB8AC3E}">
        <p14:creationId xmlns:p14="http://schemas.microsoft.com/office/powerpoint/2010/main" val="36032817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Büyükşehirde Reform (2004)</a:t>
            </a:r>
            <a:endParaRPr lang="tr-TR" dirty="0"/>
          </a:p>
        </p:txBody>
      </p:sp>
      <p:sp>
        <p:nvSpPr>
          <p:cNvPr id="3" name="İçerik Yer Tutucusu 2"/>
          <p:cNvSpPr>
            <a:spLocks noGrp="1"/>
          </p:cNvSpPr>
          <p:nvPr>
            <p:ph idx="1"/>
          </p:nvPr>
        </p:nvSpPr>
        <p:spPr>
          <a:xfrm>
            <a:off x="457200" y="1481328"/>
            <a:ext cx="8229600" cy="5332048"/>
          </a:xfrm>
        </p:spPr>
        <p:txBody>
          <a:bodyPr>
            <a:noAutofit/>
          </a:bodyPr>
          <a:lstStyle/>
          <a:p>
            <a:pPr algn="just"/>
            <a:r>
              <a:rPr lang="tr-TR" sz="2400" dirty="0" smtClean="0"/>
              <a:t>5216 </a:t>
            </a:r>
            <a:r>
              <a:rPr lang="tr-TR" sz="2400" dirty="0"/>
              <a:t>sayılı yasayla </a:t>
            </a:r>
            <a:r>
              <a:rPr lang="tr-TR" sz="2400" dirty="0" smtClean="0"/>
              <a:t>büyükşehir </a:t>
            </a:r>
            <a:r>
              <a:rPr lang="tr-TR" sz="2400" dirty="0"/>
              <a:t>belediyesi </a:t>
            </a:r>
            <a:r>
              <a:rPr lang="tr-TR" sz="2400" dirty="0" smtClean="0"/>
              <a:t>sınırlarına </a:t>
            </a:r>
            <a:r>
              <a:rPr lang="tr-TR" sz="2400" dirty="0"/>
              <a:t>hem </a:t>
            </a:r>
            <a:r>
              <a:rPr lang="tr-TR" sz="2400" dirty="0">
                <a:solidFill>
                  <a:srgbClr val="FF0000"/>
                </a:solidFill>
              </a:rPr>
              <a:t>ölçek</a:t>
            </a:r>
            <a:r>
              <a:rPr lang="tr-TR" sz="2400" dirty="0"/>
              <a:t> hem de </a:t>
            </a:r>
            <a:r>
              <a:rPr lang="tr-TR" sz="2400" dirty="0">
                <a:solidFill>
                  <a:srgbClr val="FF0000"/>
                </a:solidFill>
              </a:rPr>
              <a:t>nüfus kriteri </a:t>
            </a:r>
            <a:r>
              <a:rPr lang="tr-TR" sz="2400" dirty="0" smtClean="0"/>
              <a:t>getirilmiştir.</a:t>
            </a:r>
          </a:p>
          <a:p>
            <a:pPr algn="just"/>
            <a:r>
              <a:rPr lang="tr-TR" sz="2400" b="1" dirty="0"/>
              <a:t>GEÇİCİ MADDE 2.-</a:t>
            </a:r>
            <a:r>
              <a:rPr lang="tr-TR" sz="2400" dirty="0"/>
              <a:t> Bu Kanunun yürürlüğe girdiği tarihte; </a:t>
            </a:r>
            <a:r>
              <a:rPr lang="tr-TR" sz="2400" dirty="0">
                <a:solidFill>
                  <a:srgbClr val="0070C0"/>
                </a:solidFill>
              </a:rPr>
              <a:t>büyükşehir belediye sınırları, İstanbul ve Kocaeli ilinde, il mülkî sınırıdır</a:t>
            </a:r>
            <a:r>
              <a:rPr lang="tr-TR" sz="2400" dirty="0"/>
              <a:t>. Diğer büyükşehir belediyelerinde, mevcut </a:t>
            </a:r>
            <a:r>
              <a:rPr lang="tr-TR" sz="2400" dirty="0">
                <a:solidFill>
                  <a:srgbClr val="FF0000"/>
                </a:solidFill>
              </a:rPr>
              <a:t>valilik binası </a:t>
            </a:r>
            <a:r>
              <a:rPr lang="tr-TR" sz="2400" dirty="0"/>
              <a:t>merkez kabul edilmek ve </a:t>
            </a:r>
            <a:r>
              <a:rPr lang="tr-TR" sz="2400" dirty="0">
                <a:solidFill>
                  <a:srgbClr val="FF0000"/>
                </a:solidFill>
              </a:rPr>
              <a:t>il mülkî sınırları içinde </a:t>
            </a:r>
            <a:r>
              <a:rPr lang="tr-TR" sz="2400" dirty="0"/>
              <a:t>kalmak şartıyla, nüfusu </a:t>
            </a:r>
            <a:r>
              <a:rPr lang="tr-TR" sz="2400" dirty="0" smtClean="0">
                <a:solidFill>
                  <a:srgbClr val="92D050"/>
                </a:solidFill>
              </a:rPr>
              <a:t>bir milyona </a:t>
            </a:r>
            <a:r>
              <a:rPr lang="tr-TR" sz="2400" dirty="0"/>
              <a:t>kadar olan büyükşehirlerde yarıçapı </a:t>
            </a:r>
            <a:r>
              <a:rPr lang="tr-TR" sz="2400" dirty="0">
                <a:solidFill>
                  <a:srgbClr val="FF0000"/>
                </a:solidFill>
              </a:rPr>
              <a:t>yirmi kilometre</a:t>
            </a:r>
            <a:r>
              <a:rPr lang="tr-TR" sz="2400" dirty="0"/>
              <a:t>, nüfusu </a:t>
            </a:r>
            <a:r>
              <a:rPr lang="tr-TR" sz="2400" dirty="0" smtClean="0">
                <a:solidFill>
                  <a:srgbClr val="92D050"/>
                </a:solidFill>
              </a:rPr>
              <a:t>bir milyondan iki milyona </a:t>
            </a:r>
            <a:r>
              <a:rPr lang="tr-TR" sz="2400" dirty="0"/>
              <a:t>kadar olan büyükşehirlerde yarıçapı </a:t>
            </a:r>
            <a:r>
              <a:rPr lang="tr-TR" sz="2400" dirty="0">
                <a:solidFill>
                  <a:srgbClr val="FF0000"/>
                </a:solidFill>
              </a:rPr>
              <a:t>otuz kilometre, </a:t>
            </a:r>
            <a:r>
              <a:rPr lang="tr-TR" sz="2400" dirty="0"/>
              <a:t>nüfusu </a:t>
            </a:r>
            <a:r>
              <a:rPr lang="tr-TR" sz="2400" dirty="0" smtClean="0">
                <a:solidFill>
                  <a:srgbClr val="92D050"/>
                </a:solidFill>
              </a:rPr>
              <a:t>iki milyondan </a:t>
            </a:r>
            <a:r>
              <a:rPr lang="tr-TR" sz="2400" dirty="0">
                <a:solidFill>
                  <a:srgbClr val="92D050"/>
                </a:solidFill>
              </a:rPr>
              <a:t>fazla</a:t>
            </a:r>
            <a:r>
              <a:rPr lang="tr-TR" sz="2400" dirty="0"/>
              <a:t> olan büyükşehirlerde yarıçapı </a:t>
            </a:r>
            <a:r>
              <a:rPr lang="tr-TR" sz="2400" dirty="0">
                <a:solidFill>
                  <a:srgbClr val="FF0000"/>
                </a:solidFill>
              </a:rPr>
              <a:t>elli kilometre </a:t>
            </a:r>
            <a:r>
              <a:rPr lang="tr-TR" sz="2400" dirty="0"/>
              <a:t>olan dairenin sınırı büyükşehir belediyesinin sınırını </a:t>
            </a:r>
            <a:r>
              <a:rPr lang="tr-TR" sz="2400" dirty="0" smtClean="0"/>
              <a:t>oluşturur.</a:t>
            </a:r>
            <a:endParaRPr lang="tr-TR" sz="2400" dirty="0"/>
          </a:p>
        </p:txBody>
      </p:sp>
    </p:spTree>
    <p:extLst>
      <p:ext uri="{BB962C8B-B14F-4D97-AF65-F5344CB8AC3E}">
        <p14:creationId xmlns:p14="http://schemas.microsoft.com/office/powerpoint/2010/main" val="226564553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pPr algn="just"/>
            <a:r>
              <a:rPr lang="tr-TR" sz="3200" dirty="0" smtClean="0"/>
              <a:t>5747 sayılı Büyükşehir Belediyesi Sınırları İçerisinde İlçe Kurulması ve Bazı Kanunlarda Değişiklik Yapılması Hakkında Kanun ile büyükşehir belediye yönetimi kurulan yerlerde </a:t>
            </a:r>
            <a:r>
              <a:rPr lang="tr-TR" sz="3200" dirty="0" smtClean="0">
                <a:solidFill>
                  <a:srgbClr val="FF0000"/>
                </a:solidFill>
              </a:rPr>
              <a:t>belde belediyeleri </a:t>
            </a:r>
            <a:r>
              <a:rPr lang="tr-TR" sz="3200" dirty="0" smtClean="0"/>
              <a:t>kaldırılmış ve </a:t>
            </a:r>
            <a:r>
              <a:rPr lang="tr-TR" sz="3200" dirty="0" smtClean="0">
                <a:solidFill>
                  <a:srgbClr val="FF0000"/>
                </a:solidFill>
              </a:rPr>
              <a:t>alt kademe belediyesi </a:t>
            </a:r>
            <a:r>
              <a:rPr lang="tr-TR" sz="3200" dirty="0" smtClean="0"/>
              <a:t>uygulamasından da vazgeçilerek yalnızca </a:t>
            </a:r>
            <a:r>
              <a:rPr lang="tr-TR" sz="3200" dirty="0" smtClean="0">
                <a:solidFill>
                  <a:srgbClr val="FF0000"/>
                </a:solidFill>
              </a:rPr>
              <a:t>ilçe belediyesi </a:t>
            </a:r>
            <a:r>
              <a:rPr lang="tr-TR" sz="3200" dirty="0" smtClean="0"/>
              <a:t>statüsüne yer verilmiştir.</a:t>
            </a:r>
            <a:endParaRPr lang="tr-TR" sz="3200" dirty="0"/>
          </a:p>
        </p:txBody>
      </p:sp>
      <p:sp>
        <p:nvSpPr>
          <p:cNvPr id="3" name="Unvan 2"/>
          <p:cNvSpPr>
            <a:spLocks noGrp="1"/>
          </p:cNvSpPr>
          <p:nvPr>
            <p:ph type="title"/>
          </p:nvPr>
        </p:nvSpPr>
        <p:spPr/>
        <p:txBody>
          <a:bodyPr/>
          <a:lstStyle/>
          <a:p>
            <a:r>
              <a:rPr lang="tr-TR" dirty="0"/>
              <a:t>Büyükşehirde Reform (</a:t>
            </a:r>
            <a:r>
              <a:rPr lang="tr-TR" dirty="0" smtClean="0"/>
              <a:t>2008)</a:t>
            </a:r>
            <a:endParaRPr lang="tr-TR" dirty="0"/>
          </a:p>
        </p:txBody>
      </p:sp>
    </p:spTree>
    <p:extLst>
      <p:ext uri="{BB962C8B-B14F-4D97-AF65-F5344CB8AC3E}">
        <p14:creationId xmlns:p14="http://schemas.microsoft.com/office/powerpoint/2010/main" val="33417069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pPr algn="ctr"/>
            <a:r>
              <a:rPr lang="tr-TR" dirty="0" smtClean="0"/>
              <a:t>6360 Sayılı Büyükşehir Belediyesi Kanunu (2012)</a:t>
            </a:r>
            <a:endParaRPr lang="tr-TR" dirty="0"/>
          </a:p>
        </p:txBody>
      </p:sp>
      <p:sp>
        <p:nvSpPr>
          <p:cNvPr id="3" name="İçerik Yer Tutucusu 2"/>
          <p:cNvSpPr>
            <a:spLocks noGrp="1"/>
          </p:cNvSpPr>
          <p:nvPr>
            <p:ph idx="1"/>
          </p:nvPr>
        </p:nvSpPr>
        <p:spPr>
          <a:xfrm>
            <a:off x="457200" y="1481328"/>
            <a:ext cx="8229600" cy="5116024"/>
          </a:xfrm>
        </p:spPr>
        <p:txBody>
          <a:bodyPr>
            <a:noAutofit/>
          </a:bodyPr>
          <a:lstStyle/>
          <a:p>
            <a:pPr algn="just"/>
            <a:r>
              <a:rPr lang="tr-TR" sz="2800" dirty="0"/>
              <a:t>Büyükşehir belediyelerinin sınırları </a:t>
            </a:r>
            <a:r>
              <a:rPr lang="tr-TR" sz="2800" dirty="0">
                <a:solidFill>
                  <a:srgbClr val="FF0000"/>
                </a:solidFill>
              </a:rPr>
              <a:t>il mülki sınırları </a:t>
            </a:r>
            <a:r>
              <a:rPr lang="tr-TR" sz="2800" dirty="0"/>
              <a:t>olarak </a:t>
            </a:r>
            <a:r>
              <a:rPr lang="tr-TR" sz="2800" dirty="0" smtClean="0"/>
              <a:t>değiştirildi.</a:t>
            </a:r>
          </a:p>
          <a:p>
            <a:pPr algn="just"/>
            <a:r>
              <a:rPr lang="tr-TR" sz="2800" dirty="0" smtClean="0"/>
              <a:t>Nüfus koşulu </a:t>
            </a:r>
            <a:r>
              <a:rPr lang="tr-TR" sz="2800" dirty="0" smtClean="0">
                <a:solidFill>
                  <a:srgbClr val="FF0000"/>
                </a:solidFill>
              </a:rPr>
              <a:t>750.000</a:t>
            </a:r>
          </a:p>
          <a:p>
            <a:pPr algn="just"/>
            <a:r>
              <a:rPr lang="tr-TR" sz="2800" dirty="0" smtClean="0">
                <a:solidFill>
                  <a:srgbClr val="FF0000"/>
                </a:solidFill>
              </a:rPr>
              <a:t>30</a:t>
            </a:r>
            <a:r>
              <a:rPr lang="tr-TR" sz="2800" dirty="0"/>
              <a:t> büyükşehir belediyesinin bulunduğu ildeki il özel idareleri 6360 sayılı Yasa ile kaldırıldı. </a:t>
            </a:r>
            <a:endParaRPr lang="tr-TR" sz="2800" dirty="0" smtClean="0"/>
          </a:p>
          <a:p>
            <a:pPr algn="just"/>
            <a:r>
              <a:rPr lang="tr-TR" sz="2800" dirty="0" smtClean="0"/>
              <a:t>Büyükşehir</a:t>
            </a:r>
            <a:r>
              <a:rPr lang="tr-TR" sz="2800" dirty="0"/>
              <a:t> belediyesi içinde kalan</a:t>
            </a:r>
            <a:r>
              <a:rPr lang="tr-TR" sz="2800" u="sng" dirty="0"/>
              <a:t> ilçe belediyelerinin sınırları da ilçe mülki sınırları </a:t>
            </a:r>
            <a:r>
              <a:rPr lang="tr-TR" sz="2800" u="sng" dirty="0" smtClean="0"/>
              <a:t>olarak </a:t>
            </a:r>
            <a:r>
              <a:rPr lang="tr-TR" sz="2800" dirty="0" smtClean="0"/>
              <a:t>değiştirildi.</a:t>
            </a:r>
          </a:p>
          <a:p>
            <a:pPr algn="just"/>
            <a:r>
              <a:rPr lang="tr-TR" sz="2800" dirty="0" smtClean="0"/>
              <a:t>Büyükşehir </a:t>
            </a:r>
            <a:r>
              <a:rPr lang="tr-TR" sz="2800" dirty="0"/>
              <a:t>belediye başkanlığı seçiminde </a:t>
            </a:r>
            <a:r>
              <a:rPr lang="tr-TR" sz="2800" dirty="0">
                <a:solidFill>
                  <a:srgbClr val="FF0000"/>
                </a:solidFill>
              </a:rPr>
              <a:t>seçim çevresi </a:t>
            </a:r>
            <a:r>
              <a:rPr lang="tr-TR" sz="2800" dirty="0"/>
              <a:t>il sınırıdır.</a:t>
            </a:r>
          </a:p>
        </p:txBody>
      </p:sp>
    </p:spTree>
    <p:extLst>
      <p:ext uri="{BB962C8B-B14F-4D97-AF65-F5344CB8AC3E}">
        <p14:creationId xmlns:p14="http://schemas.microsoft.com/office/powerpoint/2010/main" val="336042674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57200" y="1481328"/>
            <a:ext cx="8229600" cy="5188032"/>
          </a:xfrm>
        </p:spPr>
        <p:txBody>
          <a:bodyPr>
            <a:normAutofit lnSpcReduction="10000"/>
          </a:bodyPr>
          <a:lstStyle/>
          <a:p>
            <a:pPr algn="just"/>
            <a:r>
              <a:rPr lang="tr-TR" dirty="0" smtClean="0"/>
              <a:t>Türkiye nüf</a:t>
            </a:r>
            <a:r>
              <a:rPr lang="tr-TR" sz="2800" dirty="0" smtClean="0"/>
              <a:t>usunun </a:t>
            </a:r>
            <a:r>
              <a:rPr lang="tr-TR" sz="2800" dirty="0"/>
              <a:t>% </a:t>
            </a:r>
            <a:r>
              <a:rPr lang="tr-TR" sz="2800" dirty="0" smtClean="0"/>
              <a:t>70’i büyükşehir </a:t>
            </a:r>
            <a:r>
              <a:rPr lang="tr-TR" sz="2800" dirty="0"/>
              <a:t>yönetimleri </a:t>
            </a:r>
            <a:r>
              <a:rPr lang="tr-TR" sz="2800" dirty="0" smtClean="0"/>
              <a:t>altında.</a:t>
            </a:r>
          </a:p>
          <a:p>
            <a:pPr algn="just"/>
            <a:r>
              <a:rPr lang="tr-TR" sz="2800" dirty="0" smtClean="0"/>
              <a:t>“Yerel yönetimlerin sınırlarında, mevzuatın elverdiği </a:t>
            </a:r>
            <a:r>
              <a:rPr lang="tr-TR" sz="2800" dirty="0"/>
              <a:t>durumlarda ve </a:t>
            </a:r>
            <a:r>
              <a:rPr lang="tr-TR" sz="2800" dirty="0" smtClean="0"/>
              <a:t>mümkünse bir </a:t>
            </a:r>
            <a:r>
              <a:rPr lang="tr-TR" sz="2800" dirty="0"/>
              <a:t>referandum yoluyla ilgili yerel </a:t>
            </a:r>
            <a:r>
              <a:rPr lang="tr-TR" sz="2800" dirty="0" smtClean="0"/>
              <a:t>topluluklara önceden danışılmadan değişiklik </a:t>
            </a:r>
            <a:r>
              <a:rPr lang="tr-TR" sz="2800" dirty="0"/>
              <a:t>yapılamaz</a:t>
            </a:r>
            <a:r>
              <a:rPr lang="tr-TR" sz="2800" dirty="0" smtClean="0"/>
              <a:t>.”</a:t>
            </a:r>
          </a:p>
          <a:p>
            <a:pPr algn="just"/>
            <a:r>
              <a:rPr lang="tr-TR" sz="2800" dirty="0"/>
              <a:t>K</a:t>
            </a:r>
            <a:r>
              <a:rPr lang="tr-TR" sz="2800" dirty="0" smtClean="0"/>
              <a:t>imi illerde daha </a:t>
            </a:r>
            <a:r>
              <a:rPr lang="tr-TR" sz="2800" dirty="0"/>
              <a:t>küçük nüfusa sahip olan merkez belediyeler, </a:t>
            </a:r>
            <a:r>
              <a:rPr lang="tr-TR" sz="2800" dirty="0" smtClean="0"/>
              <a:t>kendilerinden daha </a:t>
            </a:r>
            <a:r>
              <a:rPr lang="tr-TR" sz="2800" dirty="0"/>
              <a:t>büyük </a:t>
            </a:r>
            <a:r>
              <a:rPr lang="tr-TR" sz="2800" dirty="0" smtClean="0"/>
              <a:t>yerleşim </a:t>
            </a:r>
            <a:r>
              <a:rPr lang="tr-TR" sz="2800" dirty="0"/>
              <a:t>yerleri üzerinde </a:t>
            </a:r>
            <a:r>
              <a:rPr lang="tr-TR" sz="2800" dirty="0" smtClean="0"/>
              <a:t>büyükşehir</a:t>
            </a:r>
            <a:r>
              <a:rPr lang="tr-TR" sz="2800" dirty="0"/>
              <a:t> </a:t>
            </a:r>
            <a:r>
              <a:rPr lang="tr-TR" sz="2800" dirty="0" smtClean="0"/>
              <a:t>yetkilerini </a:t>
            </a:r>
            <a:r>
              <a:rPr lang="tr-TR" sz="2800" dirty="0"/>
              <a:t>kullanabileceklerdir. </a:t>
            </a:r>
            <a:r>
              <a:rPr lang="tr-TR" sz="2800" dirty="0" smtClean="0"/>
              <a:t>(Hatay, Mardin, Muğla) </a:t>
            </a:r>
          </a:p>
          <a:p>
            <a:pPr algn="just"/>
            <a:endParaRPr lang="tr-TR" dirty="0"/>
          </a:p>
        </p:txBody>
      </p:sp>
      <p:sp>
        <p:nvSpPr>
          <p:cNvPr id="3" name="Unvan 2"/>
          <p:cNvSpPr>
            <a:spLocks noGrp="1"/>
          </p:cNvSpPr>
          <p:nvPr>
            <p:ph type="title"/>
          </p:nvPr>
        </p:nvSpPr>
        <p:spPr/>
        <p:txBody>
          <a:bodyPr>
            <a:normAutofit fontScale="90000"/>
          </a:bodyPr>
          <a:lstStyle/>
          <a:p>
            <a:r>
              <a:rPr lang="tr-TR" dirty="0"/>
              <a:t>6360 Sayılı Büyükşehir Belediyesi Kanunu (2012)</a:t>
            </a:r>
          </a:p>
        </p:txBody>
      </p:sp>
    </p:spTree>
    <p:extLst>
      <p:ext uri="{BB962C8B-B14F-4D97-AF65-F5344CB8AC3E}">
        <p14:creationId xmlns:p14="http://schemas.microsoft.com/office/powerpoint/2010/main" val="35446650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pPr algn="just"/>
            <a:r>
              <a:rPr lang="tr-TR" dirty="0" smtClean="0"/>
              <a:t>3360 sayılı kanunda İl Özel İdareleri (1987)</a:t>
            </a:r>
            <a:endParaRPr lang="tr-TR" dirty="0"/>
          </a:p>
        </p:txBody>
      </p:sp>
      <p:sp>
        <p:nvSpPr>
          <p:cNvPr id="3" name="İçerik Yer Tutucusu 2"/>
          <p:cNvSpPr>
            <a:spLocks noGrp="1"/>
          </p:cNvSpPr>
          <p:nvPr>
            <p:ph idx="1"/>
          </p:nvPr>
        </p:nvSpPr>
        <p:spPr>
          <a:xfrm>
            <a:off x="457200" y="1481328"/>
            <a:ext cx="8229600" cy="4827992"/>
          </a:xfrm>
        </p:spPr>
        <p:txBody>
          <a:bodyPr>
            <a:normAutofit fontScale="55000" lnSpcReduction="20000"/>
          </a:bodyPr>
          <a:lstStyle/>
          <a:p>
            <a:pPr algn="just"/>
            <a:r>
              <a:rPr lang="tr-TR" sz="5500" dirty="0"/>
              <a:t>İl özel idaresi, </a:t>
            </a:r>
            <a:r>
              <a:rPr lang="tr-TR" sz="5500" dirty="0">
                <a:solidFill>
                  <a:srgbClr val="FF0000"/>
                </a:solidFill>
              </a:rPr>
              <a:t>mahallî müşterek nitelikte olan </a:t>
            </a:r>
            <a:r>
              <a:rPr lang="tr-TR" sz="5500" dirty="0"/>
              <a:t>imar, bayındırlık, sağlık ve sosyal </a:t>
            </a:r>
            <a:r>
              <a:rPr lang="tr-TR" sz="5500" dirty="0" smtClean="0"/>
              <a:t>yardım</a:t>
            </a:r>
            <a:r>
              <a:rPr lang="tr-TR" sz="5500" dirty="0"/>
              <a:t>, çevre sağlığı ve koruması, eğitim ve spor, tarım, ağaçlandırma, orman tesisi, </a:t>
            </a:r>
            <a:r>
              <a:rPr lang="tr-TR" sz="5500" dirty="0" smtClean="0"/>
              <a:t>ekono­mi </a:t>
            </a:r>
            <a:r>
              <a:rPr lang="tr-TR" sz="5500" dirty="0"/>
              <a:t>ve ticaret, haberleşme, kültür, turizmle ilgili görevler ve bu Kanun dışında çeşitli </a:t>
            </a:r>
            <a:r>
              <a:rPr lang="tr-TR" sz="5500" dirty="0" smtClean="0"/>
              <a:t>mevzuat­la </a:t>
            </a:r>
            <a:r>
              <a:rPr lang="tr-TR" sz="5500" dirty="0"/>
              <a:t>verilen görevleri imkânları ve tespit edeceği öncelik sırasına göre yürütür. İl özel </a:t>
            </a:r>
            <a:r>
              <a:rPr lang="tr-TR" sz="5500" dirty="0" smtClean="0"/>
              <a:t>idareleri­nin </a:t>
            </a:r>
            <a:r>
              <a:rPr lang="tr-TR" sz="5500" dirty="0"/>
              <a:t>görevli olduğu mahallî ve müşterek ihtiyaçların kapsamı ve </a:t>
            </a:r>
            <a:r>
              <a:rPr lang="tr-TR" sz="5500" dirty="0" smtClean="0"/>
              <a:t>sınırı </a:t>
            </a:r>
            <a:r>
              <a:rPr lang="tr-TR" sz="5500" dirty="0"/>
              <a:t>Bakanlar Kurulunca </a:t>
            </a:r>
            <a:r>
              <a:rPr lang="tr-TR" sz="5500" dirty="0" smtClean="0"/>
              <a:t>tes­pit </a:t>
            </a:r>
            <a:r>
              <a:rPr lang="tr-TR" sz="5500" dirty="0"/>
              <a:t>olunur. </a:t>
            </a:r>
          </a:p>
          <a:p>
            <a:endParaRPr lang="tr-TR" dirty="0"/>
          </a:p>
        </p:txBody>
      </p:sp>
    </p:spTree>
    <p:extLst>
      <p:ext uri="{BB962C8B-B14F-4D97-AF65-F5344CB8AC3E}">
        <p14:creationId xmlns:p14="http://schemas.microsoft.com/office/powerpoint/2010/main" val="247074354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6360 </a:t>
            </a:r>
            <a:r>
              <a:rPr lang="tr-TR" dirty="0" smtClean="0"/>
              <a:t>Sayılı Büyükşehir Belediyesi Kanunu</a:t>
            </a:r>
            <a:endParaRPr lang="tr-TR" dirty="0"/>
          </a:p>
        </p:txBody>
      </p:sp>
      <p:sp>
        <p:nvSpPr>
          <p:cNvPr id="3" name="İçerik Yer Tutucusu 2"/>
          <p:cNvSpPr>
            <a:spLocks noGrp="1"/>
          </p:cNvSpPr>
          <p:nvPr>
            <p:ph idx="1"/>
          </p:nvPr>
        </p:nvSpPr>
        <p:spPr>
          <a:xfrm>
            <a:off x="457200" y="1481328"/>
            <a:ext cx="8229600" cy="5260040"/>
          </a:xfrm>
        </p:spPr>
        <p:txBody>
          <a:bodyPr>
            <a:normAutofit/>
          </a:bodyPr>
          <a:lstStyle/>
          <a:p>
            <a:pPr algn="just"/>
            <a:r>
              <a:rPr lang="tr-TR" dirty="0"/>
              <a:t>Büyükşehir belediyesinin mülki sınırları içinde kalan tüm </a:t>
            </a:r>
            <a:r>
              <a:rPr lang="tr-TR" dirty="0">
                <a:solidFill>
                  <a:srgbClr val="FF0000"/>
                </a:solidFill>
              </a:rPr>
              <a:t>köy</a:t>
            </a:r>
            <a:r>
              <a:rPr lang="tr-TR" dirty="0"/>
              <a:t> ve </a:t>
            </a:r>
            <a:r>
              <a:rPr lang="tr-TR" dirty="0">
                <a:solidFill>
                  <a:srgbClr val="FF0000"/>
                </a:solidFill>
              </a:rPr>
              <a:t>belediyelerin</a:t>
            </a:r>
            <a:r>
              <a:rPr lang="tr-TR" dirty="0"/>
              <a:t> kamu tüzel kişilikleri kaldırıldı. </a:t>
            </a:r>
            <a:endParaRPr lang="tr-TR" dirty="0" smtClean="0"/>
          </a:p>
          <a:p>
            <a:pPr algn="just"/>
            <a:r>
              <a:rPr lang="tr-TR" dirty="0" smtClean="0"/>
              <a:t>Köyler </a:t>
            </a:r>
            <a:r>
              <a:rPr lang="tr-TR" dirty="0">
                <a:solidFill>
                  <a:srgbClr val="FF0000"/>
                </a:solidFill>
              </a:rPr>
              <a:t>mahalle</a:t>
            </a:r>
            <a:r>
              <a:rPr lang="tr-TR" dirty="0"/>
              <a:t> olarak, belediyeler ise belde ismiyle tek </a:t>
            </a:r>
            <a:r>
              <a:rPr lang="tr-TR" dirty="0">
                <a:solidFill>
                  <a:srgbClr val="FF0000"/>
                </a:solidFill>
              </a:rPr>
              <a:t>mahalle</a:t>
            </a:r>
            <a:r>
              <a:rPr lang="tr-TR" dirty="0"/>
              <a:t> olarak birlikte bağlı bulundukları ilçenin belediyesine katılmıştır. </a:t>
            </a:r>
            <a:endParaRPr lang="tr-TR" dirty="0" smtClean="0"/>
          </a:p>
          <a:p>
            <a:pPr algn="just"/>
            <a:r>
              <a:rPr lang="tr-TR" dirty="0">
                <a:solidFill>
                  <a:srgbClr val="FF0000"/>
                </a:solidFill>
              </a:rPr>
              <a:t>1592</a:t>
            </a:r>
            <a:r>
              <a:rPr lang="tr-TR" dirty="0"/>
              <a:t> belediye ve </a:t>
            </a:r>
            <a:r>
              <a:rPr lang="tr-TR" dirty="0">
                <a:solidFill>
                  <a:srgbClr val="FF0000"/>
                </a:solidFill>
              </a:rPr>
              <a:t>16.082</a:t>
            </a:r>
            <a:r>
              <a:rPr lang="tr-TR" dirty="0"/>
              <a:t> köy kapatılmış, mahalleye </a:t>
            </a:r>
            <a:r>
              <a:rPr lang="tr-TR" dirty="0" smtClean="0"/>
              <a:t>dönüştürülmüş </a:t>
            </a:r>
            <a:r>
              <a:rPr lang="tr-TR" dirty="0"/>
              <a:t>ve </a:t>
            </a:r>
            <a:r>
              <a:rPr lang="tr-TR" dirty="0">
                <a:solidFill>
                  <a:srgbClr val="FF0000"/>
                </a:solidFill>
              </a:rPr>
              <a:t>26</a:t>
            </a:r>
            <a:r>
              <a:rPr lang="tr-TR" dirty="0"/>
              <a:t> yeni ilçe kurulmuştur</a:t>
            </a:r>
            <a:r>
              <a:rPr lang="tr-TR" dirty="0" smtClean="0"/>
              <a:t>.</a:t>
            </a:r>
          </a:p>
          <a:p>
            <a:r>
              <a:rPr lang="tr-TR" dirty="0" smtClean="0"/>
              <a:t>Böylece köylülerin yüzyıllardan </a:t>
            </a:r>
            <a:r>
              <a:rPr lang="tr-TR" dirty="0"/>
              <a:t>beri </a:t>
            </a:r>
            <a:r>
              <a:rPr lang="tr-TR" dirty="0" smtClean="0"/>
              <a:t>kullandığı </a:t>
            </a:r>
            <a:r>
              <a:rPr lang="tr-TR" dirty="0"/>
              <a:t>orta malları, çayır ve meralar artık </a:t>
            </a:r>
            <a:r>
              <a:rPr lang="tr-TR" dirty="0" smtClean="0"/>
              <a:t>büyükşehir</a:t>
            </a:r>
            <a:r>
              <a:rPr lang="tr-TR" dirty="0"/>
              <a:t> </a:t>
            </a:r>
            <a:r>
              <a:rPr lang="tr-TR" dirty="0" smtClean="0"/>
              <a:t>sınırları </a:t>
            </a:r>
            <a:r>
              <a:rPr lang="tr-TR" dirty="0"/>
              <a:t>içine alınmaktadır. </a:t>
            </a:r>
          </a:p>
        </p:txBody>
      </p:sp>
    </p:spTree>
    <p:extLst>
      <p:ext uri="{BB962C8B-B14F-4D97-AF65-F5344CB8AC3E}">
        <p14:creationId xmlns:p14="http://schemas.microsoft.com/office/powerpoint/2010/main" val="407728402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algn="just"/>
            <a:r>
              <a:rPr lang="tr-TR" dirty="0"/>
              <a:t>İçişleri Bakanlığının taşra teşkilatı olarak “</a:t>
            </a:r>
            <a:r>
              <a:rPr lang="tr-TR" dirty="0">
                <a:solidFill>
                  <a:srgbClr val="FF0000"/>
                </a:solidFill>
              </a:rPr>
              <a:t>Yatırım, İzleme ve Koordinasyon Başkanlığı</a:t>
            </a:r>
            <a:r>
              <a:rPr lang="tr-TR" dirty="0"/>
              <a:t>” kurulmaktadır.</a:t>
            </a:r>
          </a:p>
          <a:p>
            <a:pPr algn="just"/>
            <a:r>
              <a:rPr lang="tr-TR" dirty="0"/>
              <a:t>İlçelerin </a:t>
            </a:r>
            <a:r>
              <a:rPr lang="tr-TR" dirty="0">
                <a:solidFill>
                  <a:srgbClr val="FF0000"/>
                </a:solidFill>
              </a:rPr>
              <a:t>otopark gelirlerinin </a:t>
            </a:r>
            <a:r>
              <a:rPr lang="tr-TR" dirty="0"/>
              <a:t>Büyükşehir belediyelerine aktarılması öngörülüyor</a:t>
            </a:r>
            <a:r>
              <a:rPr lang="tr-TR" dirty="0" smtClean="0"/>
              <a:t>.</a:t>
            </a:r>
          </a:p>
          <a:p>
            <a:pPr algn="just"/>
            <a:r>
              <a:rPr lang="tr-TR" dirty="0" smtClean="0"/>
              <a:t>Öncelik, yerel yönetimlerin </a:t>
            </a:r>
            <a:r>
              <a:rPr lang="tr-TR" dirty="0"/>
              <a:t>katılımı ve demokrasiyi güçlendirici özelliklerinden çok hizmet </a:t>
            </a:r>
            <a:r>
              <a:rPr lang="tr-TR" dirty="0" smtClean="0"/>
              <a:t>sunma işlevine verilmektedir.</a:t>
            </a:r>
            <a:endParaRPr lang="tr-TR" dirty="0"/>
          </a:p>
          <a:p>
            <a:endParaRPr lang="tr-TR" dirty="0"/>
          </a:p>
        </p:txBody>
      </p:sp>
      <p:sp>
        <p:nvSpPr>
          <p:cNvPr id="3" name="Unvan 2"/>
          <p:cNvSpPr>
            <a:spLocks noGrp="1"/>
          </p:cNvSpPr>
          <p:nvPr>
            <p:ph type="title"/>
          </p:nvPr>
        </p:nvSpPr>
        <p:spPr/>
        <p:txBody>
          <a:bodyPr>
            <a:normAutofit fontScale="90000"/>
          </a:bodyPr>
          <a:lstStyle/>
          <a:p>
            <a:r>
              <a:rPr lang="tr-TR" dirty="0"/>
              <a:t>6360 Sayılı Büyükşehir Belediyesi Kanunu</a:t>
            </a:r>
          </a:p>
        </p:txBody>
      </p:sp>
    </p:spTree>
    <p:extLst>
      <p:ext uri="{BB962C8B-B14F-4D97-AF65-F5344CB8AC3E}">
        <p14:creationId xmlns:p14="http://schemas.microsoft.com/office/powerpoint/2010/main" val="2971122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lnSpcReduction="10000"/>
          </a:bodyPr>
          <a:lstStyle/>
          <a:p>
            <a:pPr algn="just"/>
            <a:r>
              <a:rPr lang="tr-TR" dirty="0">
                <a:solidFill>
                  <a:srgbClr val="FF0000"/>
                </a:solidFill>
              </a:rPr>
              <a:t>İl halkının</a:t>
            </a:r>
            <a:r>
              <a:rPr lang="tr-TR" dirty="0"/>
              <a:t> mahallî müşterek nitelikteki ihtiyaçlarını karşılamak üzere kurulan </a:t>
            </a:r>
            <a:r>
              <a:rPr lang="tr-TR" dirty="0" smtClean="0"/>
              <a:t>ve </a:t>
            </a:r>
            <a:r>
              <a:rPr lang="tr-TR" dirty="0"/>
              <a:t>karar organı seçmenler tarafından seçilerek oluşturulan, idarî ve malî özerkliğe sahip kamu tüzel </a:t>
            </a:r>
            <a:r>
              <a:rPr lang="tr-TR" dirty="0" smtClean="0"/>
              <a:t>kişisi.</a:t>
            </a:r>
          </a:p>
          <a:p>
            <a:pPr algn="just"/>
            <a:r>
              <a:rPr lang="tr-TR" dirty="0" smtClean="0">
                <a:solidFill>
                  <a:srgbClr val="FF0000"/>
                </a:solidFill>
              </a:rPr>
              <a:t>İdari ve mali öz</a:t>
            </a:r>
            <a:r>
              <a:rPr lang="tr-TR" dirty="0" smtClean="0"/>
              <a:t>erklik ilk kez tanınmıştır.</a:t>
            </a:r>
          </a:p>
          <a:p>
            <a:pPr algn="just"/>
            <a:r>
              <a:rPr lang="tr-TR" dirty="0" smtClean="0"/>
              <a:t>Görevlerde </a:t>
            </a:r>
            <a:r>
              <a:rPr lang="tr-TR" dirty="0" smtClean="0">
                <a:solidFill>
                  <a:srgbClr val="FF0000"/>
                </a:solidFill>
              </a:rPr>
              <a:t>soyutluk</a:t>
            </a:r>
            <a:r>
              <a:rPr lang="tr-TR" dirty="0" smtClean="0"/>
              <a:t> var.</a:t>
            </a:r>
          </a:p>
          <a:p>
            <a:pPr algn="just"/>
            <a:r>
              <a:rPr lang="tr-TR" dirty="0" smtClean="0">
                <a:solidFill>
                  <a:srgbClr val="FF0000"/>
                </a:solidFill>
              </a:rPr>
              <a:t>Genel yetkili </a:t>
            </a:r>
            <a:r>
              <a:rPr lang="tr-TR" dirty="0" smtClean="0"/>
              <a:t>kılınıyorlar.</a:t>
            </a:r>
          </a:p>
          <a:p>
            <a:pPr algn="just"/>
            <a:r>
              <a:rPr lang="tr-TR" dirty="0"/>
              <a:t>Özel idarenin görev ve yetkilerinin ayrıntılı olarak sayılması yerine bu </a:t>
            </a:r>
            <a:r>
              <a:rPr lang="tr-TR" dirty="0" smtClean="0"/>
              <a:t>kanunda </a:t>
            </a:r>
            <a:r>
              <a:rPr lang="tr-TR" dirty="0"/>
              <a:t>sadece hizmet alanlarının belirtilmesi ile yetinilmiştir.</a:t>
            </a:r>
          </a:p>
          <a:p>
            <a:pPr algn="just"/>
            <a:endParaRPr lang="tr-TR" dirty="0" smtClean="0"/>
          </a:p>
        </p:txBody>
      </p:sp>
      <p:sp>
        <p:nvSpPr>
          <p:cNvPr id="3" name="Unvan 2"/>
          <p:cNvSpPr>
            <a:spLocks noGrp="1"/>
          </p:cNvSpPr>
          <p:nvPr>
            <p:ph type="title"/>
          </p:nvPr>
        </p:nvSpPr>
        <p:spPr/>
        <p:txBody>
          <a:bodyPr>
            <a:normAutofit fontScale="90000"/>
          </a:bodyPr>
          <a:lstStyle/>
          <a:p>
            <a:r>
              <a:rPr lang="tr-TR" dirty="0"/>
              <a:t>5302 sayılı kanunda İl Özel İdareleri (2005)</a:t>
            </a:r>
          </a:p>
        </p:txBody>
      </p:sp>
    </p:spTree>
    <p:extLst>
      <p:ext uri="{BB962C8B-B14F-4D97-AF65-F5344CB8AC3E}">
        <p14:creationId xmlns:p14="http://schemas.microsoft.com/office/powerpoint/2010/main" val="5949722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pPr algn="just"/>
            <a:r>
              <a:rPr lang="tr-TR" dirty="0" smtClean="0"/>
              <a:t>5302 sayılı kanunda İl Özel İdareleri (2005)</a:t>
            </a:r>
            <a:endParaRPr lang="tr-TR" dirty="0"/>
          </a:p>
        </p:txBody>
      </p:sp>
      <p:sp>
        <p:nvSpPr>
          <p:cNvPr id="3" name="İçerik Yer Tutucusu 2"/>
          <p:cNvSpPr>
            <a:spLocks noGrp="1"/>
          </p:cNvSpPr>
          <p:nvPr>
            <p:ph idx="1"/>
          </p:nvPr>
        </p:nvSpPr>
        <p:spPr/>
        <p:txBody>
          <a:bodyPr>
            <a:noAutofit/>
          </a:bodyPr>
          <a:lstStyle/>
          <a:p>
            <a:pPr algn="just"/>
            <a:r>
              <a:rPr lang="tr-TR" sz="2700" dirty="0">
                <a:solidFill>
                  <a:srgbClr val="FF0000"/>
                </a:solidFill>
              </a:rPr>
              <a:t>Valiler</a:t>
            </a:r>
            <a:r>
              <a:rPr lang="tr-TR" sz="2700" dirty="0"/>
              <a:t> İl Genel Meclisinin başından ayrılmış, yerlerine il genel meclisleri kendi içlerinden bir üyeyi </a:t>
            </a:r>
            <a:r>
              <a:rPr lang="tr-TR" sz="2700" dirty="0">
                <a:solidFill>
                  <a:srgbClr val="FF0000"/>
                </a:solidFill>
              </a:rPr>
              <a:t>başkan</a:t>
            </a:r>
            <a:r>
              <a:rPr lang="tr-TR" sz="2700" dirty="0"/>
              <a:t> olarak seçmeye </a:t>
            </a:r>
            <a:r>
              <a:rPr lang="tr-TR" sz="2700" dirty="0" smtClean="0"/>
              <a:t>başlamıştır.</a:t>
            </a:r>
          </a:p>
          <a:p>
            <a:pPr algn="just"/>
            <a:r>
              <a:rPr lang="tr-TR" sz="2700" dirty="0"/>
              <a:t>İl genel meclisi tarafından alınan kararların tam metni, en geç beş gün içinde valiye gönderilir. Vali, </a:t>
            </a:r>
            <a:r>
              <a:rPr lang="tr-TR" sz="2700" dirty="0" smtClean="0"/>
              <a:t>hukuka </a:t>
            </a:r>
            <a:r>
              <a:rPr lang="tr-TR" sz="2700" dirty="0"/>
              <a:t>aykırı gördüğü kararları, yedi gün içinde gerekçesini de belirterek yeniden görüşülmek üzere il genel meclisine iade </a:t>
            </a:r>
            <a:r>
              <a:rPr lang="tr-TR" sz="2700" dirty="0" smtClean="0"/>
              <a:t>edebilir</a:t>
            </a:r>
            <a:r>
              <a:rPr lang="tr-TR" sz="2700" dirty="0"/>
              <a:t>. Valiye gönderilmeyen meclis kararları yürürlüğe girmez. </a:t>
            </a:r>
          </a:p>
        </p:txBody>
      </p:sp>
    </p:spTree>
    <p:extLst>
      <p:ext uri="{BB962C8B-B14F-4D97-AF65-F5344CB8AC3E}">
        <p14:creationId xmlns:p14="http://schemas.microsoft.com/office/powerpoint/2010/main" val="33789762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algn="just"/>
            <a:r>
              <a:rPr lang="tr-TR" dirty="0" smtClean="0">
                <a:solidFill>
                  <a:srgbClr val="FF0000"/>
                </a:solidFill>
              </a:rPr>
              <a:t>Eski </a:t>
            </a:r>
            <a:r>
              <a:rPr lang="tr-TR" dirty="0" err="1" smtClean="0">
                <a:solidFill>
                  <a:srgbClr val="FF0000"/>
                </a:solidFill>
              </a:rPr>
              <a:t>İÖİK’ya</a:t>
            </a:r>
            <a:r>
              <a:rPr lang="tr-TR" dirty="0" smtClean="0">
                <a:solidFill>
                  <a:srgbClr val="FF0000"/>
                </a:solidFill>
              </a:rPr>
              <a:t> </a:t>
            </a:r>
            <a:r>
              <a:rPr lang="tr-TR" dirty="0" smtClean="0"/>
              <a:t>göre meclisin aldığı tüm kararlar valilinin onayına tabiydi.</a:t>
            </a:r>
            <a:r>
              <a:rPr lang="tr-TR" dirty="0"/>
              <a:t> </a:t>
            </a:r>
            <a:endParaRPr lang="tr-TR" dirty="0" smtClean="0"/>
          </a:p>
          <a:p>
            <a:pPr algn="just"/>
            <a:r>
              <a:rPr lang="tr-TR" dirty="0">
                <a:solidFill>
                  <a:srgbClr val="FF0000"/>
                </a:solidFill>
              </a:rPr>
              <a:t>(</a:t>
            </a:r>
            <a:r>
              <a:rPr lang="tr-TR" dirty="0" smtClean="0">
                <a:solidFill>
                  <a:srgbClr val="FF0000"/>
                </a:solidFill>
              </a:rPr>
              <a:t>5302’nin ilk hali)</a:t>
            </a:r>
            <a:r>
              <a:rPr lang="tr-TR" dirty="0" smtClean="0"/>
              <a:t> Yeniden </a:t>
            </a:r>
            <a:r>
              <a:rPr lang="tr-TR" dirty="0"/>
              <a:t>görüşülmesi istenilmeyen kararlar </a:t>
            </a:r>
            <a:r>
              <a:rPr lang="tr-TR" dirty="0">
                <a:solidFill>
                  <a:srgbClr val="002060"/>
                </a:solidFill>
              </a:rPr>
              <a:t>ile yeniden görüşülmesi istenip de il genel meclisi üye tam sayısının salt çoğunluğuyla ısrar edilen kararlar </a:t>
            </a:r>
            <a:r>
              <a:rPr lang="tr-TR" dirty="0"/>
              <a:t>kesinleşir</a:t>
            </a:r>
            <a:r>
              <a:rPr lang="tr-TR" dirty="0" smtClean="0"/>
              <a:t>.</a:t>
            </a:r>
          </a:p>
          <a:p>
            <a:pPr algn="just"/>
            <a:r>
              <a:rPr lang="tr-TR" dirty="0" smtClean="0"/>
              <a:t>Anayasa Mahkemesi 2007</a:t>
            </a:r>
            <a:endParaRPr lang="tr-TR" dirty="0"/>
          </a:p>
        </p:txBody>
      </p:sp>
      <p:sp>
        <p:nvSpPr>
          <p:cNvPr id="3" name="Unvan 2"/>
          <p:cNvSpPr>
            <a:spLocks noGrp="1"/>
          </p:cNvSpPr>
          <p:nvPr>
            <p:ph type="title"/>
          </p:nvPr>
        </p:nvSpPr>
        <p:spPr/>
        <p:txBody>
          <a:bodyPr>
            <a:normAutofit fontScale="90000"/>
          </a:bodyPr>
          <a:lstStyle/>
          <a:p>
            <a:r>
              <a:rPr lang="tr-TR" dirty="0"/>
              <a:t>5302 sayılı kanunda İl Özel İdareleri (2005)</a:t>
            </a:r>
          </a:p>
        </p:txBody>
      </p:sp>
    </p:spTree>
    <p:extLst>
      <p:ext uri="{BB962C8B-B14F-4D97-AF65-F5344CB8AC3E}">
        <p14:creationId xmlns:p14="http://schemas.microsoft.com/office/powerpoint/2010/main" val="39775314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pPr algn="just"/>
            <a:r>
              <a:rPr lang="tr-TR" dirty="0" smtClean="0"/>
              <a:t>5302 </a:t>
            </a:r>
            <a:r>
              <a:rPr lang="tr-TR" dirty="0"/>
              <a:t>sayılı kanunda İl Özel İdareleri</a:t>
            </a:r>
          </a:p>
        </p:txBody>
      </p:sp>
      <p:sp>
        <p:nvSpPr>
          <p:cNvPr id="3" name="İçerik Yer Tutucusu 2"/>
          <p:cNvSpPr>
            <a:spLocks noGrp="1"/>
          </p:cNvSpPr>
          <p:nvPr>
            <p:ph idx="1"/>
          </p:nvPr>
        </p:nvSpPr>
        <p:spPr>
          <a:xfrm>
            <a:off x="457200" y="1481328"/>
            <a:ext cx="8229600" cy="5044016"/>
          </a:xfrm>
        </p:spPr>
        <p:txBody>
          <a:bodyPr>
            <a:normAutofit fontScale="70000" lnSpcReduction="20000"/>
          </a:bodyPr>
          <a:lstStyle/>
          <a:p>
            <a:pPr algn="just"/>
            <a:r>
              <a:rPr lang="tr-TR" sz="4100" dirty="0"/>
              <a:t>Eski düzende, </a:t>
            </a:r>
            <a:r>
              <a:rPr lang="tr-TR" sz="4100" dirty="0" smtClean="0"/>
              <a:t>Mayıs </a:t>
            </a:r>
            <a:r>
              <a:rPr lang="tr-TR" sz="4100" dirty="0"/>
              <a:t>ve </a:t>
            </a:r>
            <a:r>
              <a:rPr lang="tr-TR" sz="4100" dirty="0" smtClean="0"/>
              <a:t>Kasım </a:t>
            </a:r>
            <a:r>
              <a:rPr lang="tr-TR" sz="4100" dirty="0"/>
              <a:t>aylarında olmak üzere </a:t>
            </a:r>
            <a:r>
              <a:rPr lang="tr-TR" sz="4100" dirty="0">
                <a:solidFill>
                  <a:srgbClr val="FF0000"/>
                </a:solidFill>
              </a:rPr>
              <a:t>yılda iki defa </a:t>
            </a:r>
            <a:r>
              <a:rPr lang="tr-TR" sz="4100" dirty="0"/>
              <a:t>toplanan meclis, 5302 sayılı kanuna göre bir aylık tatil hariç </a:t>
            </a:r>
            <a:r>
              <a:rPr lang="tr-TR" sz="4100" dirty="0">
                <a:solidFill>
                  <a:srgbClr val="FF0000"/>
                </a:solidFill>
              </a:rPr>
              <a:t>yılın on bir ayı </a:t>
            </a:r>
            <a:r>
              <a:rPr lang="tr-TR" sz="4100" dirty="0"/>
              <a:t>toplantı yapmaktadır. </a:t>
            </a:r>
            <a:endParaRPr lang="tr-TR" sz="4100" dirty="0" smtClean="0"/>
          </a:p>
          <a:p>
            <a:pPr algn="just"/>
            <a:r>
              <a:rPr lang="tr-TR" sz="4100" dirty="0" smtClean="0"/>
              <a:t>Vali</a:t>
            </a:r>
            <a:r>
              <a:rPr lang="tr-TR" sz="4100" dirty="0"/>
              <a:t>, M</a:t>
            </a:r>
            <a:r>
              <a:rPr lang="tr-TR" sz="4100" dirty="0" smtClean="0"/>
              <a:t>art </a:t>
            </a:r>
            <a:r>
              <a:rPr lang="tr-TR" sz="4100" dirty="0"/>
              <a:t>ayı toplantısında bir önceki yıla ait faaliyet raporunu meclise sunacak; Faaliyet raporundaki açıklamalar, meclis üye tam sayısının dörtte üçünün çoğunluğuyla yeterli görülmezse, yetersizlik kararıyla görüşmeleri kapsayan tutanak, meclis başkanı tarafından gereği yapılmak üzere İçişleri Bakanlığına gönderilecektir.</a:t>
            </a:r>
          </a:p>
          <a:p>
            <a:endParaRPr lang="tr-TR" dirty="0"/>
          </a:p>
        </p:txBody>
      </p:sp>
    </p:spTree>
    <p:extLst>
      <p:ext uri="{BB962C8B-B14F-4D97-AF65-F5344CB8AC3E}">
        <p14:creationId xmlns:p14="http://schemas.microsoft.com/office/powerpoint/2010/main" val="31365460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pPr algn="just"/>
            <a:r>
              <a:rPr lang="tr-TR" sz="3200" dirty="0" smtClean="0"/>
              <a:t>Görevleri, belediye sınırları dahil olmak üzere il sınırları içinde ve belediye sınırları dışındaki alanlardadır.</a:t>
            </a:r>
          </a:p>
          <a:p>
            <a:pPr algn="just"/>
            <a:r>
              <a:rPr lang="tr-TR" sz="3200" dirty="0" smtClean="0"/>
              <a:t>2005 yılında </a:t>
            </a:r>
            <a:r>
              <a:rPr lang="tr-TR" sz="3200" dirty="0" smtClean="0">
                <a:solidFill>
                  <a:srgbClr val="002060"/>
                </a:solidFill>
              </a:rPr>
              <a:t>Köy Hizmetleri Genel Müdürlüğü </a:t>
            </a:r>
            <a:r>
              <a:rPr lang="tr-TR" sz="3200" dirty="0" smtClean="0"/>
              <a:t>kaldırılarak bu kuruluş il özel idarelerine bağlanmıştır.</a:t>
            </a:r>
            <a:endParaRPr lang="tr-TR" sz="3200" dirty="0"/>
          </a:p>
        </p:txBody>
      </p:sp>
      <p:sp>
        <p:nvSpPr>
          <p:cNvPr id="3" name="Unvan 2"/>
          <p:cNvSpPr>
            <a:spLocks noGrp="1"/>
          </p:cNvSpPr>
          <p:nvPr>
            <p:ph type="title"/>
          </p:nvPr>
        </p:nvSpPr>
        <p:spPr/>
        <p:txBody>
          <a:bodyPr>
            <a:normAutofit fontScale="90000"/>
          </a:bodyPr>
          <a:lstStyle/>
          <a:p>
            <a:r>
              <a:rPr lang="tr-TR" dirty="0"/>
              <a:t>5302 sayılı kanunda İl Özel İdareleri (2005)</a:t>
            </a:r>
          </a:p>
        </p:txBody>
      </p:sp>
    </p:spTree>
    <p:extLst>
      <p:ext uri="{BB962C8B-B14F-4D97-AF65-F5344CB8AC3E}">
        <p14:creationId xmlns:p14="http://schemas.microsoft.com/office/powerpoint/2010/main" val="9116169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95536" y="1481328"/>
            <a:ext cx="8291264" cy="5044016"/>
          </a:xfrm>
        </p:spPr>
        <p:txBody>
          <a:bodyPr>
            <a:normAutofit fontScale="55000" lnSpcReduction="20000"/>
          </a:bodyPr>
          <a:lstStyle/>
          <a:p>
            <a:pPr algn="just"/>
            <a:r>
              <a:rPr lang="tr-TR" sz="4500" dirty="0" smtClean="0"/>
              <a:t>a</a:t>
            </a:r>
            <a:r>
              <a:rPr lang="tr-TR" sz="4500" dirty="0"/>
              <a:t>) Sağlık, tarım, sanayi ve ticaret; ilin çevre düzeni plânı, bayındırlık ve iskân, toprağın korunması, erozyonun önlenmesi, sosyal hizmet ve yardımlar, yoksullara mikro kredi verilmesi, çocuk yuvaları ve yetiştirme yurtları; ilk ve orta öğretim kurumlarının arsa temini, binalarının yapım, bakım ve onarımı ile diğer ihtiyaçlarının karşılanmasına ilişkin hizmetleri </a:t>
            </a:r>
            <a:r>
              <a:rPr lang="tr-TR" sz="4500" dirty="0">
                <a:solidFill>
                  <a:srgbClr val="FF0000"/>
                </a:solidFill>
              </a:rPr>
              <a:t>il sınırları içinde</a:t>
            </a:r>
            <a:r>
              <a:rPr lang="tr-TR" sz="4500" dirty="0"/>
              <a:t>,</a:t>
            </a:r>
          </a:p>
          <a:p>
            <a:pPr algn="just"/>
            <a:r>
              <a:rPr lang="tr-TR" sz="4500" dirty="0" smtClean="0"/>
              <a:t>b</a:t>
            </a:r>
            <a:r>
              <a:rPr lang="tr-TR" sz="4500" dirty="0"/>
              <a:t>) İmar, yol, su, kanalizasyon, katı atık, çevre, acil yardım ve kurtarma, kültür, turizm, gençlik ve spor; orman köylerinin desteklenmesi, ağaçlandırma, park ve bahçe tesisine ilişkin hizmetleri </a:t>
            </a:r>
            <a:r>
              <a:rPr lang="tr-TR" sz="4500" dirty="0">
                <a:solidFill>
                  <a:srgbClr val="FF0000"/>
                </a:solidFill>
              </a:rPr>
              <a:t>belediye sınırları dışında</a:t>
            </a:r>
            <a:r>
              <a:rPr lang="tr-TR" sz="4500" dirty="0"/>
              <a:t>,</a:t>
            </a:r>
          </a:p>
          <a:p>
            <a:endParaRPr lang="tr-TR" dirty="0"/>
          </a:p>
        </p:txBody>
      </p:sp>
      <p:sp>
        <p:nvSpPr>
          <p:cNvPr id="3" name="Başlık 2"/>
          <p:cNvSpPr>
            <a:spLocks noGrp="1"/>
          </p:cNvSpPr>
          <p:nvPr>
            <p:ph type="title"/>
          </p:nvPr>
        </p:nvSpPr>
        <p:spPr/>
        <p:txBody>
          <a:bodyPr>
            <a:normAutofit fontScale="90000"/>
          </a:bodyPr>
          <a:lstStyle/>
          <a:p>
            <a:pPr algn="ctr"/>
            <a:r>
              <a:rPr lang="tr-TR" dirty="0"/>
              <a:t>5302 sayılı kanunda İl Özel İdareleri</a:t>
            </a:r>
          </a:p>
        </p:txBody>
      </p:sp>
    </p:spTree>
    <p:extLst>
      <p:ext uri="{BB962C8B-B14F-4D97-AF65-F5344CB8AC3E}">
        <p14:creationId xmlns:p14="http://schemas.microsoft.com/office/powerpoint/2010/main" val="378191018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labalık">
  <a:themeElements>
    <a:clrScheme name="Kalabalı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Kalabalık">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2008</TotalTime>
  <Words>1343</Words>
  <Application>Microsoft Office PowerPoint</Application>
  <PresentationFormat>Ekran Gösterisi (4:3)</PresentationFormat>
  <Paragraphs>100</Paragraphs>
  <Slides>31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31</vt:i4>
      </vt:variant>
    </vt:vector>
  </HeadingPairs>
  <TitlesOfParts>
    <vt:vector size="36" baseType="lpstr">
      <vt:lpstr>Lucida Sans Unicode</vt:lpstr>
      <vt:lpstr>Verdana</vt:lpstr>
      <vt:lpstr>Wingdings 2</vt:lpstr>
      <vt:lpstr>Wingdings 3</vt:lpstr>
      <vt:lpstr>Kalabalık</vt:lpstr>
      <vt:lpstr>2000’den Günümüze</vt:lpstr>
      <vt:lpstr>Yerelleşme Uygulamaları</vt:lpstr>
      <vt:lpstr>3360 sayılı kanunda İl Özel İdareleri (1987)</vt:lpstr>
      <vt:lpstr>5302 sayılı kanunda İl Özel İdareleri (2005)</vt:lpstr>
      <vt:lpstr>5302 sayılı kanunda İl Özel İdareleri (2005)</vt:lpstr>
      <vt:lpstr>5302 sayılı kanunda İl Özel İdareleri (2005)</vt:lpstr>
      <vt:lpstr>5302 sayılı kanunda İl Özel İdareleri</vt:lpstr>
      <vt:lpstr>5302 sayılı kanunda İl Özel İdareleri (2005)</vt:lpstr>
      <vt:lpstr>5302 sayılı kanunda İl Özel İdareleri</vt:lpstr>
      <vt:lpstr>İl Özel İdarelerinde Örgütlenme</vt:lpstr>
      <vt:lpstr>İl Özel İdarelerinde Örgütlenme</vt:lpstr>
      <vt:lpstr>5302 sayılı kanunda İl Özel İdareleri-Belediyeler (Denetim)</vt:lpstr>
      <vt:lpstr>5302 sayılı kanunda İl Özel İdareleri-Belediyeler (Denetim)</vt:lpstr>
      <vt:lpstr>5393 sayılı Belediye Kanunu (2005)</vt:lpstr>
      <vt:lpstr>5393 sayılı Belediye Kanunu</vt:lpstr>
      <vt:lpstr>5393 sayılı Belediye Kanunu</vt:lpstr>
      <vt:lpstr>5393 sayılı Belediye Kanunu (Görevler)</vt:lpstr>
      <vt:lpstr>5393 sayılı Belediye Kanunu</vt:lpstr>
      <vt:lpstr>5393 sayılı Belediye Kanunu (Mahalle)</vt:lpstr>
      <vt:lpstr>5393 sayılı Belediye Kanunu</vt:lpstr>
      <vt:lpstr>5393 sayılı Belediye Kanunu</vt:lpstr>
      <vt:lpstr>5393 sayılı Belediye Kanunu</vt:lpstr>
      <vt:lpstr>5393 sayılı Belediye Kanunu</vt:lpstr>
      <vt:lpstr>5393 sayılı Belediye Kanunu (Örgütlenme)</vt:lpstr>
      <vt:lpstr>5393 sayılı Belediye Kanunu (Faaliyet Raporu)</vt:lpstr>
      <vt:lpstr>Büyükşehirde Reform (2004)</vt:lpstr>
      <vt:lpstr>Büyükşehirde Reform (2008)</vt:lpstr>
      <vt:lpstr>6360 Sayılı Büyükşehir Belediyesi Kanunu (2012)</vt:lpstr>
      <vt:lpstr>6360 Sayılı Büyükşehir Belediyesi Kanunu (2012)</vt:lpstr>
      <vt:lpstr>6360 Sayılı Büyükşehir Belediyesi Kanunu</vt:lpstr>
      <vt:lpstr>6360 Sayılı Büyükşehir Belediyesi Kanunu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2000’den Günümüze</dc:title>
  <dc:creator>BARIS OVGUN</dc:creator>
  <cp:lastModifiedBy>BARIS OVGUN</cp:lastModifiedBy>
  <cp:revision>270</cp:revision>
  <dcterms:created xsi:type="dcterms:W3CDTF">2012-12-10T07:51:58Z</dcterms:created>
  <dcterms:modified xsi:type="dcterms:W3CDTF">2018-02-05T13:00:11Z</dcterms:modified>
</cp:coreProperties>
</file>