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7" r:id="rId4"/>
    <p:sldId id="268" r:id="rId5"/>
    <p:sldId id="269" r:id="rId6"/>
    <p:sldId id="270" r:id="rId7"/>
    <p:sldId id="271" r:id="rId8"/>
    <p:sldId id="272" r:id="rId9"/>
    <p:sldId id="274" r:id="rId10"/>
    <p:sldId id="27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9A6ECC-E803-4854-B1F4-1F1A2C042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82F00E-6244-4B83-82C0-0E14AB4A9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2B10E7-F59B-4D6B-BBE8-F37D94CAB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AEF721-0178-4D23-ACD0-5BA6DED6D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1452B4-2B1E-4DCA-9A1F-E47D8AFDA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4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03A459-37F8-45A0-AC77-DCE90FA6B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15E7A3F-DA8E-45EE-A867-3CA7DB038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DAF980-05EB-429D-B761-291EC1812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07D08DB-7B25-42D2-8EA5-F4BADDCE4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DF1CE6-B439-43B4-931E-E8F0BDA47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89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61DB9ED-6DBA-4013-B3C8-349B5D55E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B685176-4354-41D6-9BCE-9E8EA6B32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B21D6E-CCEB-4E15-8EE0-E001B7124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64CCD9-6972-495E-BB8A-8E2A840B0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C52FFC-55AA-4D5A-B340-063DB77A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587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911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049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289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243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467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317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61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79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6BB657-B9D5-4E26-B30B-6916CDB64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C79230-A09B-4F84-B22A-0FBC0B433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14DCE9-73DE-48C0-A5B1-DA0C8D469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C8F532-E69F-48E2-B750-2CFA1509A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9D74B4-5420-409F-92D4-4DCA6F394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381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300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8170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96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B1C395-1EF4-4ADA-8005-F5CD9F673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A1B237E-132E-4B60-B8C3-E1C1228CA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E3D6FD-6C88-4EE9-B23F-C5CE3C6A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3971C7-8377-407F-BEEC-4614670F7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BA93AC-72CB-480B-9D6E-A5CAA17B7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55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76C0D3-ED8F-43FA-88C6-E26B54F19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DE8575-1C44-48C2-81EB-1F861C37A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2CAC54B-846D-4790-9BE5-6D513C1C5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9D7B60-A0C8-41B4-AB86-8F235B9F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C8CF47C-298D-43F2-82AD-73E482EE0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238AA7C-ADB0-459B-8D29-8333EE5F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52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F8B8B8-71BD-4D4B-81ED-E68A08B31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B754A5-712F-488F-A7B4-9FEFE38B8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5D08B59-F2D0-4897-AAD7-734398B61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F527D25-3210-4AE8-94DF-DDDDB60992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4E81252-2DDC-477C-B1A0-2F07982BA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2874F75-5695-4789-8F67-BAFC2882C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8AF32B9-D06C-4ED2-BB90-55C8CDAC9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9FEAC13-6397-44A0-B12F-99D82AC25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2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5694E2-C5FF-4C02-A333-92EBB45FC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8231F50-F1F9-48A6-A8C9-7F13EC3CB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F1011AD-1882-4CFD-9F74-E4868CC7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6656366-1CA5-4D24-9746-371159EF1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96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1EE18CE-C2D3-462F-9A37-701F01385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C9DB32D-79DD-4999-94BA-99F055CE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991449A-6B40-417F-B90A-4206708A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574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EC1CBD-7B36-480D-840D-399490126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862A89-0497-45A6-8CD6-B0B45281B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1A7F340-2083-4024-A3AF-89637B32A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39FBE9-85D4-4D74-A39F-84263F1D2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D7CE272-0930-48FC-BD28-7684DCF5B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C2255C-FD09-4DDA-A25D-D9005E221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0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99A2FF-650A-42DD-853A-FDE47719D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1FD227-64A9-4FC8-8738-FE1A4FD5D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D27D433-488E-4634-8412-7B3A011E58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DB9383-EA85-46D0-9C69-A25907B95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DAE237F-E356-4C2F-8BB2-3E63CB07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745F665-B7BB-4AAA-95A2-DFFC32C3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89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8C8394-3DFF-4C55-B6C1-067C82F33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92F269-2B17-4689-B5F2-20222FB88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6A97A0-99CF-4446-8EA9-B368070BAF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C1474-E21A-4E46-9C7C-2CC7CA5E714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847B5B-5D30-455B-8027-69F5052C4C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9C922B-1276-4B17-B243-0789D4CA8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0609F-2639-408A-9AD1-45E2448616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10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1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İdrar Analizleri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Doç. Dr. Efe </a:t>
            </a:r>
            <a:r>
              <a:rPr lang="tr-TR" dirty="0" err="1">
                <a:solidFill>
                  <a:schemeClr val="tx1"/>
                </a:solidFill>
              </a:rPr>
              <a:t>Kurtdede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Fiziksel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B) Görünüm ve Kıvam</a:t>
            </a:r>
          </a:p>
          <a:p>
            <a:pPr>
              <a:buNone/>
            </a:pPr>
            <a:r>
              <a:rPr lang="tr-TR" dirty="0"/>
              <a:t>İdrarın görünümü ve kıvamı içerdiği şekilli elementlere bağlı olarak değişir.</a:t>
            </a:r>
          </a:p>
          <a:p>
            <a:r>
              <a:rPr lang="tr-TR" dirty="0"/>
              <a:t>Sadece tek tırnaklıların idrarları, içerdikleri süspansiyon halindeki CaCO</a:t>
            </a:r>
            <a:r>
              <a:rPr lang="tr-TR" sz="2400" dirty="0"/>
              <a:t>3</a:t>
            </a:r>
            <a:r>
              <a:rPr lang="tr-TR" dirty="0"/>
              <a:t> kristallerinden dolayı bulanık ve </a:t>
            </a:r>
            <a:r>
              <a:rPr lang="tr-TR" dirty="0" err="1"/>
              <a:t>mukoplisakkaritlerden</a:t>
            </a:r>
            <a:r>
              <a:rPr lang="tr-TR" dirty="0"/>
              <a:t> dolayı </a:t>
            </a:r>
            <a:r>
              <a:rPr lang="tr-TR" dirty="0" err="1"/>
              <a:t>müköz</a:t>
            </a:r>
            <a:r>
              <a:rPr lang="tr-TR" dirty="0"/>
              <a:t>, jelatinimsi bir kıvamdadır.</a:t>
            </a:r>
          </a:p>
          <a:p>
            <a:r>
              <a:rPr lang="tr-TR" dirty="0" err="1"/>
              <a:t>Pelvis</a:t>
            </a:r>
            <a:r>
              <a:rPr lang="tr-TR" dirty="0"/>
              <a:t> </a:t>
            </a:r>
            <a:r>
              <a:rPr lang="tr-TR" dirty="0" err="1"/>
              <a:t>renaliste</a:t>
            </a:r>
            <a:r>
              <a:rPr lang="tr-TR" dirty="0"/>
              <a:t> ve idrar yollarının başlangıç kısmında bulunan bezler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Fiziksel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İdrarda önemli bir bulanıklık sebebi de hücrelerin varlığıdır. </a:t>
            </a:r>
          </a:p>
          <a:p>
            <a:pPr lvl="1"/>
            <a:r>
              <a:rPr lang="tr-TR" dirty="0" err="1"/>
              <a:t>Mm’de</a:t>
            </a:r>
            <a:r>
              <a:rPr lang="tr-TR" dirty="0"/>
              <a:t> 200’ den fazla lökosit veya 500’ den fazla eritrosit </a:t>
            </a:r>
          </a:p>
          <a:p>
            <a:pPr lvl="1"/>
            <a:r>
              <a:rPr lang="tr-TR" dirty="0"/>
              <a:t>Bakteri varlığı, kristal varlığı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Fiziksel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C) Renk </a:t>
            </a:r>
          </a:p>
          <a:p>
            <a:pPr>
              <a:buNone/>
            </a:pPr>
            <a:r>
              <a:rPr lang="tr-TR" dirty="0"/>
              <a:t>Hayvanlarda idrarın rengi açık sarıdan koyu esmere kadar değişir. </a:t>
            </a:r>
          </a:p>
          <a:p>
            <a:r>
              <a:rPr lang="tr-TR" dirty="0"/>
              <a:t>İnsan ve hayvanda idrara renk veren madde </a:t>
            </a:r>
            <a:r>
              <a:rPr lang="tr-TR" dirty="0" err="1"/>
              <a:t>ürokrom</a:t>
            </a:r>
            <a:r>
              <a:rPr lang="tr-TR" dirty="0"/>
              <a:t> ve </a:t>
            </a:r>
            <a:r>
              <a:rPr lang="tr-TR" dirty="0" err="1"/>
              <a:t>ürobilinojendir</a:t>
            </a:r>
            <a:r>
              <a:rPr lang="tr-TR" dirty="0"/>
              <a:t>. Bunlar protein ve safra renkli maddelerinde </a:t>
            </a:r>
            <a:r>
              <a:rPr lang="tr-TR" dirty="0" err="1"/>
              <a:t>metabolzmalarından</a:t>
            </a:r>
            <a:r>
              <a:rPr lang="tr-TR" dirty="0"/>
              <a:t> köken alır. </a:t>
            </a:r>
          </a:p>
          <a:p>
            <a:r>
              <a:rPr lang="tr-TR" dirty="0"/>
              <a:t>Diğer pigmentler </a:t>
            </a:r>
            <a:r>
              <a:rPr lang="tr-TR" dirty="0" err="1"/>
              <a:t>üroeritin</a:t>
            </a:r>
            <a:r>
              <a:rPr lang="tr-TR" dirty="0"/>
              <a:t> (</a:t>
            </a:r>
            <a:r>
              <a:rPr lang="tr-TR" dirty="0" err="1"/>
              <a:t>melanin</a:t>
            </a:r>
            <a:r>
              <a:rPr lang="tr-TR" dirty="0"/>
              <a:t> met.), </a:t>
            </a:r>
            <a:r>
              <a:rPr lang="tr-TR" dirty="0" err="1"/>
              <a:t>üroporfirin</a:t>
            </a:r>
            <a:r>
              <a:rPr lang="tr-TR" dirty="0"/>
              <a:t>, </a:t>
            </a:r>
            <a:r>
              <a:rPr lang="tr-TR" dirty="0" err="1"/>
              <a:t>ribaflavin</a:t>
            </a:r>
            <a:r>
              <a:rPr lang="tr-TR" dirty="0"/>
              <a:t>,..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Fiziksel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D) Koku </a:t>
            </a:r>
          </a:p>
          <a:p>
            <a:pPr>
              <a:buNone/>
            </a:pPr>
            <a:r>
              <a:rPr lang="tr-TR" dirty="0"/>
              <a:t>İdrarın kokusu her hayvan türü için spesifiktir ve fenollerden kaynaklandığı düşünülmektedir. </a:t>
            </a:r>
          </a:p>
          <a:p>
            <a:r>
              <a:rPr lang="tr-TR" dirty="0"/>
              <a:t>Atların idrarı kuvvetli, geviş getirenlerinki ise zayıf aromatik kokuludur. </a:t>
            </a:r>
          </a:p>
          <a:p>
            <a:r>
              <a:rPr lang="tr-TR" dirty="0"/>
              <a:t>Köpek idrarı ise sülfit içerir.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Fiziksel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E) Özgül Ağırlık</a:t>
            </a:r>
          </a:p>
          <a:p>
            <a:pPr>
              <a:buNone/>
            </a:pPr>
            <a:r>
              <a:rPr lang="tr-TR" dirty="0"/>
              <a:t>İdrarda çözünmüş hale bulunana maddelerin (Başlıca üre ve tuz) miktarına bağlı olarak değişir.</a:t>
            </a:r>
          </a:p>
          <a:p>
            <a:r>
              <a:rPr lang="tr-TR" dirty="0"/>
              <a:t>İdrarın özgül ağırlığının </a:t>
            </a:r>
            <a:r>
              <a:rPr lang="tr-TR" dirty="0" err="1"/>
              <a:t>üçülmesinde</a:t>
            </a:r>
            <a:r>
              <a:rPr lang="tr-TR" dirty="0"/>
              <a:t> </a:t>
            </a:r>
            <a:r>
              <a:rPr lang="tr-TR" dirty="0" err="1"/>
              <a:t>dansitometre</a:t>
            </a:r>
            <a:r>
              <a:rPr lang="tr-TR" dirty="0"/>
              <a:t> kullanılır.</a:t>
            </a:r>
          </a:p>
          <a:p>
            <a:pPr lvl="1"/>
            <a:r>
              <a:rPr lang="tr-TR" dirty="0" err="1"/>
              <a:t>Hiperstenüri</a:t>
            </a:r>
            <a:endParaRPr lang="tr-TR" dirty="0"/>
          </a:p>
          <a:p>
            <a:pPr lvl="1"/>
            <a:r>
              <a:rPr lang="tr-TR" dirty="0" err="1"/>
              <a:t>Hipostenüri</a:t>
            </a:r>
            <a:endParaRPr lang="tr-TR" dirty="0"/>
          </a:p>
          <a:p>
            <a:pPr lvl="1"/>
            <a:r>
              <a:rPr lang="tr-TR" dirty="0" err="1"/>
              <a:t>Izotenüri</a:t>
            </a: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Fiziksel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Köpek </a:t>
            </a:r>
            <a:r>
              <a:rPr lang="tr-TR" dirty="0" err="1"/>
              <a:t>pH</a:t>
            </a:r>
            <a:r>
              <a:rPr lang="tr-TR" dirty="0"/>
              <a:t> 6.1, özgül ağırlık 1.016-1.060</a:t>
            </a:r>
          </a:p>
          <a:p>
            <a:r>
              <a:rPr lang="tr-TR" dirty="0"/>
              <a:t>Kedi </a:t>
            </a:r>
            <a:r>
              <a:rPr lang="tr-TR" dirty="0" err="1"/>
              <a:t>pH</a:t>
            </a:r>
            <a:r>
              <a:rPr lang="tr-TR" dirty="0"/>
              <a:t> 6.3, özgül ağırlık 1.020-1.040</a:t>
            </a:r>
          </a:p>
          <a:p>
            <a:r>
              <a:rPr lang="tr-TR" dirty="0"/>
              <a:t>At </a:t>
            </a:r>
            <a:r>
              <a:rPr lang="tr-TR" dirty="0" err="1"/>
              <a:t>pH</a:t>
            </a:r>
            <a:r>
              <a:rPr lang="tr-TR" dirty="0"/>
              <a:t> 6.8-8.4, özgül ağırlık 1.025-1.060</a:t>
            </a:r>
          </a:p>
          <a:p>
            <a:r>
              <a:rPr lang="tr-TR" dirty="0"/>
              <a:t>Sığır </a:t>
            </a:r>
            <a:r>
              <a:rPr lang="tr-TR" dirty="0" err="1"/>
              <a:t>pH</a:t>
            </a:r>
            <a:r>
              <a:rPr lang="tr-TR" dirty="0"/>
              <a:t> 6.0-8.7, özgül ağırlık 1.030-1.045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Fiziksel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F) </a:t>
            </a:r>
            <a:r>
              <a:rPr lang="tr-TR" dirty="0" err="1"/>
              <a:t>pH</a:t>
            </a:r>
            <a:endParaRPr lang="tr-TR" dirty="0"/>
          </a:p>
          <a:p>
            <a:pPr>
              <a:buNone/>
            </a:pPr>
            <a:r>
              <a:rPr lang="tr-TR" dirty="0"/>
              <a:t>İdrarın </a:t>
            </a:r>
            <a:r>
              <a:rPr lang="tr-TR" dirty="0" err="1"/>
              <a:t>pH</a:t>
            </a:r>
            <a:r>
              <a:rPr lang="tr-TR" dirty="0"/>
              <a:t> değeri</a:t>
            </a:r>
          </a:p>
          <a:p>
            <a:pPr lvl="1"/>
            <a:r>
              <a:rPr lang="tr-TR" dirty="0"/>
              <a:t>Beslenme</a:t>
            </a:r>
          </a:p>
          <a:p>
            <a:pPr lvl="1"/>
            <a:r>
              <a:rPr lang="tr-TR" dirty="0"/>
              <a:t>Metabolizma</a:t>
            </a:r>
          </a:p>
          <a:p>
            <a:pPr lvl="1"/>
            <a:r>
              <a:rPr lang="tr-TR" dirty="0"/>
              <a:t>Hastalıklar</a:t>
            </a:r>
          </a:p>
          <a:p>
            <a:pPr lvl="1"/>
            <a:r>
              <a:rPr lang="tr-TR" dirty="0"/>
              <a:t>İlaç</a:t>
            </a:r>
          </a:p>
          <a:p>
            <a:pPr lvl="1"/>
            <a:r>
              <a:rPr lang="tr-TR" dirty="0"/>
              <a:t>Etobur (</a:t>
            </a:r>
            <a:r>
              <a:rPr lang="tr-TR" dirty="0" err="1"/>
              <a:t>pH</a:t>
            </a:r>
            <a:r>
              <a:rPr lang="tr-TR" dirty="0"/>
              <a:t> 5.5-7), </a:t>
            </a:r>
            <a:r>
              <a:rPr lang="tr-TR" dirty="0" err="1"/>
              <a:t>otobur</a:t>
            </a:r>
            <a:r>
              <a:rPr lang="tr-TR" dirty="0"/>
              <a:t> (</a:t>
            </a:r>
            <a:r>
              <a:rPr lang="tr-TR" dirty="0" err="1"/>
              <a:t>pH</a:t>
            </a:r>
            <a:r>
              <a:rPr lang="tr-TR" dirty="0"/>
              <a:t> 6-8)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Kimyasal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İdrarın kimyasal analizi rutin kimyasal </a:t>
            </a:r>
            <a:r>
              <a:rPr lang="tr-TR" dirty="0" err="1"/>
              <a:t>metodlarla</a:t>
            </a:r>
            <a:r>
              <a:rPr lang="tr-TR" dirty="0"/>
              <a:t> yapılabileceği gibi çabuk test kitiyle de yapılabilir. </a:t>
            </a:r>
          </a:p>
          <a:p>
            <a:pPr lvl="1"/>
            <a:r>
              <a:rPr lang="tr-TR" dirty="0" err="1"/>
              <a:t>Fehling</a:t>
            </a:r>
            <a:endParaRPr lang="tr-TR" dirty="0"/>
          </a:p>
          <a:p>
            <a:pPr lvl="1"/>
            <a:r>
              <a:rPr lang="tr-TR" dirty="0" err="1"/>
              <a:t>Polarimetrik</a:t>
            </a:r>
            <a:endParaRPr lang="tr-TR" dirty="0"/>
          </a:p>
          <a:p>
            <a:pPr lvl="1"/>
            <a:r>
              <a:rPr lang="tr-TR" dirty="0" err="1"/>
              <a:t>Esbach</a:t>
            </a:r>
            <a:r>
              <a:rPr lang="tr-TR" dirty="0"/>
              <a:t> (protein)</a:t>
            </a:r>
          </a:p>
          <a:p>
            <a:pPr lvl="1"/>
            <a:r>
              <a:rPr lang="tr-TR" dirty="0"/>
              <a:t>Legal (keton)</a:t>
            </a:r>
          </a:p>
          <a:p>
            <a:pPr lvl="1"/>
            <a:r>
              <a:rPr lang="tr-TR" dirty="0" err="1"/>
              <a:t>Fouchet</a:t>
            </a:r>
            <a:r>
              <a:rPr lang="tr-TR" dirty="0"/>
              <a:t> (</a:t>
            </a:r>
            <a:r>
              <a:rPr lang="tr-TR" dirty="0" err="1"/>
              <a:t>bilurubin</a:t>
            </a:r>
            <a:r>
              <a:rPr lang="tr-TR" dirty="0"/>
              <a:t>)</a:t>
            </a:r>
          </a:p>
          <a:p>
            <a:pPr lvl="1"/>
            <a:r>
              <a:rPr lang="tr-TR" dirty="0" err="1"/>
              <a:t>Mohr</a:t>
            </a:r>
            <a:r>
              <a:rPr lang="tr-TR" dirty="0"/>
              <a:t> metodu (tuz)</a:t>
            </a:r>
          </a:p>
          <a:p>
            <a:pPr lvl="1"/>
            <a:r>
              <a:rPr lang="tr-TR" dirty="0" err="1"/>
              <a:t>Jaffe</a:t>
            </a:r>
            <a:r>
              <a:rPr lang="tr-TR" dirty="0"/>
              <a:t> reaksiyonu (</a:t>
            </a:r>
            <a:r>
              <a:rPr lang="tr-TR" dirty="0" err="1"/>
              <a:t>Kreatinin</a:t>
            </a:r>
            <a:r>
              <a:rPr lang="tr-TR" dirty="0"/>
              <a:t>)</a:t>
            </a:r>
          </a:p>
          <a:p>
            <a:pPr lvl="1"/>
            <a:r>
              <a:rPr lang="tr-TR" dirty="0" err="1"/>
              <a:t>Gum</a:t>
            </a:r>
            <a:r>
              <a:rPr lang="tr-TR" dirty="0"/>
              <a:t> </a:t>
            </a:r>
            <a:r>
              <a:rPr lang="tr-TR" dirty="0" err="1"/>
              <a:t>Guiac</a:t>
            </a:r>
            <a:r>
              <a:rPr lang="tr-TR" dirty="0"/>
              <a:t> test (Eritrosit hemoglobin)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Geniş ekran</PresentationFormat>
  <Paragraphs>51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Ofis Teması</vt:lpstr>
      <vt:lpstr>İdrar Analizleri</vt:lpstr>
      <vt:lpstr>İdrarın Fiziksel Muayenesi</vt:lpstr>
      <vt:lpstr>İdrarın Fiziksel Muayenesi</vt:lpstr>
      <vt:lpstr>İdrarın Fiziksel Muayenesi</vt:lpstr>
      <vt:lpstr>İdrarın Fiziksel Muayenesi</vt:lpstr>
      <vt:lpstr>İdrarın Fiziksel Muayenesi</vt:lpstr>
      <vt:lpstr>İdrarın Fiziksel Muayenesi</vt:lpstr>
      <vt:lpstr>İdrarın Fiziksel Muayenesi</vt:lpstr>
      <vt:lpstr>İdrarın Kimyasal Muayenesi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İdrar Analizleri</dc:title>
  <dc:creator>Efe Kurtdede</dc:creator>
  <cp:lastModifiedBy>Efe Kurtdede</cp:lastModifiedBy>
  <cp:revision>1</cp:revision>
  <dcterms:created xsi:type="dcterms:W3CDTF">2025-07-10T10:09:16Z</dcterms:created>
  <dcterms:modified xsi:type="dcterms:W3CDTF">2025-07-10T10:10:05Z</dcterms:modified>
</cp:coreProperties>
</file>