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0" r:id="rId1"/>
  </p:sldMasterIdLst>
  <p:notesMasterIdLst>
    <p:notesMasterId r:id="rId26"/>
  </p:notesMasterIdLst>
  <p:handoutMasterIdLst>
    <p:handoutMasterId r:id="rId27"/>
  </p:handoutMasterIdLst>
  <p:sldIdLst>
    <p:sldId id="256" r:id="rId2"/>
    <p:sldId id="297" r:id="rId3"/>
    <p:sldId id="360" r:id="rId4"/>
    <p:sldId id="362" r:id="rId5"/>
    <p:sldId id="363" r:id="rId6"/>
    <p:sldId id="361" r:id="rId7"/>
    <p:sldId id="366" r:id="rId8"/>
    <p:sldId id="331" r:id="rId9"/>
    <p:sldId id="260" r:id="rId10"/>
    <p:sldId id="351" r:id="rId11"/>
    <p:sldId id="352" r:id="rId12"/>
    <p:sldId id="358" r:id="rId13"/>
    <p:sldId id="335" r:id="rId14"/>
    <p:sldId id="356" r:id="rId15"/>
    <p:sldId id="359" r:id="rId16"/>
    <p:sldId id="299" r:id="rId17"/>
    <p:sldId id="340" r:id="rId18"/>
    <p:sldId id="368" r:id="rId19"/>
    <p:sldId id="367" r:id="rId20"/>
    <p:sldId id="364" r:id="rId21"/>
    <p:sldId id="365" r:id="rId22"/>
    <p:sldId id="353" r:id="rId23"/>
    <p:sldId id="354" r:id="rId24"/>
    <p:sldId id="35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27.12.2022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27.12.2022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27.12.2022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4974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1434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31486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2190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890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13906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31416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86380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89836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6165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1733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27.12.2022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26344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27.12.2022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1554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27.12.2022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13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3905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29110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27.12.2022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64712181"/>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1728192"/>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SOSYAL HİZMET ANABİLİM DALI</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567608" y="3158970"/>
            <a:ext cx="6761114" cy="2376264"/>
          </a:xfrm>
        </p:spPr>
        <p:txBody>
          <a:bodyPr>
            <a:normAutofit/>
          </a:bodyPr>
          <a:lstStyle/>
          <a:p>
            <a:pPr marL="257310" indent="-256770" algn="just">
              <a:spcBef>
                <a:spcPts val="751"/>
              </a:spcBef>
            </a:pPr>
            <a:r>
              <a:rPr lang="tr-TR" sz="2700" spc="-1" dirty="0">
                <a:solidFill>
                  <a:schemeClr val="tx1"/>
                </a:solidFill>
                <a:uFill>
                  <a:solidFill>
                    <a:srgbClr val="FFFFFF"/>
                  </a:solidFill>
                </a:uFill>
                <a:latin typeface="Times New Roman" pitchFamily="18" charset="0"/>
                <a:cs typeface="Times New Roman" pitchFamily="18" charset="0"/>
              </a:rPr>
              <a:t>Dersin adı: Tıbbi Sosyal Hizmet</a:t>
            </a:r>
          </a:p>
          <a:p>
            <a:pPr marL="257310" indent="-256770" algn="just">
              <a:spcBef>
                <a:spcPts val="751"/>
              </a:spcBef>
            </a:pPr>
            <a:r>
              <a:rPr lang="tr-TR" sz="27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z="2700" spc="-1" dirty="0">
                <a:solidFill>
                  <a:schemeClr val="tx1"/>
                </a:solidFill>
                <a:uFill>
                  <a:solidFill>
                    <a:srgbClr val="FFFFFF"/>
                  </a:solidFill>
                </a:uFill>
                <a:latin typeface="Times New Roman" pitchFamily="18" charset="0"/>
                <a:cs typeface="Times New Roman" pitchFamily="18" charset="0"/>
              </a:rPr>
              <a:t>Konu: Tıbbi Sosyal Hizmet</a:t>
            </a:r>
          </a:p>
          <a:p>
            <a:pPr marL="257310" indent="-256770" algn="just">
              <a:spcBef>
                <a:spcPts val="751"/>
              </a:spcBef>
            </a:pPr>
            <a:endParaRPr lang="tr-TR" sz="2700" b="1"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endParaRPr lang="tr-TR" sz="2000" b="1" dirty="0">
              <a:latin typeface="Times New Roman" panose="02020603050405020304" pitchFamily="18" charset="0"/>
              <a:cs typeface="Times New Roman" panose="02020603050405020304" pitchFamily="18" charset="0"/>
            </a:endParaRPr>
          </a:p>
          <a:p>
            <a:pPr marL="0" indent="0" algn="just">
              <a:buNone/>
            </a:pPr>
            <a:r>
              <a:rPr lang="tr-TR" sz="2000" b="1" i="1" dirty="0">
                <a:solidFill>
                  <a:srgbClr val="FF0000"/>
                </a:solidFill>
                <a:latin typeface="Times New Roman" panose="02020603050405020304" pitchFamily="18" charset="0"/>
                <a:cs typeface="Times New Roman" panose="02020603050405020304" pitchFamily="18" charset="0"/>
              </a:rPr>
              <a:t>3)1893 New York’ta bir toplum merkezinde çalışan </a:t>
            </a:r>
            <a:r>
              <a:rPr lang="tr-TR" sz="2000" b="1" i="1" dirty="0" err="1">
                <a:solidFill>
                  <a:srgbClr val="FF0000"/>
                </a:solidFill>
                <a:latin typeface="Times New Roman" panose="02020603050405020304" pitchFamily="18" charset="0"/>
                <a:cs typeface="Times New Roman" panose="02020603050405020304" pitchFamily="18" charset="0"/>
              </a:rPr>
              <a:t>Lilian</a:t>
            </a:r>
            <a:r>
              <a:rPr lang="tr-TR" sz="2000" b="1" i="1" dirty="0">
                <a:solidFill>
                  <a:srgbClr val="FF0000"/>
                </a:solidFill>
                <a:latin typeface="Times New Roman" panose="02020603050405020304" pitchFamily="18" charset="0"/>
                <a:cs typeface="Times New Roman" panose="02020603050405020304" pitchFamily="18" charset="0"/>
              </a:rPr>
              <a:t> </a:t>
            </a:r>
            <a:r>
              <a:rPr lang="tr-TR" sz="2000" b="1" i="1" dirty="0" err="1">
                <a:solidFill>
                  <a:srgbClr val="FF0000"/>
                </a:solidFill>
                <a:latin typeface="Times New Roman" panose="02020603050405020304" pitchFamily="18" charset="0"/>
                <a:cs typeface="Times New Roman" panose="02020603050405020304" pitchFamily="18" charset="0"/>
              </a:rPr>
              <a:t>Wald</a:t>
            </a:r>
            <a:r>
              <a:rPr lang="tr-TR" sz="2000" b="1" i="1" dirty="0">
                <a:solidFill>
                  <a:srgbClr val="FF0000"/>
                </a:solidFill>
                <a:latin typeface="Times New Roman" panose="02020603050405020304" pitchFamily="18" charset="0"/>
                <a:cs typeface="Times New Roman" panose="02020603050405020304" pitchFamily="18" charset="0"/>
              </a:rPr>
              <a:t> ve Mary </a:t>
            </a:r>
            <a:r>
              <a:rPr lang="tr-TR" sz="2000" b="1" i="1" dirty="0" err="1">
                <a:solidFill>
                  <a:srgbClr val="FF0000"/>
                </a:solidFill>
                <a:latin typeface="Times New Roman" panose="02020603050405020304" pitchFamily="18" charset="0"/>
                <a:cs typeface="Times New Roman" panose="02020603050405020304" pitchFamily="18" charset="0"/>
              </a:rPr>
              <a:t>Brewster</a:t>
            </a:r>
            <a:r>
              <a:rPr lang="tr-TR" sz="2000" b="1" i="1" dirty="0">
                <a:solidFill>
                  <a:srgbClr val="FF0000"/>
                </a:solidFill>
                <a:latin typeface="Times New Roman" panose="02020603050405020304" pitchFamily="18" charset="0"/>
                <a:cs typeface="Times New Roman" panose="02020603050405020304" pitchFamily="18" charset="0"/>
              </a:rPr>
              <a:t> in hemşirelik çalışmaları,-ziyaretçi hemşireler</a:t>
            </a:r>
          </a:p>
          <a:p>
            <a:pPr algn="just">
              <a:buFont typeface="Wingdings" panose="05000000000000000000" pitchFamily="2" charset="2"/>
              <a:buChar char="ü"/>
            </a:pP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Yoksul hastalara ev ziyareti, </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	Hemşirelik bakımı, </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	Sosyal çevre değerlendirilmesi, bireysel ve sosyal sorunlara farkındalık, hastalık </a:t>
            </a:r>
            <a:r>
              <a:rPr lang="tr-TR" sz="2000" dirty="0" err="1">
                <a:latin typeface="Times New Roman" panose="02020603050405020304" pitchFamily="18" charset="0"/>
                <a:cs typeface="Times New Roman" panose="02020603050405020304" pitchFamily="18" charset="0"/>
              </a:rPr>
              <a:t>nüksü</a:t>
            </a:r>
            <a:r>
              <a:rPr lang="tr-TR" sz="2000" dirty="0">
                <a:latin typeface="Times New Roman" panose="02020603050405020304" pitchFamily="18" charset="0"/>
                <a:cs typeface="Times New Roman" panose="02020603050405020304" pitchFamily="18" charset="0"/>
              </a:rPr>
              <a:t> önlenmiş, kısa zamanda iyileşme sağlanmış,</a:t>
            </a:r>
          </a:p>
          <a:p>
            <a:pPr algn="just">
              <a:buFont typeface="Wingdings" panose="05000000000000000000" pitchFamily="2" charset="2"/>
              <a:buChar char="ü"/>
            </a:pPr>
            <a:endParaRPr lang="tr-TR" sz="2000" b="1" dirty="0">
              <a:latin typeface="Times New Roman" panose="02020603050405020304" pitchFamily="18" charset="0"/>
              <a:cs typeface="Times New Roman" panose="02020603050405020304" pitchFamily="18" charset="0"/>
            </a:endParaRPr>
          </a:p>
          <a:p>
            <a:pPr marL="0" indent="0" algn="just">
              <a:buNone/>
            </a:pPr>
            <a:r>
              <a:rPr lang="tr-TR" sz="2000" b="1" i="1" dirty="0">
                <a:solidFill>
                  <a:srgbClr val="FF0000"/>
                </a:solidFill>
                <a:latin typeface="Times New Roman" panose="02020603050405020304" pitchFamily="18" charset="0"/>
                <a:cs typeface="Times New Roman" panose="02020603050405020304" pitchFamily="18" charset="0"/>
              </a:rPr>
              <a:t>4)1902 Dr. Charles P. </a:t>
            </a:r>
            <a:r>
              <a:rPr lang="tr-TR" sz="2000" b="1" i="1" dirty="0" err="1">
                <a:solidFill>
                  <a:srgbClr val="FF0000"/>
                </a:solidFill>
                <a:latin typeface="Times New Roman" panose="02020603050405020304" pitchFamily="18" charset="0"/>
                <a:cs typeface="Times New Roman" panose="02020603050405020304" pitchFamily="18" charset="0"/>
              </a:rPr>
              <a:t>Emorson’un</a:t>
            </a:r>
            <a:r>
              <a:rPr lang="tr-TR" sz="2000" b="1" i="1" dirty="0">
                <a:solidFill>
                  <a:srgbClr val="FF0000"/>
                </a:solidFill>
                <a:latin typeface="Times New Roman" panose="02020603050405020304" pitchFamily="18" charset="0"/>
                <a:cs typeface="Times New Roman" panose="02020603050405020304" pitchFamily="18" charset="0"/>
              </a:rPr>
              <a:t> Baltimore’daki Johns Hopkins Üniversitesi’nde verdiği derslerde hastalıkların sosyal ve duygusal etkileri ilgili konuları tıp eğitimine dahil etmesi</a:t>
            </a:r>
          </a:p>
          <a:p>
            <a:pPr algn="just">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Bireyin hastalanmasında, hastalıkların kronikleşmesinde ve tedavisinde çevresel faktörlerin,</a:t>
            </a:r>
          </a:p>
          <a:p>
            <a:pPr algn="just">
              <a:buFont typeface="Wingdings" panose="05000000000000000000" pitchFamily="2" charset="2"/>
              <a:buChar char="ü"/>
            </a:pPr>
            <a:r>
              <a:rPr lang="tr-TR" sz="2000" dirty="0" err="1">
                <a:latin typeface="Times New Roman" panose="02020603050405020304" pitchFamily="18" charset="0"/>
                <a:cs typeface="Times New Roman" panose="02020603050405020304" pitchFamily="18" charset="0"/>
              </a:rPr>
              <a:t>Sosyo</a:t>
            </a:r>
            <a:r>
              <a:rPr lang="tr-TR" sz="2000" dirty="0">
                <a:latin typeface="Times New Roman" panose="02020603050405020304" pitchFamily="18" charset="0"/>
                <a:cs typeface="Times New Roman" panose="02020603050405020304" pitchFamily="18" charset="0"/>
              </a:rPr>
              <a:t>-ekonomik koşulların önemi,</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5775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Autofit/>
          </a:bodyPr>
          <a:lstStyle/>
          <a:p>
            <a:pPr marL="0" indent="0" algn="just">
              <a:buNone/>
            </a:pPr>
            <a:r>
              <a:rPr lang="tr-TR" sz="2400" b="1" i="1" dirty="0">
                <a:highlight>
                  <a:srgbClr val="FFFF00"/>
                </a:highlight>
                <a:latin typeface="Times New Roman" panose="02020603050405020304" pitchFamily="18" charset="0"/>
                <a:cs typeface="Times New Roman" panose="02020603050405020304" pitchFamily="18" charset="0"/>
              </a:rPr>
              <a:t>Tıbbi sosyal hizmet uygulamalarının başlamasında</a:t>
            </a:r>
          </a:p>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Yaşanan göçler,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19. yy.  da başlayan, Avrupa’ dan gelen göçmenler nedeniyle ABD de değişen nüfus yapısı,</a:t>
            </a:r>
          </a:p>
          <a:p>
            <a:pPr algn="just">
              <a:buFont typeface="Wingdings" panose="05000000000000000000" pitchFamily="2" charset="2"/>
              <a:buChar char="ü"/>
            </a:pPr>
            <a:r>
              <a:rPr lang="tr-TR" sz="2400" dirty="0" err="1">
                <a:latin typeface="Times New Roman" panose="02020603050405020304" pitchFamily="18" charset="0"/>
                <a:cs typeface="Times New Roman" panose="02020603050405020304" pitchFamily="18" charset="0"/>
              </a:rPr>
              <a:t>Psiko</a:t>
            </a:r>
            <a:r>
              <a:rPr lang="tr-TR" sz="2400" dirty="0">
                <a:latin typeface="Times New Roman" panose="02020603050405020304" pitchFamily="18" charset="0"/>
                <a:cs typeface="Times New Roman" panose="02020603050405020304" pitchFamily="18" charset="0"/>
              </a:rPr>
              <a:t>-sosyal faktörlerin sağlığa olan etkisinin </a:t>
            </a:r>
            <a:r>
              <a:rPr lang="tr-TR" sz="2400" dirty="0" err="1">
                <a:latin typeface="Times New Roman" panose="02020603050405020304" pitchFamily="18" charset="0"/>
                <a:cs typeface="Times New Roman" panose="02020603050405020304" pitchFamily="18" charset="0"/>
              </a:rPr>
              <a:t>farkedilmesi</a:t>
            </a:r>
            <a:r>
              <a:rPr lang="tr-TR" sz="24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Hastalıkların nedenleri ve tedavisine ilişkin düşüncelerin değişmesi</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Göçmenlerin yaşadıkları yerlerde kazaların çok olması, sağlık önlemleri, barınma, beslenme ve gıda yardımlarının yetersizliği,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Bebek ölümlerinin fazla olması (5 bebekten birinin 1 yaşına gelmeden ölmesi)</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Göçmenlerde dil bariyeri ve yoksulluk </a:t>
            </a:r>
          </a:p>
          <a:p>
            <a:pPr marL="0" indent="0" algn="just">
              <a:buNone/>
            </a:pPr>
            <a:r>
              <a:rPr lang="tr-TR" sz="2400" dirty="0">
                <a:latin typeface="Times New Roman" panose="02020603050405020304" pitchFamily="18" charset="0"/>
                <a:cs typeface="Times New Roman" panose="02020603050405020304" pitchFamily="18" charset="0"/>
              </a:rPr>
              <a:t>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580184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 bireyler önce </a:t>
            </a:r>
            <a:r>
              <a:rPr lang="tr-TR" sz="2400" b="1" i="1" dirty="0">
                <a:latin typeface="Times New Roman" panose="02020603050405020304" pitchFamily="18" charset="0"/>
                <a:cs typeface="Times New Roman" panose="02020603050405020304" pitchFamily="18" charset="0"/>
              </a:rPr>
              <a:t>evlerinde</a:t>
            </a:r>
            <a:r>
              <a:rPr lang="tr-TR" sz="2400" dirty="0">
                <a:latin typeface="Times New Roman" panose="02020603050405020304" pitchFamily="18" charset="0"/>
                <a:cs typeface="Times New Roman" panose="02020603050405020304" pitchFamily="18" charset="0"/>
              </a:rPr>
              <a:t> tedavi ediliyor.</a:t>
            </a:r>
          </a:p>
          <a:p>
            <a:pPr algn="just">
              <a:buFont typeface="Wingdings" panose="05000000000000000000" pitchFamily="2" charset="2"/>
              <a:buChar char="ü"/>
            </a:pPr>
            <a:r>
              <a:rPr lang="tr-TR" sz="2400" b="1" i="1" dirty="0">
                <a:latin typeface="Times New Roman" panose="02020603050405020304" pitchFamily="18" charset="0"/>
                <a:cs typeface="Times New Roman" panose="02020603050405020304" pitchFamily="18" charset="0"/>
              </a:rPr>
              <a:t>Sosyal yardım evleri</a:t>
            </a:r>
            <a:r>
              <a:rPr lang="tr-TR" sz="2400" dirty="0">
                <a:latin typeface="Times New Roman" panose="02020603050405020304" pitchFamily="18" charset="0"/>
                <a:cs typeface="Times New Roman" panose="02020603050405020304" pitchFamily="18" charset="0"/>
              </a:rPr>
              <a:t>: Hastaların, ruh hastalarının, yaşlıların, korunmaya muhtaç çocukların ve evsizlerin bakıldığı sosyal yardım evleri kurulmaya başlandı.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18. yüzyılın sonlarına doğru </a:t>
            </a:r>
            <a:r>
              <a:rPr lang="tr-TR" sz="2400" b="1" i="1" dirty="0">
                <a:latin typeface="Times New Roman" panose="02020603050405020304" pitchFamily="18" charset="0"/>
                <a:cs typeface="Times New Roman" panose="02020603050405020304" pitchFamily="18" charset="0"/>
              </a:rPr>
              <a:t>dispanserler </a:t>
            </a:r>
            <a:r>
              <a:rPr lang="tr-TR" sz="2400" dirty="0">
                <a:latin typeface="Times New Roman" panose="02020603050405020304" pitchFamily="18" charset="0"/>
                <a:cs typeface="Times New Roman" panose="02020603050405020304" pitchFamily="18" charset="0"/>
              </a:rPr>
              <a:t>açılıyor ve ayaktan hasta kabul edildiği dispanserlerde görev yapan hekimlerin hastaları evlerinde de ziyaret ederek tedavi, eğitim ve izlem yaptıkları görülüyor.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1894 yılında Dr. </a:t>
            </a:r>
            <a:r>
              <a:rPr lang="tr-TR" sz="2400" dirty="0" err="1">
                <a:latin typeface="Times New Roman" panose="02020603050405020304" pitchFamily="18" charset="0"/>
                <a:cs typeface="Times New Roman" panose="02020603050405020304" pitchFamily="18" charset="0"/>
              </a:rPr>
              <a:t>Chapin</a:t>
            </a:r>
            <a:r>
              <a:rPr lang="tr-TR" sz="2400" dirty="0">
                <a:latin typeface="Times New Roman" panose="02020603050405020304" pitchFamily="18" charset="0"/>
                <a:cs typeface="Times New Roman" panose="02020603050405020304" pitchFamily="18" charset="0"/>
              </a:rPr>
              <a:t> hasta olan çocukların anne babaları tarafından ihmal edilmesi halinde çocukların iyileşene kadar </a:t>
            </a:r>
            <a:r>
              <a:rPr lang="tr-TR" sz="2400" b="1" dirty="0">
                <a:latin typeface="Times New Roman" panose="02020603050405020304" pitchFamily="18" charset="0"/>
                <a:cs typeface="Times New Roman" panose="02020603050405020304" pitchFamily="18" charset="0"/>
              </a:rPr>
              <a:t>koruyucu ailelerin yanına yerleştirilmelerine </a:t>
            </a:r>
            <a:r>
              <a:rPr lang="tr-TR" sz="2400" dirty="0">
                <a:latin typeface="Times New Roman" panose="02020603050405020304" pitchFamily="18" charset="0"/>
                <a:cs typeface="Times New Roman" panose="02020603050405020304" pitchFamily="18" charset="0"/>
              </a:rPr>
              <a:t>ilişkin uygulamalar görülmektedir.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Dr. </a:t>
            </a:r>
            <a:r>
              <a:rPr lang="tr-TR" sz="2400" dirty="0" err="1">
                <a:latin typeface="Times New Roman" panose="02020603050405020304" pitchFamily="18" charset="0"/>
                <a:cs typeface="Times New Roman" panose="02020603050405020304" pitchFamily="18" charset="0"/>
              </a:rPr>
              <a:t>Chapin</a:t>
            </a:r>
            <a:r>
              <a:rPr lang="tr-TR" sz="2400" dirty="0">
                <a:latin typeface="Times New Roman" panose="02020603050405020304" pitchFamily="18" charset="0"/>
                <a:cs typeface="Times New Roman" panose="02020603050405020304" pitchFamily="18" charset="0"/>
              </a:rPr>
              <a:t> 1902 yılında koruyucu aile hizmetlerinin güçlendirilmesi amacıyla bir </a:t>
            </a:r>
            <a:r>
              <a:rPr lang="tr-TR" sz="2400" b="1" i="1" dirty="0">
                <a:latin typeface="Times New Roman" panose="02020603050405020304" pitchFamily="18" charset="0"/>
                <a:cs typeface="Times New Roman" panose="02020603050405020304" pitchFamily="18" charset="0"/>
              </a:rPr>
              <a:t>vakıf </a:t>
            </a:r>
            <a:r>
              <a:rPr lang="tr-TR" sz="2400" dirty="0">
                <a:latin typeface="Times New Roman" panose="02020603050405020304" pitchFamily="18" charset="0"/>
                <a:cs typeface="Times New Roman" panose="02020603050405020304" pitchFamily="18" charset="0"/>
              </a:rPr>
              <a:t>kurmuştur. Bu vakıf sonraki yıllarda hastanelerde sosyal hizmet birimlerinin kurulmasında önemli olmuştur. </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878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endParaRPr lang="tr-TR" sz="28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775520" y="1268760"/>
            <a:ext cx="9721080" cy="5040560"/>
          </a:xfrm>
        </p:spPr>
        <p:txBody>
          <a:bodyPr anchor="ctr">
            <a:normAutofit fontScale="92500" lnSpcReduction="10000"/>
          </a:bodyPr>
          <a:lstStyle/>
          <a:p>
            <a:pPr marL="540" indent="0" algn="just">
              <a:spcBef>
                <a:spcPts val="751"/>
              </a:spcBef>
              <a:buNone/>
            </a:pPr>
            <a:endParaRPr lang="tr-TR" sz="6600" b="1"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Wingdings" panose="05000000000000000000" pitchFamily="2" charset="2"/>
              <a:buChar char="ü"/>
            </a:pPr>
            <a:r>
              <a:rPr lang="tr-TR" sz="3400" spc="-1" dirty="0">
                <a:solidFill>
                  <a:srgbClr val="000000"/>
                </a:solidFill>
                <a:uFill>
                  <a:solidFill>
                    <a:srgbClr val="FFFFFF"/>
                  </a:solidFill>
                </a:uFill>
                <a:latin typeface="Times New Roman" pitchFamily="18" charset="0"/>
                <a:cs typeface="Times New Roman" pitchFamily="18" charset="0"/>
              </a:rPr>
              <a:t>İlk tıbbi sosyal hizmet birimi: 1905 tıp doktoru Richard </a:t>
            </a:r>
            <a:r>
              <a:rPr lang="tr-TR" sz="3400" spc="-1" dirty="0" err="1">
                <a:solidFill>
                  <a:srgbClr val="000000"/>
                </a:solidFill>
                <a:uFill>
                  <a:solidFill>
                    <a:srgbClr val="FFFFFF"/>
                  </a:solidFill>
                </a:uFill>
                <a:latin typeface="Times New Roman" pitchFamily="18" charset="0"/>
                <a:cs typeface="Times New Roman" pitchFamily="18" charset="0"/>
              </a:rPr>
              <a:t>Cabot</a:t>
            </a:r>
            <a:r>
              <a:rPr lang="tr-TR" sz="3400" spc="-1" dirty="0">
                <a:solidFill>
                  <a:srgbClr val="000000"/>
                </a:solidFill>
                <a:uFill>
                  <a:solidFill>
                    <a:srgbClr val="FFFFFF"/>
                  </a:solidFill>
                </a:uFill>
                <a:latin typeface="Times New Roman" pitchFamily="18" charset="0"/>
                <a:cs typeface="Times New Roman" pitchFamily="18" charset="0"/>
              </a:rPr>
              <a:t> tarafından Boston Massachusetts Hastanesi’nde kurulmuş ve ilk SHU da bu birimde görevlendirilen </a:t>
            </a:r>
            <a:r>
              <a:rPr lang="tr-TR" sz="3400" spc="-1" dirty="0" err="1">
                <a:solidFill>
                  <a:srgbClr val="000000"/>
                </a:solidFill>
                <a:uFill>
                  <a:solidFill>
                    <a:srgbClr val="FFFFFF"/>
                  </a:solidFill>
                </a:uFill>
                <a:latin typeface="Times New Roman" pitchFamily="18" charset="0"/>
                <a:cs typeface="Times New Roman" pitchFamily="18" charset="0"/>
              </a:rPr>
              <a:t>Garnet</a:t>
            </a:r>
            <a:r>
              <a:rPr lang="tr-TR" sz="3400" spc="-1" dirty="0">
                <a:solidFill>
                  <a:srgbClr val="000000"/>
                </a:solidFill>
                <a:uFill>
                  <a:solidFill>
                    <a:srgbClr val="FFFFFF"/>
                  </a:solidFill>
                </a:uFill>
                <a:latin typeface="Times New Roman" pitchFamily="18" charset="0"/>
                <a:cs typeface="Times New Roman" pitchFamily="18" charset="0"/>
              </a:rPr>
              <a:t> I. </a:t>
            </a:r>
            <a:r>
              <a:rPr lang="tr-TR" sz="3400" spc="-1" dirty="0" err="1">
                <a:solidFill>
                  <a:srgbClr val="000000"/>
                </a:solidFill>
                <a:uFill>
                  <a:solidFill>
                    <a:srgbClr val="FFFFFF"/>
                  </a:solidFill>
                </a:uFill>
                <a:latin typeface="Times New Roman" pitchFamily="18" charset="0"/>
                <a:cs typeface="Times New Roman" pitchFamily="18" charset="0"/>
              </a:rPr>
              <a:t>Pelton’dur</a:t>
            </a:r>
            <a:r>
              <a:rPr lang="tr-TR" sz="3400" spc="-1" dirty="0">
                <a:solidFill>
                  <a:srgbClr val="000000"/>
                </a:solidFill>
                <a:uFill>
                  <a:solidFill>
                    <a:srgbClr val="FFFFFF"/>
                  </a:solidFill>
                </a:uFill>
                <a:latin typeface="Times New Roman" pitchFamily="18" charset="0"/>
                <a:cs typeface="Times New Roman" pitchFamily="18" charset="0"/>
              </a:rPr>
              <a:t>.</a:t>
            </a:r>
          </a:p>
          <a:p>
            <a:pPr marL="857790" lvl="1" indent="-457200" algn="just">
              <a:spcBef>
                <a:spcPts val="751"/>
              </a:spcBef>
              <a:buFont typeface="Wingdings" panose="05000000000000000000" pitchFamily="2" charset="2"/>
              <a:buChar char="ü"/>
            </a:pPr>
            <a:r>
              <a:rPr lang="tr-TR" sz="3200" spc="-1" dirty="0">
                <a:solidFill>
                  <a:srgbClr val="000000"/>
                </a:solidFill>
                <a:uFill>
                  <a:solidFill>
                    <a:srgbClr val="FFFFFF"/>
                  </a:solidFill>
                </a:uFill>
                <a:latin typeface="Times New Roman" pitchFamily="18" charset="0"/>
                <a:cs typeface="Times New Roman" pitchFamily="18" charset="0"/>
              </a:rPr>
              <a:t>Hastanede yürüttüğü çalışmalarda hastaların evde aile içinde yaşadıkları sorunlar ve yaşam durumları ile ilgili bilgileri doktorlara aktarmış ve hastane ile toplum kaynakları arasında köprü vazifesi gören bir rol üstlenmiştir. </a:t>
            </a:r>
          </a:p>
          <a:p>
            <a:pPr marL="457740" indent="-457200" algn="just">
              <a:spcBef>
                <a:spcPts val="751"/>
              </a:spcBef>
              <a:buFont typeface="Wingdings" panose="05000000000000000000" pitchFamily="2" charset="2"/>
              <a:buChar char="v"/>
            </a:pPr>
            <a:endParaRPr lang="tr-TR" sz="6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524571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endParaRPr lang="tr-TR" sz="28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775520" y="1268760"/>
            <a:ext cx="9721080" cy="5040560"/>
          </a:xfrm>
        </p:spPr>
        <p:txBody>
          <a:bodyPr anchor="ctr">
            <a:normAutofit fontScale="85000" lnSpcReduction="10000"/>
          </a:bodyPr>
          <a:lstStyle/>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Dr. </a:t>
            </a:r>
            <a:r>
              <a:rPr lang="tr-TR" sz="2400" spc="-1" dirty="0" err="1">
                <a:solidFill>
                  <a:srgbClr val="000000"/>
                </a:solidFill>
                <a:uFill>
                  <a:solidFill>
                    <a:srgbClr val="FFFFFF"/>
                  </a:solidFill>
                </a:uFill>
                <a:latin typeface="Times New Roman" pitchFamily="18" charset="0"/>
                <a:cs typeface="Times New Roman" pitchFamily="18" charset="0"/>
              </a:rPr>
              <a:t>Cabot</a:t>
            </a:r>
            <a:r>
              <a:rPr lang="tr-TR" sz="2400" spc="-1" dirty="0">
                <a:solidFill>
                  <a:srgbClr val="000000"/>
                </a:solidFill>
                <a:uFill>
                  <a:solidFill>
                    <a:srgbClr val="FFFFFF"/>
                  </a:solidFill>
                </a:uFill>
                <a:latin typeface="Times New Roman" pitchFamily="18" charset="0"/>
                <a:cs typeface="Times New Roman" pitchFamily="18" charset="0"/>
              </a:rPr>
              <a:t>, 1890-1930 yılları arasında hastanelerde sosyal servislerin kurulması için çalışmış bir hekimdir. </a:t>
            </a: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Bu dönemler, hastanelerde görev alacak olan sosyal hizmet uzmanlarının profesyonel görev tanımlarının tartışıldığı, tıpta sosyal hizmetin ne anlama geldiğinin ve hastanede sosyal hizmetin uygulama standartlarının oluşturulmaya çalışıldığı bir dönem olmuştur.</a:t>
            </a: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Dr. </a:t>
            </a:r>
            <a:r>
              <a:rPr lang="tr-TR" sz="2400" spc="-1" dirty="0" err="1">
                <a:solidFill>
                  <a:srgbClr val="000000"/>
                </a:solidFill>
                <a:uFill>
                  <a:solidFill>
                    <a:srgbClr val="FFFFFF"/>
                  </a:solidFill>
                </a:uFill>
                <a:latin typeface="Times New Roman" pitchFamily="18" charset="0"/>
                <a:cs typeface="Times New Roman" pitchFamily="18" charset="0"/>
              </a:rPr>
              <a:t>Cabot</a:t>
            </a:r>
            <a:r>
              <a:rPr lang="tr-TR" sz="2400" spc="-1" dirty="0">
                <a:solidFill>
                  <a:srgbClr val="000000"/>
                </a:solidFill>
                <a:uFill>
                  <a:solidFill>
                    <a:srgbClr val="FFFFFF"/>
                  </a:solidFill>
                </a:uFill>
                <a:latin typeface="Times New Roman" pitchFamily="18" charset="0"/>
                <a:cs typeface="Times New Roman" pitchFamily="18" charset="0"/>
              </a:rPr>
              <a:t> meslek yaşamının ilk yıllarında ekonomik nedenlerle hastanede yatarak tedavi olmaya gücü yetmeyen </a:t>
            </a:r>
            <a:r>
              <a:rPr lang="tr-TR" sz="2400" b="1" spc="-1" dirty="0">
                <a:solidFill>
                  <a:srgbClr val="000000"/>
                </a:solidFill>
                <a:uFill>
                  <a:solidFill>
                    <a:srgbClr val="FFFFFF"/>
                  </a:solidFill>
                </a:uFill>
                <a:latin typeface="Times New Roman" pitchFamily="18" charset="0"/>
                <a:cs typeface="Times New Roman" pitchFamily="18" charset="0"/>
              </a:rPr>
              <a:t>tüberküloz, tifo ve diyabet</a:t>
            </a:r>
            <a:r>
              <a:rPr lang="tr-TR" sz="2400" spc="-1" dirty="0">
                <a:solidFill>
                  <a:srgbClr val="000000"/>
                </a:solidFill>
                <a:uFill>
                  <a:solidFill>
                    <a:srgbClr val="FFFFFF"/>
                  </a:solidFill>
                </a:uFill>
                <a:latin typeface="Times New Roman" pitchFamily="18" charset="0"/>
                <a:cs typeface="Times New Roman" pitchFamily="18" charset="0"/>
              </a:rPr>
              <a:t> gibi tanıları olan hastaları tedavi ediyordu. Özellikle tifo tanısı alan hastaların çoğunluğu göçmen ailelerden geliyor ve iletişim kurmada yeterli derecede İngilizce bilmiyorlardı.</a:t>
            </a: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Hastalarda yaygın olarak umutsuzluk ve depresyon vardı. Bu hastalarla çalışan Dr. </a:t>
            </a:r>
            <a:r>
              <a:rPr lang="tr-TR" sz="2400" spc="-1" dirty="0" err="1">
                <a:solidFill>
                  <a:srgbClr val="000000"/>
                </a:solidFill>
                <a:uFill>
                  <a:solidFill>
                    <a:srgbClr val="FFFFFF"/>
                  </a:solidFill>
                </a:uFill>
                <a:latin typeface="Times New Roman" pitchFamily="18" charset="0"/>
                <a:cs typeface="Times New Roman" pitchFamily="18" charset="0"/>
              </a:rPr>
              <a:t>Cabot</a:t>
            </a:r>
            <a:r>
              <a:rPr lang="tr-TR" sz="2400" spc="-1" dirty="0">
                <a:solidFill>
                  <a:srgbClr val="000000"/>
                </a:solidFill>
                <a:uFill>
                  <a:solidFill>
                    <a:srgbClr val="FFFFFF"/>
                  </a:solidFill>
                </a:uFill>
                <a:latin typeface="Times New Roman" pitchFamily="18" charset="0"/>
                <a:cs typeface="Times New Roman" pitchFamily="18" charset="0"/>
              </a:rPr>
              <a:t> hastalıkların birey ve aile üzerinde sosyal ve duygusal etkilerinin, yaşadıkları sorunların ve bu sorunların hastalıkla ilişkisini görmeye başladı.</a:t>
            </a: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 Hastaların yaşam koşulları düzeltilmeden, çevresel koşulları iyileştirilmeden hastanın sağlığına kavuşmasının zor olduğunu </a:t>
            </a:r>
            <a:r>
              <a:rPr lang="tr-TR" sz="2400" spc="-1" dirty="0" err="1">
                <a:solidFill>
                  <a:srgbClr val="000000"/>
                </a:solidFill>
                <a:uFill>
                  <a:solidFill>
                    <a:srgbClr val="FFFFFF"/>
                  </a:solidFill>
                </a:uFill>
                <a:latin typeface="Times New Roman" pitchFamily="18" charset="0"/>
                <a:cs typeface="Times New Roman" pitchFamily="18" charset="0"/>
              </a:rPr>
              <a:t>farketmiştir</a:t>
            </a:r>
            <a:r>
              <a:rPr lang="tr-TR" sz="2400" spc="-1" dirty="0">
                <a:solidFill>
                  <a:srgbClr val="000000"/>
                </a:solidFill>
                <a:uFill>
                  <a:solidFill>
                    <a:srgbClr val="FFFFFF"/>
                  </a:solidFill>
                </a:uFill>
                <a:latin typeface="Times New Roman" pitchFamily="18" charset="0"/>
                <a:cs typeface="Times New Roman" pitchFamily="18" charset="0"/>
              </a:rPr>
              <a:t>. </a:t>
            </a:r>
          </a:p>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490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endParaRPr lang="tr-TR" sz="2800" b="1" dirty="0">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1775520" y="1268760"/>
            <a:ext cx="9721080" cy="5040560"/>
          </a:xfrm>
        </p:spPr>
        <p:txBody>
          <a:bodyPr anchor="ctr">
            <a:normAutofit/>
          </a:bodyPr>
          <a:lstStyle/>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1907- Massachusetts General Hastanesi nöroloji kliniğine ilk tam zamanlı SHU ataması yapılmıştır.</a:t>
            </a:r>
          </a:p>
          <a:p>
            <a:pPr marL="457740" indent="-457200" algn="just">
              <a:spcBef>
                <a:spcPts val="751"/>
              </a:spcBef>
              <a:buFont typeface="Wingdings" panose="05000000000000000000" pitchFamily="2" charset="2"/>
              <a:buChar char="ü"/>
            </a:pPr>
            <a:r>
              <a:rPr lang="tr-TR" sz="2400" spc="-1" dirty="0">
                <a:solidFill>
                  <a:srgbClr val="000000"/>
                </a:solidFill>
                <a:uFill>
                  <a:solidFill>
                    <a:srgbClr val="FFFFFF"/>
                  </a:solidFill>
                </a:uFill>
                <a:latin typeface="Times New Roman" pitchFamily="18" charset="0"/>
                <a:cs typeface="Times New Roman" pitchFamily="18" charset="0"/>
              </a:rPr>
              <a:t>1919- sosyal hizmet birimlerinin hastanelerin bünyesinde resmi olarak yer alması oy birliği ile kabul edilmiştir.</a:t>
            </a:r>
          </a:p>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a:p>
            <a:pPr marL="1257840" lvl="2" indent="-457200" algn="just">
              <a:spcBef>
                <a:spcPts val="751"/>
              </a:spcBef>
              <a:buFont typeface="Wingdings" panose="05000000000000000000" pitchFamily="2" charset="2"/>
              <a:buChar char="ü"/>
            </a:pPr>
            <a:r>
              <a:rPr lang="tr-TR" sz="2000" spc="-1" dirty="0">
                <a:solidFill>
                  <a:srgbClr val="000000"/>
                </a:solidFill>
                <a:uFill>
                  <a:solidFill>
                    <a:srgbClr val="FFFFFF"/>
                  </a:solidFill>
                </a:uFill>
                <a:latin typeface="Times New Roman" pitchFamily="18" charset="0"/>
                <a:cs typeface="Times New Roman" pitchFamily="18" charset="0"/>
              </a:rPr>
              <a:t>Birey olarak hastanın gereksinimlerine odaklanma</a:t>
            </a:r>
          </a:p>
          <a:p>
            <a:pPr marL="1257840" lvl="2" indent="-457200" algn="just">
              <a:spcBef>
                <a:spcPts val="751"/>
              </a:spcBef>
              <a:buFont typeface="Wingdings" panose="05000000000000000000" pitchFamily="2" charset="2"/>
              <a:buChar char="ü"/>
            </a:pPr>
            <a:r>
              <a:rPr lang="tr-TR" sz="2000" spc="-1" dirty="0">
                <a:solidFill>
                  <a:srgbClr val="000000"/>
                </a:solidFill>
                <a:uFill>
                  <a:solidFill>
                    <a:srgbClr val="FFFFFF"/>
                  </a:solidFill>
                </a:uFill>
                <a:latin typeface="Times New Roman" pitchFamily="18" charset="0"/>
                <a:cs typeface="Times New Roman" pitchFamily="18" charset="0"/>
              </a:rPr>
              <a:t>Hastalığın sosyal etkileri ve hastanın iyi bakımı</a:t>
            </a:r>
          </a:p>
          <a:p>
            <a:pPr marL="1257840" lvl="2" indent="-457200" algn="just">
              <a:spcBef>
                <a:spcPts val="751"/>
              </a:spcBef>
              <a:buFont typeface="Wingdings" panose="05000000000000000000" pitchFamily="2" charset="2"/>
              <a:buChar char="ü"/>
            </a:pPr>
            <a:r>
              <a:rPr lang="tr-TR" sz="2000" spc="-1" dirty="0">
                <a:solidFill>
                  <a:srgbClr val="000000"/>
                </a:solidFill>
                <a:uFill>
                  <a:solidFill>
                    <a:srgbClr val="FFFFFF"/>
                  </a:solidFill>
                </a:uFill>
                <a:latin typeface="Times New Roman" pitchFamily="18" charset="0"/>
                <a:cs typeface="Times New Roman" pitchFamily="18" charset="0"/>
              </a:rPr>
              <a:t>Diğer meslekler- </a:t>
            </a:r>
            <a:r>
              <a:rPr lang="tr-TR" sz="2000" spc="-1" dirty="0" err="1">
                <a:solidFill>
                  <a:srgbClr val="000000"/>
                </a:solidFill>
                <a:uFill>
                  <a:solidFill>
                    <a:srgbClr val="FFFFFF"/>
                  </a:solidFill>
                </a:uFill>
                <a:latin typeface="Times New Roman" pitchFamily="18" charset="0"/>
                <a:cs typeface="Times New Roman" pitchFamily="18" charset="0"/>
              </a:rPr>
              <a:t>multidisipliner</a:t>
            </a:r>
            <a:r>
              <a:rPr lang="tr-TR" sz="2000" spc="-1" dirty="0">
                <a:solidFill>
                  <a:srgbClr val="000000"/>
                </a:solidFill>
                <a:uFill>
                  <a:solidFill>
                    <a:srgbClr val="FFFFFF"/>
                  </a:solidFill>
                </a:uFill>
                <a:latin typeface="Times New Roman" pitchFamily="18" charset="0"/>
                <a:cs typeface="Times New Roman" pitchFamily="18" charset="0"/>
              </a:rPr>
              <a:t> -ekip çalışması</a:t>
            </a:r>
          </a:p>
          <a:p>
            <a:pPr marL="857790" lvl="1" indent="-457200" algn="just">
              <a:spcBef>
                <a:spcPts val="751"/>
              </a:spcBef>
              <a:buFont typeface="Wingdings" panose="05000000000000000000" pitchFamily="2" charset="2"/>
              <a:buChar char="ü"/>
            </a:pPr>
            <a:endParaRPr lang="tr-TR" sz="2200"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Wingdings" panose="05000000000000000000" pitchFamily="2" charset="2"/>
              <a:buChar char="ü"/>
            </a:pPr>
            <a:endParaRPr lang="tr-TR" sz="24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551680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0000" lnSpcReduction="20000"/>
          </a:bodyPr>
          <a:lstStyle/>
          <a:p>
            <a:pPr marL="342900" lvl="1" indent="0" algn="just">
              <a:lnSpc>
                <a:spcPct val="150000"/>
              </a:lnSpc>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Tıbbi Sosyal Hizmetin Türkiye’de Gelişimi</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İlk düzenleme 1958 yılında yapılmıştır. (Sağlık ve Sosyal Yardım Bakanlığı)</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12.06.1959 tarihinde Sosyal Hizmetler Enstitüsü kurulmuş ve Enstitü içerisinde Tıbbi Sosyal Hizmetler şubesi yer almıştır.</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1961 yılında «Sosyal Hizmetler Akademisi» kurulmuştur. </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Türkiye’de ilk tıbbi sosyal hizmet uygulamaları 1964 yılında bir grup stajyer SHU ile Hacettepe Üniversitesi Hastanesi’nde başlatılmıştır.</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1966 yılında Hacettepe Hastanesi’nde Sosyal Hizmet Bölümü kurulmuş,</a:t>
            </a:r>
          </a:p>
          <a:p>
            <a:pPr marL="800100" lvl="1" indent="-457200" algn="just">
              <a:lnSpc>
                <a:spcPct val="150000"/>
              </a:lnSpc>
              <a:buFont typeface="Wingdings" panose="05000000000000000000" pitchFamily="2" charset="2"/>
              <a:buChar char="ü"/>
            </a:pPr>
            <a:r>
              <a:rPr lang="tr-TR" sz="3200" b="1" dirty="0">
                <a:solidFill>
                  <a:srgbClr val="FF0000"/>
                </a:solidFill>
                <a:effectLst/>
                <a:latin typeface="Times New Roman" panose="02020603050405020304" pitchFamily="18" charset="0"/>
                <a:ea typeface="Times New Roman" panose="02020603050405020304" pitchFamily="18" charset="0"/>
              </a:rPr>
              <a:t>1967 yılında Ankara Üniversitesi Hastanesi’ne bir </a:t>
            </a:r>
            <a:r>
              <a:rPr lang="tr-TR" sz="3200" b="1" dirty="0" err="1">
                <a:solidFill>
                  <a:srgbClr val="FF0000"/>
                </a:solidFill>
                <a:latin typeface="Times New Roman" panose="02020603050405020304" pitchFamily="18" charset="0"/>
                <a:ea typeface="Times New Roman" panose="02020603050405020304" pitchFamily="18" charset="0"/>
              </a:rPr>
              <a:t>SHU</a:t>
            </a:r>
            <a:r>
              <a:rPr lang="tr-TR" sz="3200" b="1" dirty="0" err="1">
                <a:solidFill>
                  <a:srgbClr val="FF0000"/>
                </a:solidFill>
                <a:effectLst/>
                <a:latin typeface="Times New Roman" panose="02020603050405020304" pitchFamily="18" charset="0"/>
                <a:ea typeface="Times New Roman" panose="02020603050405020304" pitchFamily="18" charset="0"/>
              </a:rPr>
              <a:t>’nun</a:t>
            </a:r>
            <a:r>
              <a:rPr lang="tr-TR" sz="3200" b="1" dirty="0">
                <a:solidFill>
                  <a:srgbClr val="FF0000"/>
                </a:solidFill>
                <a:effectLst/>
                <a:latin typeface="Times New Roman" panose="02020603050405020304" pitchFamily="18" charset="0"/>
                <a:ea typeface="Times New Roman" panose="02020603050405020304" pitchFamily="18" charset="0"/>
              </a:rPr>
              <a:t> atanmasıyla tıbbi sosyal hizmet resmi yapı içerisinde yer almıştır.</a:t>
            </a:r>
          </a:p>
          <a:p>
            <a:pPr marL="800100" lvl="1" indent="-457200" algn="just">
              <a:lnSpc>
                <a:spcPct val="150000"/>
              </a:lnSpc>
              <a:buFont typeface="Wingdings" panose="05000000000000000000" pitchFamily="2" charset="2"/>
              <a:buChar char="ü"/>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1" indent="0" algn="just">
              <a:lnSpc>
                <a:spcPct val="150000"/>
              </a:lnSpc>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solidFill>
                  <a:schemeClr val="tx1"/>
                </a:solidFill>
                <a:effectLst/>
                <a:latin typeface="Times New Roman" panose="02020603050405020304" pitchFamily="18" charset="0"/>
                <a:ea typeface="Times New Roman" panose="02020603050405020304" pitchFamily="18" charset="0"/>
              </a:rPr>
              <a:t>Yasal düzenlemeler çerçevesinde ilk tanım 1973 yılında yayınlanan Yataklı Tedavi Kurumları İşletme Yönetmeliği’nin 33.maddesinde (M) </a:t>
            </a:r>
            <a:r>
              <a:rPr lang="tr-TR" sz="2400" i="1" dirty="0">
                <a:solidFill>
                  <a:schemeClr val="tx1"/>
                </a:solidFill>
                <a:effectLst/>
                <a:latin typeface="Times New Roman" panose="02020603050405020304" pitchFamily="18" charset="0"/>
                <a:ea typeface="Times New Roman" panose="02020603050405020304" pitchFamily="18" charset="0"/>
              </a:rPr>
              <a:t>Tıbbi Sosyal Hizmetler </a:t>
            </a:r>
            <a:r>
              <a:rPr lang="tr-TR" sz="2400" dirty="0">
                <a:solidFill>
                  <a:schemeClr val="tx1"/>
                </a:solidFill>
                <a:effectLst/>
                <a:latin typeface="Times New Roman" panose="02020603050405020304" pitchFamily="18" charset="0"/>
                <a:ea typeface="Times New Roman" panose="02020603050405020304" pitchFamily="18" charset="0"/>
              </a:rPr>
              <a:t>başlığı altında; "</a:t>
            </a:r>
            <a:r>
              <a:rPr lang="tr-TR" sz="2400" b="1" i="1" dirty="0">
                <a:solidFill>
                  <a:schemeClr val="tx1"/>
                </a:solidFill>
                <a:effectLst/>
                <a:latin typeface="Times New Roman" panose="02020603050405020304" pitchFamily="18" charset="0"/>
                <a:ea typeface="Times New Roman" panose="02020603050405020304" pitchFamily="18" charset="0"/>
              </a:rPr>
              <a:t>hastaneye yatan her hastanın, uygulanan tedaviden en etkili şekilde yararlanması amacı ile sosyal hizmet personelince görülecek, ekonomik, sosyal, eğitici ve destekleyici hizmetler yanında, hastanın ailesi ve çevresi ile ilişkilerinim düzenlenmesi, hastaneden çıktıktan sonra  kişisel ve aile sorunlarının çözümlenmesi gibi  huşuların tümü "tıbbi sosyal hizmet"  olarak adlandırılır" </a:t>
            </a:r>
            <a:r>
              <a:rPr lang="tr-TR" sz="2400" dirty="0">
                <a:solidFill>
                  <a:schemeClr val="tx1"/>
                </a:solidFill>
                <a:effectLst/>
                <a:latin typeface="Times New Roman" panose="02020603050405020304" pitchFamily="18" charset="0"/>
                <a:ea typeface="Times New Roman" panose="02020603050405020304" pitchFamily="18" charset="0"/>
              </a:rPr>
              <a:t>şeklinde yer almaktadır.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20000"/>
          </a:bodyPr>
          <a:lstStyle/>
          <a:p>
            <a:pPr marL="540" indent="0" algn="just">
              <a:buClr>
                <a:srgbClr val="B31166"/>
              </a:buClr>
              <a:buNone/>
            </a:pPr>
            <a:r>
              <a:rPr lang="tr-TR" sz="2400" b="1" dirty="0">
                <a:solidFill>
                  <a:schemeClr val="tx1"/>
                </a:solidFill>
                <a:effectLst/>
                <a:latin typeface="Times New Roman" panose="02020603050405020304" pitchFamily="18" charset="0"/>
                <a:ea typeface="Times New Roman" panose="02020603050405020304" pitchFamily="18" charset="0"/>
              </a:rPr>
              <a:t>Aynı yönetmeliğin 131. maddesinde de SHU görevleri;</a:t>
            </a:r>
          </a:p>
          <a:p>
            <a:pPr marL="457740" lvl="1" indent="0" algn="just">
              <a:buClr>
                <a:srgbClr val="B31166"/>
              </a:buClr>
              <a:buNone/>
            </a:pPr>
            <a:r>
              <a:rPr lang="tr-TR" sz="2200" dirty="0">
                <a:solidFill>
                  <a:schemeClr val="tx1"/>
                </a:solidFill>
                <a:latin typeface="Times New Roman" panose="02020603050405020304" pitchFamily="18" charset="0"/>
                <a:ea typeface="Times New Roman" panose="02020603050405020304" pitchFamily="18" charset="0"/>
              </a:rPr>
              <a:t>1.Hastaların kişisel ve ailevi sorunlarının çözümlenmesinde ailesi ve yakın çevresi(hastane, iş, okul vb.) ile işbirliği yapar, tedaviye yardımcı olmalarını sağlar. </a:t>
            </a:r>
          </a:p>
          <a:p>
            <a:pPr marL="457740" lvl="1" indent="0" algn="just">
              <a:buClr>
                <a:srgbClr val="B31166"/>
              </a:buClr>
              <a:buNone/>
            </a:pPr>
            <a:r>
              <a:rPr lang="tr-TR" sz="2200" dirty="0">
                <a:solidFill>
                  <a:schemeClr val="tx1"/>
                </a:solidFill>
                <a:effectLst/>
                <a:latin typeface="Times New Roman" panose="02020603050405020304" pitchFamily="18" charset="0"/>
                <a:ea typeface="Times New Roman" panose="02020603050405020304" pitchFamily="18" charset="0"/>
              </a:rPr>
              <a:t>2.Hastaların gerektiğinde sosyoekonomik durumlarının tetkikini yaparak hastane harcamalarına katılıp   katılmayacağını araştırır ve değerlendirir.</a:t>
            </a:r>
          </a:p>
          <a:p>
            <a:pPr marL="457740" lvl="1" indent="0" algn="just">
              <a:buClr>
                <a:srgbClr val="B31166"/>
              </a:buClr>
              <a:buNone/>
            </a:pPr>
            <a:r>
              <a:rPr lang="tr-TR" sz="2200" dirty="0">
                <a:solidFill>
                  <a:schemeClr val="tx1"/>
                </a:solidFill>
                <a:latin typeface="Times New Roman" panose="02020603050405020304" pitchFamily="18" charset="0"/>
                <a:ea typeface="Times New Roman" panose="02020603050405020304" pitchFamily="18" charset="0"/>
              </a:rPr>
              <a:t>3.Maddi yetersizliği olanlara diğer dış kurumlardan sürekli veya geçici destek sağlanmasına  yardımcı olur.</a:t>
            </a:r>
          </a:p>
          <a:p>
            <a:pPr marL="457740" lvl="1" indent="0" algn="just">
              <a:buClr>
                <a:srgbClr val="B31166"/>
              </a:buClr>
              <a:buNone/>
            </a:pPr>
            <a:r>
              <a:rPr lang="tr-TR" sz="2200" dirty="0">
                <a:solidFill>
                  <a:schemeClr val="tx1"/>
                </a:solidFill>
                <a:effectLst/>
                <a:latin typeface="Times New Roman" panose="02020603050405020304" pitchFamily="18" charset="0"/>
                <a:ea typeface="Times New Roman" panose="02020603050405020304" pitchFamily="18" charset="0"/>
              </a:rPr>
              <a:t>4.Uzun süre yata</a:t>
            </a:r>
            <a:r>
              <a:rPr lang="tr-TR" sz="2200" dirty="0">
                <a:solidFill>
                  <a:schemeClr val="tx1"/>
                </a:solidFill>
                <a:latin typeface="Times New Roman" panose="02020603050405020304" pitchFamily="18" charset="0"/>
                <a:ea typeface="Times New Roman" panose="02020603050405020304" pitchFamily="18" charset="0"/>
              </a:rPr>
              <a:t>cak hastaların boş zamanlarını değerlendirici faaliyetler düzenler moral gücünün arttırılmasını sağlar.</a:t>
            </a:r>
          </a:p>
          <a:p>
            <a:pPr marL="457740" lvl="1" indent="0" algn="just">
              <a:buClr>
                <a:srgbClr val="B31166"/>
              </a:buClr>
              <a:buNone/>
            </a:pPr>
            <a:r>
              <a:rPr lang="tr-TR" sz="2200" dirty="0">
                <a:solidFill>
                  <a:schemeClr val="tx1"/>
                </a:solidFill>
                <a:effectLst/>
                <a:latin typeface="Times New Roman" panose="02020603050405020304" pitchFamily="18" charset="0"/>
                <a:ea typeface="Times New Roman" panose="02020603050405020304" pitchFamily="18" charset="0"/>
              </a:rPr>
              <a:t>5.Hastane ile diğer sosyal hizmetler ve sağlıkla ilgili kurumlar arasında başhekimin izni ile işbirliğini sağlayarak kurumun gelirini artıracak program ve çabalara katılır.</a:t>
            </a:r>
          </a:p>
          <a:p>
            <a:pPr marL="457740" lvl="1" indent="0" algn="just">
              <a:buClr>
                <a:srgbClr val="B31166"/>
              </a:buClr>
              <a:buNone/>
            </a:pPr>
            <a:r>
              <a:rPr lang="tr-TR" sz="2200" dirty="0">
                <a:solidFill>
                  <a:schemeClr val="tx1"/>
                </a:solidFill>
                <a:latin typeface="Times New Roman" panose="02020603050405020304" pitchFamily="18" charset="0"/>
                <a:ea typeface="Times New Roman" panose="02020603050405020304" pitchFamily="18" charset="0"/>
              </a:rPr>
              <a:t>6. Hastane içinde bulunan gönüllü kişilerin çalışmalarını düzenler, yoksa bu tip çalışmaların kuruma yönelmesini sağlar.</a:t>
            </a:r>
          </a:p>
          <a:p>
            <a:pPr marL="457740" lvl="1" indent="0" algn="just">
              <a:buClr>
                <a:srgbClr val="B31166"/>
              </a:buClr>
              <a:buNone/>
            </a:pPr>
            <a:r>
              <a:rPr lang="tr-TR" sz="2200" dirty="0">
                <a:solidFill>
                  <a:schemeClr val="tx1"/>
                </a:solidFill>
                <a:latin typeface="Times New Roman" panose="02020603050405020304" pitchFamily="18" charset="0"/>
                <a:ea typeface="Times New Roman" panose="02020603050405020304" pitchFamily="18" charset="0"/>
              </a:rPr>
              <a:t>7. Öncelikle hastane personelinin ve olanaklar oranında, yatan hastaların çocukları için kreş ve gündüz bakımevi açılmasına yardımcı olur. </a:t>
            </a:r>
          </a:p>
          <a:p>
            <a:pPr marL="457740" lvl="1" indent="0" algn="just">
              <a:buClr>
                <a:srgbClr val="B31166"/>
              </a:buClr>
              <a:buNone/>
            </a:pPr>
            <a:r>
              <a:rPr lang="tr-TR" sz="2200" dirty="0">
                <a:solidFill>
                  <a:schemeClr val="tx1"/>
                </a:solidFill>
                <a:latin typeface="Times New Roman" panose="02020603050405020304" pitchFamily="18" charset="0"/>
                <a:ea typeface="Times New Roman" panose="02020603050405020304" pitchFamily="18" charset="0"/>
              </a:rPr>
              <a:t>8. Hastane sonrası oluşacak kişisel ve ailevi sorunların çözümüne ve toplumsal ve ekonomik koşulların yeniden düzenlenmesine yardımcı olur.</a:t>
            </a:r>
          </a:p>
          <a:p>
            <a:pPr marL="457740" lvl="1" indent="0" algn="just">
              <a:buClr>
                <a:srgbClr val="B31166"/>
              </a:buClr>
              <a:buNone/>
            </a:pPr>
            <a:endParaRPr lang="tr-TR" sz="2200" dirty="0">
              <a:solidFill>
                <a:schemeClr val="tx1"/>
              </a:solidFill>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Tree>
    <p:extLst>
      <p:ext uri="{BB962C8B-B14F-4D97-AF65-F5344CB8AC3E}">
        <p14:creationId xmlns:p14="http://schemas.microsoft.com/office/powerpoint/2010/main" val="4081231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solidFill>
                  <a:schemeClr val="tx1"/>
                </a:solidFill>
                <a:effectLst/>
                <a:latin typeface="Times New Roman" panose="02020603050405020304" pitchFamily="18" charset="0"/>
                <a:ea typeface="Times New Roman" panose="02020603050405020304" pitchFamily="18" charset="0"/>
              </a:rPr>
              <a:t>1973 yılında yayınlanan bu yönetmelik 1983 yılında aynı isimle yeniden yayınlanmıştır. </a:t>
            </a:r>
          </a:p>
          <a:p>
            <a:pPr marL="343440" algn="just">
              <a:buClr>
                <a:srgbClr val="B31166"/>
              </a:buClr>
              <a:buFont typeface="Wingdings" panose="05000000000000000000" pitchFamily="2" charset="2"/>
              <a:buChar char="ü"/>
            </a:pPr>
            <a:r>
              <a:rPr lang="tr-TR" sz="2400" b="1" dirty="0">
                <a:solidFill>
                  <a:srgbClr val="FF0000"/>
                </a:solidFill>
                <a:effectLst/>
                <a:latin typeface="Times New Roman" panose="02020603050405020304" pitchFamily="18" charset="0"/>
                <a:ea typeface="Times New Roman" panose="02020603050405020304" pitchFamily="18" charset="0"/>
              </a:rPr>
              <a:t>1983 Yataklı Tedavi Kurumları İşletme Yönetmeliği (35. Madde-Sosyal Hizmetler)</a:t>
            </a:r>
          </a:p>
          <a:p>
            <a:pPr marL="743490" lvl="1" algn="just">
              <a:buClr>
                <a:srgbClr val="B31166"/>
              </a:buClr>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rPr>
              <a:t>H</a:t>
            </a:r>
            <a:r>
              <a:rPr lang="tr-TR" sz="2200" dirty="0">
                <a:effectLst/>
                <a:latin typeface="Times New Roman" panose="02020603050405020304" pitchFamily="18" charset="0"/>
                <a:ea typeface="Times New Roman" panose="02020603050405020304" pitchFamily="18" charset="0"/>
              </a:rPr>
              <a:t>astanelerde çalışacak sosyal hizmet uzmanlarının rol ve sorumluluklarının tanımlandığı görülmektedir. Bu yönetmelik ile, hastanelerde “sosyal servis” birimlerinin ve bu birimlerde görev yapacak olan sosyal hizmet uzmanlarının rol ve sorumlulukları, yasal bir çerçevede tanımlanmıştır. Yönetmeliğin “Sosyal </a:t>
            </a:r>
            <a:r>
              <a:rPr lang="tr-TR" sz="2400" dirty="0">
                <a:effectLst/>
                <a:latin typeface="Times New Roman" panose="02020603050405020304" pitchFamily="18" charset="0"/>
                <a:ea typeface="Times New Roman" panose="02020603050405020304" pitchFamily="18" charset="0"/>
              </a:rPr>
              <a:t>Hizmetler” başlıklı 35. maddesinde sosyal hizmet uzmanlarının çalışacağı birimin tanımı yapılmıştır.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19</a:t>
            </a:fld>
            <a:endParaRPr lang="tr-TR" dirty="0"/>
          </a:p>
        </p:txBody>
      </p:sp>
    </p:spTree>
    <p:extLst>
      <p:ext uri="{BB962C8B-B14F-4D97-AF65-F5344CB8AC3E}">
        <p14:creationId xmlns:p14="http://schemas.microsoft.com/office/powerpoint/2010/main" val="324052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TIBBİ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Tıbbi sosyal hizmetin genel amacı nedir?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Hastanın tıbbi bakım ve tedaviyi kabul etmesi,</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Bakımın etkili bir şekilde kullanılmasını kolaylaştırmak,</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Sağlık problemi nedeniyle hasta ve ailesinin yaşadığı stresi azaltmak ve</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Hastanın hastalığı ve içinde bulunduğu koşullar nedeniyle ortaya çıkan problemleri çözümlemektir.</a:t>
            </a:r>
          </a:p>
          <a:p>
            <a:pPr marL="377825" indent="-285750"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b="1" dirty="0">
                <a:solidFill>
                  <a:srgbClr val="FF0000"/>
                </a:solidFill>
                <a:effectLst/>
                <a:latin typeface="Times New Roman" panose="02020603050405020304" pitchFamily="18" charset="0"/>
                <a:ea typeface="Times New Roman" panose="02020603050405020304" pitchFamily="18" charset="0"/>
              </a:rPr>
              <a:t>1998 Hasta Hakları Yönetmeliği</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Bu yönetmelik ve yönergede, hastanelerde Hasta Hakları Birimlerinde çalışacak personel, öncelikli olarak sosyal hizmet uzmanı olarak tanımlanmış ve sosyal hizmet uzmanına sorun çözücü, hastayı ve hasta haklarını savunucu roller verilmiştir. Bu sayede, hastanelerde çalışan sosyal hizmet uzmanlarının işlevleri artmıştır.</a:t>
            </a:r>
          </a:p>
          <a:p>
            <a:pPr marL="343440" algn="just">
              <a:buClr>
                <a:srgbClr val="B31166"/>
              </a:buClr>
              <a:buFont typeface="Wingdings" panose="05000000000000000000" pitchFamily="2" charset="2"/>
              <a:buChar char="ü"/>
            </a:pPr>
            <a:r>
              <a:rPr lang="tr-TR" sz="2400" b="1" dirty="0">
                <a:solidFill>
                  <a:srgbClr val="FF0000"/>
                </a:solidFill>
                <a:effectLst/>
                <a:latin typeface="Times New Roman" panose="02020603050405020304" pitchFamily="18" charset="0"/>
                <a:ea typeface="Times New Roman" panose="02020603050405020304" pitchFamily="18" charset="0"/>
              </a:rPr>
              <a:t>2011 Tıbbi Sosyal Hizmet Uygulama Yönergesi</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Bu yönerge ile birlikte, hastanelerde “Tıbbi Sosyal Hizmet Birimleri” kurulması düzenlenmiş ve sosyal hizmet uzmanlarının yapacağı işler ve bu işlerde kullanacağı formlar ilk defa standardize edilmiştir.</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20</a:t>
            </a:fld>
            <a:endParaRPr lang="tr-TR" dirty="0"/>
          </a:p>
        </p:txBody>
      </p:sp>
    </p:spTree>
    <p:extLst>
      <p:ext uri="{BB962C8B-B14F-4D97-AF65-F5344CB8AC3E}">
        <p14:creationId xmlns:p14="http://schemas.microsoft.com/office/powerpoint/2010/main" val="1190587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Günümüzde, tıbbi sosyal hizmet alanında çalışan sosyal hizmet uzmanları, öncelikle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Tıbbi Sosyal Hizmet Birimlerinde,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Hasta Hakları Birimlerinde, </a:t>
            </a:r>
          </a:p>
          <a:p>
            <a:pPr marL="743490" lvl="1" algn="just">
              <a:buClr>
                <a:srgbClr val="B31166"/>
              </a:buClr>
              <a:buFont typeface="Wingdings" panose="05000000000000000000" pitchFamily="2" charset="2"/>
              <a:buChar char="ü"/>
            </a:pPr>
            <a:r>
              <a:rPr lang="tr-TR" sz="2200" dirty="0">
                <a:highlight>
                  <a:srgbClr val="00FF00"/>
                </a:highlight>
                <a:latin typeface="Times New Roman" panose="02020603050405020304" pitchFamily="18" charset="0"/>
                <a:ea typeface="Times New Roman" panose="02020603050405020304" pitchFamily="18" charset="0"/>
              </a:rPr>
              <a:t>A</a:t>
            </a:r>
            <a:r>
              <a:rPr lang="tr-TR" sz="2200" dirty="0">
                <a:effectLst/>
                <a:highlight>
                  <a:srgbClr val="00FF00"/>
                </a:highlight>
                <a:latin typeface="Times New Roman" panose="02020603050405020304" pitchFamily="18" charset="0"/>
                <a:ea typeface="Times New Roman" panose="02020603050405020304" pitchFamily="18" charset="0"/>
              </a:rPr>
              <a:t>cil servislerde Krize Müdahale Birimlerinde,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Toplum Ruh Sağlığı Merkezlerinde,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Çocuk İzlem Merkezlerinde,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AMATEM’lerde, </a:t>
            </a:r>
          </a:p>
          <a:p>
            <a:pPr marL="743490" lvl="1" algn="just">
              <a:buClr>
                <a:srgbClr val="B31166"/>
              </a:buClr>
              <a:buFont typeface="Wingdings" panose="05000000000000000000" pitchFamily="2" charset="2"/>
              <a:buChar char="ü"/>
            </a:pPr>
            <a:r>
              <a:rPr lang="tr-TR" sz="2200" dirty="0">
                <a:highlight>
                  <a:srgbClr val="00FF00"/>
                </a:highlight>
                <a:latin typeface="Times New Roman" panose="02020603050405020304" pitchFamily="18" charset="0"/>
                <a:ea typeface="Times New Roman" panose="02020603050405020304" pitchFamily="18" charset="0"/>
              </a:rPr>
              <a:t>E</a:t>
            </a:r>
            <a:r>
              <a:rPr lang="tr-TR" sz="2200" dirty="0">
                <a:effectLst/>
                <a:highlight>
                  <a:srgbClr val="00FF00"/>
                </a:highlight>
                <a:latin typeface="Times New Roman" panose="02020603050405020304" pitchFamily="18" charset="0"/>
                <a:ea typeface="Times New Roman" panose="02020603050405020304" pitchFamily="18" charset="0"/>
              </a:rPr>
              <a:t>vde sağlık birimlerinde, </a:t>
            </a:r>
          </a:p>
          <a:p>
            <a:pPr marL="743490" lvl="1" algn="just">
              <a:buClr>
                <a:srgbClr val="B31166"/>
              </a:buClr>
              <a:buFont typeface="Wingdings" panose="05000000000000000000" pitchFamily="2" charset="2"/>
              <a:buChar char="ü"/>
            </a:pPr>
            <a:r>
              <a:rPr lang="tr-TR" sz="2200" dirty="0">
                <a:effectLst/>
                <a:highlight>
                  <a:srgbClr val="00FF00"/>
                </a:highlight>
                <a:latin typeface="Times New Roman" panose="02020603050405020304" pitchFamily="18" charset="0"/>
                <a:ea typeface="Times New Roman" panose="02020603050405020304" pitchFamily="18" charset="0"/>
              </a:rPr>
              <a:t>Çalışan Hakları ve Güvenliği Birimlerinde ve </a:t>
            </a:r>
          </a:p>
          <a:p>
            <a:pPr marL="743490" lvl="1" algn="just">
              <a:buClr>
                <a:srgbClr val="B31166"/>
              </a:buClr>
              <a:buFont typeface="Wingdings" panose="05000000000000000000" pitchFamily="2" charset="2"/>
              <a:buChar char="ü"/>
            </a:pPr>
            <a:r>
              <a:rPr lang="tr-TR" sz="2200" dirty="0">
                <a:highlight>
                  <a:srgbClr val="00FF00"/>
                </a:highlight>
                <a:latin typeface="Times New Roman" panose="02020603050405020304" pitchFamily="18" charset="0"/>
                <a:ea typeface="Times New Roman" panose="02020603050405020304" pitchFamily="18" charset="0"/>
              </a:rPr>
              <a:t>Y</a:t>
            </a:r>
            <a:r>
              <a:rPr lang="tr-TR" sz="2200" dirty="0">
                <a:effectLst/>
                <a:highlight>
                  <a:srgbClr val="00FF00"/>
                </a:highlight>
                <a:latin typeface="Times New Roman" panose="02020603050405020304" pitchFamily="18" charset="0"/>
                <a:ea typeface="Times New Roman" panose="02020603050405020304" pitchFamily="18" charset="0"/>
              </a:rPr>
              <a:t>ataklı kliniklerde öncelikli olarak görev almaktadırlar.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21</a:t>
            </a:fld>
            <a:endParaRPr lang="tr-TR" dirty="0"/>
          </a:p>
        </p:txBody>
      </p:sp>
    </p:spTree>
    <p:extLst>
      <p:ext uri="{BB962C8B-B14F-4D97-AF65-F5344CB8AC3E}">
        <p14:creationId xmlns:p14="http://schemas.microsoft.com/office/powerpoint/2010/main" val="2891608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Sağlık Hizmetlerinde Sosyal Hizmet Uzmanlarının Rol ve İşlevleri;</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Hastanın ve ailesinin hastalık öncesi, sırası ve sonrasındaki durumunu değerlendirir,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Değerlendirme sırasında tıbbi tedavi ekibi içerisinde bulunan diğer sağlık personelinden hasta ve ailesi hakkında bilgi alır ve mesleki değerlendirmelerini, kararların, önerilerini tedavi ekibi ile paylaşır,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Tedavi sırasında hastanın iyileşme sürecini etkileyen durumlarda rol almak,</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Aniden ortaya çıkan sağlık sorunlarının tedavisi sürecinde hasta ve aileye destek olmak, kolaylaştırıcı rol üstlenmek,</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22</a:t>
            </a:fld>
            <a:endParaRPr lang="tr-TR" dirty="0"/>
          </a:p>
        </p:txBody>
      </p:sp>
    </p:spTree>
    <p:extLst>
      <p:ext uri="{BB962C8B-B14F-4D97-AF65-F5344CB8AC3E}">
        <p14:creationId xmlns:p14="http://schemas.microsoft.com/office/powerpoint/2010/main" val="1687596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İhmal ve istismar durumlarında gerekli müdahaleleri yaparak ilgili kurum/kuruluşlarla  işbirliği ve koordinasyonu sağlamak,</a:t>
            </a:r>
          </a:p>
          <a:p>
            <a:pPr marL="457740" indent="-4572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Toplumsal kaynakların hasta ve ailesinin yararına kullanılmasını sağlamak,</a:t>
            </a:r>
          </a:p>
          <a:p>
            <a:pPr marL="457740" indent="-4572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Bazı özel durumlarda hastanın ev ortamının iyileşme sürecini kolaylaştıracak yönde düzenlenmesi ve taburculuk sürecinin planlanması,</a:t>
            </a:r>
          </a:p>
          <a:p>
            <a:pPr marL="457740" indent="-4572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Terminal dönemi hastanın en iyi şekilde geçirmesinin sağlanması ve yas sürecinde aile üyelerinin desteklenmesi,</a:t>
            </a:r>
          </a:p>
          <a:p>
            <a:pPr marL="457740" indent="-4572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Hastalığın sebep olduğu sağlığın yitirilmesinin dışındaki diğer kayıplar konusunda (iş kaybı, malulen emeklilik, sosyal yardımlardan yararlanma, diğer aile üyelerine iş bulma vb.) destek olmak.</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23</a:t>
            </a:fld>
            <a:endParaRPr lang="tr-TR" dirty="0"/>
          </a:p>
        </p:txBody>
      </p:sp>
    </p:spTree>
    <p:extLst>
      <p:ext uri="{BB962C8B-B14F-4D97-AF65-F5344CB8AC3E}">
        <p14:creationId xmlns:p14="http://schemas.microsoft.com/office/powerpoint/2010/main" val="487690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Kaynakça</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Duyan, V. (1996). Sağlıkta </a:t>
            </a:r>
            <a:r>
              <a:rPr lang="tr-TR" sz="2000" dirty="0" err="1">
                <a:effectLst/>
                <a:latin typeface="Times New Roman" panose="02020603050405020304" pitchFamily="18" charset="0"/>
                <a:ea typeface="Times New Roman" panose="02020603050405020304" pitchFamily="18" charset="0"/>
              </a:rPr>
              <a:t>Psiko</a:t>
            </a:r>
            <a:r>
              <a:rPr lang="tr-TR" sz="2000" dirty="0">
                <a:effectLst/>
                <a:latin typeface="Times New Roman" panose="02020603050405020304" pitchFamily="18" charset="0"/>
                <a:ea typeface="Times New Roman" panose="02020603050405020304" pitchFamily="18" charset="0"/>
              </a:rPr>
              <a:t>-Sosyal Boyut (Tıbbi Sosyal Hizmet). Ankara.</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Duyan, V. (2000). Tıbbi Sosyal Hizmet. Sağlık ve Toplum, 10(1), 42-49.</a:t>
            </a:r>
          </a:p>
          <a:p>
            <a:pPr marL="540" indent="0" algn="just">
              <a:buClr>
                <a:srgbClr val="B31166"/>
              </a:buClr>
              <a:buNone/>
            </a:pPr>
            <a:r>
              <a:rPr lang="tr-TR" sz="2000" dirty="0" err="1">
                <a:effectLst/>
                <a:latin typeface="Times New Roman" panose="02020603050405020304" pitchFamily="18" charset="0"/>
                <a:ea typeface="Times New Roman" panose="02020603050405020304" pitchFamily="18" charset="0"/>
              </a:rPr>
              <a:t>Özbesler</a:t>
            </a:r>
            <a:r>
              <a:rPr lang="tr-TR" sz="2000" dirty="0">
                <a:effectLst/>
                <a:latin typeface="Times New Roman" panose="02020603050405020304" pitchFamily="18" charset="0"/>
                <a:ea typeface="Times New Roman" panose="02020603050405020304" pitchFamily="18" charset="0"/>
              </a:rPr>
              <a:t>, C. (2017). Tıbbi Sosyal Hizmete Giriş ve Tıbbi Sosyal Hizmet Uzmanının Rolleri. S. </a:t>
            </a:r>
            <a:r>
              <a:rPr lang="tr-TR" sz="2000" dirty="0" err="1">
                <a:effectLst/>
                <a:latin typeface="Times New Roman" panose="02020603050405020304" pitchFamily="18" charset="0"/>
                <a:ea typeface="Times New Roman" panose="02020603050405020304" pitchFamily="18" charset="0"/>
              </a:rPr>
              <a:t>Attepe</a:t>
            </a:r>
            <a:r>
              <a:rPr lang="tr-TR" sz="2000" dirty="0">
                <a:effectLst/>
                <a:latin typeface="Times New Roman" panose="02020603050405020304" pitchFamily="18" charset="0"/>
                <a:ea typeface="Times New Roman" panose="02020603050405020304" pitchFamily="18" charset="0"/>
              </a:rPr>
              <a:t> Özden, &amp; E. Özcan içinde, Tıbbi Sosyal Hizmet (s. 3-13). Ankara: Nobel Yayınevi.</a:t>
            </a:r>
          </a:p>
          <a:p>
            <a:pPr marL="540" indent="0" algn="just">
              <a:buClr>
                <a:srgbClr val="B31166"/>
              </a:buClr>
              <a:buNone/>
            </a:pPr>
            <a:r>
              <a:rPr lang="tr-TR" sz="2000" dirty="0" err="1">
                <a:effectLst/>
                <a:latin typeface="Times New Roman" panose="02020603050405020304" pitchFamily="18" charset="0"/>
                <a:ea typeface="Times New Roman" panose="02020603050405020304" pitchFamily="18" charset="0"/>
              </a:rPr>
              <a:t>Saruç</a:t>
            </a:r>
            <a:r>
              <a:rPr lang="tr-TR" sz="2000" dirty="0">
                <a:effectLst/>
                <a:latin typeface="Times New Roman" panose="02020603050405020304" pitchFamily="18" charset="0"/>
                <a:ea typeface="Times New Roman" panose="02020603050405020304" pitchFamily="18" charset="0"/>
              </a:rPr>
              <a:t>, S. (2015). Türkiye'de Tıbbi Sosyal Hizmet Alanına Yönelik Genel Bir Değerlendirme. </a:t>
            </a:r>
            <a:r>
              <a:rPr lang="tr-TR" sz="2000" dirty="0" err="1">
                <a:effectLst/>
                <a:latin typeface="Times New Roman" panose="02020603050405020304" pitchFamily="18" charset="0"/>
                <a:ea typeface="Times New Roman" panose="02020603050405020304" pitchFamily="18" charset="0"/>
              </a:rPr>
              <a:t>Turkish</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Journal</a:t>
            </a:r>
            <a:r>
              <a:rPr lang="tr-TR" sz="2000" dirty="0">
                <a:effectLst/>
                <a:latin typeface="Times New Roman" panose="02020603050405020304" pitchFamily="18" charset="0"/>
                <a:ea typeface="Times New Roman" panose="02020603050405020304" pitchFamily="18" charset="0"/>
              </a:rPr>
              <a:t> of </a:t>
            </a:r>
            <a:r>
              <a:rPr lang="tr-TR" sz="2000" dirty="0" err="1">
                <a:effectLst/>
                <a:latin typeface="Times New Roman" panose="02020603050405020304" pitchFamily="18" charset="0"/>
                <a:ea typeface="Times New Roman" panose="02020603050405020304" pitchFamily="18" charset="0"/>
              </a:rPr>
              <a:t>Family</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Medicine</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and</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Primary</a:t>
            </a:r>
            <a:r>
              <a:rPr lang="tr-TR" sz="2000" dirty="0">
                <a:effectLst/>
                <a:latin typeface="Times New Roman" panose="02020603050405020304" pitchFamily="18" charset="0"/>
                <a:ea typeface="Times New Roman" panose="02020603050405020304" pitchFamily="18" charset="0"/>
              </a:rPr>
              <a:t> </a:t>
            </a:r>
            <a:r>
              <a:rPr lang="tr-TR" sz="2000" dirty="0" err="1">
                <a:effectLst/>
                <a:latin typeface="Times New Roman" panose="02020603050405020304" pitchFamily="18" charset="0"/>
                <a:ea typeface="Times New Roman" panose="02020603050405020304" pitchFamily="18" charset="0"/>
              </a:rPr>
              <a:t>Care</a:t>
            </a:r>
            <a:r>
              <a:rPr lang="tr-TR" sz="2000" dirty="0">
                <a:effectLst/>
                <a:latin typeface="Times New Roman" panose="02020603050405020304" pitchFamily="18" charset="0"/>
                <a:ea typeface="Times New Roman" panose="02020603050405020304" pitchFamily="18" charset="0"/>
              </a:rPr>
              <a:t>, 9(3), 112-120.</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24</a:t>
            </a:fld>
            <a:endParaRPr lang="tr-TR" dirty="0"/>
          </a:p>
        </p:txBody>
      </p:sp>
    </p:spTree>
    <p:extLst>
      <p:ext uri="{BB962C8B-B14F-4D97-AF65-F5344CB8AC3E}">
        <p14:creationId xmlns:p14="http://schemas.microsoft.com/office/powerpoint/2010/main" val="717452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TIBBİ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Hastalıkları doğru tanılamak ve tedavi etmek için elde edilen sonuçlar, tıp çalışanlarının hastalığa yol açan fiziksel, ruhsal, sosyal ve ekonomik faktörler arasındaki ilişki üzerinde durmalarını zorunlu hale getirmiştir.</a:t>
            </a:r>
          </a:p>
          <a:p>
            <a:pPr marL="377825" indent="-28575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Bu nedenle tıbbi sosyal hizmet alanında çalışan sosyal hizmet uzmanlarının faaliyetleri de bu yönde bir gelişim göstermiştir.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198203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Tıbbi sosyal hizmet alanında çalışan Sosyal Hizmet Uzmanları (SHU);</a:t>
            </a:r>
          </a:p>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Hastanın hastalığı ve tedavisi ile ilgili olabilecek sosyal, ekonomik ve duygusal faktörleri 	anlamasında yardımcı olmak,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Hastanın ve ailesinin moralini desteklemek,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Onlara güven duygusu vermek,</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Hastanın ve ailenin yararına toplum kaynaklarını harekete geçirmek amacıyla hizmet verirler.</a:t>
            </a:r>
          </a:p>
          <a:p>
            <a:pPr algn="just">
              <a:buFont typeface="Wingdings" panose="05000000000000000000" pitchFamily="2" charset="2"/>
              <a:buChar char="ü"/>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2121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Tıbbi sosyal hizmet alanında çalışan </a:t>
            </a:r>
            <a:r>
              <a:rPr lang="tr-TR" sz="2400" b="1" dirty="0" err="1">
                <a:latin typeface="Times New Roman" panose="02020603050405020304" pitchFamily="18" charset="0"/>
                <a:cs typeface="Times New Roman" panose="02020603050405020304" pitchFamily="18" charset="0"/>
              </a:rPr>
              <a:t>SHU’ları</a:t>
            </a:r>
            <a:r>
              <a:rPr lang="tr-TR" sz="2400" b="1" dirty="0">
                <a:latin typeface="Times New Roman" panose="02020603050405020304" pitchFamily="18" charset="0"/>
                <a:cs typeface="Times New Roman" panose="02020603050405020304" pitchFamily="18" charset="0"/>
              </a:rPr>
              <a:t>;</a:t>
            </a:r>
          </a:p>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Hastaların yaşam koşulları, çevreleri, alışkanlıkları, kişilikleri ve gelirlerine dair önemli bilgiler elde ederler.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Sosyal hizmet uzmanı, hasta ve ailesiyle görüşmeler yoluyla hastalığın sosyal ve duygusal bileşenleri ve bunların tedaviyi nasıl etkileyebileceği hakkında fikir edinir.</a:t>
            </a:r>
          </a:p>
          <a:p>
            <a:pPr algn="just">
              <a:buFont typeface="Wingdings" panose="05000000000000000000" pitchFamily="2" charset="2"/>
              <a:buChar char="ü"/>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172328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800" b="1" dirty="0">
                <a:latin typeface="Times New Roman" panose="02020603050405020304" pitchFamily="18" charset="0"/>
                <a:cs typeface="Times New Roman" panose="02020603050405020304" pitchFamily="18" charset="0"/>
              </a:rPr>
              <a:t>Tıbbi sosyal hizmet alanında çalışan </a:t>
            </a:r>
            <a:r>
              <a:rPr lang="tr-TR" sz="2800" b="1" dirty="0" err="1">
                <a:latin typeface="Times New Roman" panose="02020603050405020304" pitchFamily="18" charset="0"/>
                <a:cs typeface="Times New Roman" panose="02020603050405020304" pitchFamily="18" charset="0"/>
              </a:rPr>
              <a:t>SHU’ları</a:t>
            </a:r>
            <a:r>
              <a:rPr lang="tr-TR" sz="2800" b="1"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Hastanın ve ailelerinin pratik gereksinimlerinin karşılanması (sağlık sigortasından yararlanma, sosyal yardım hizmetlerinden yararlanma vb. gibi)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Hastalığın tedavisi ve izlemi için gerekli olan protez, </a:t>
            </a:r>
            <a:r>
              <a:rPr lang="tr-TR" sz="2800" dirty="0" err="1">
                <a:latin typeface="Times New Roman" panose="02020603050405020304" pitchFamily="18" charset="0"/>
                <a:cs typeface="Times New Roman" panose="02020603050405020304" pitchFamily="18" charset="0"/>
              </a:rPr>
              <a:t>ortez</a:t>
            </a:r>
            <a:r>
              <a:rPr lang="tr-TR" sz="2800" dirty="0">
                <a:latin typeface="Times New Roman" panose="02020603050405020304" pitchFamily="18" charset="0"/>
                <a:cs typeface="Times New Roman" panose="02020603050405020304" pitchFamily="18" charset="0"/>
              </a:rPr>
              <a:t>, ilaç gibi tıbbi malzemelerin sağlanacağı uygun kaynakların bulunması, hastanın tedaviden en etkin biçimde yararlanabilmesi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ekibinin bir parçası olarak, hasta ve ailesi hakkında ekibe bilgi verilmesi ve ekibin çalışmalarının desteklenmesi,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Hastanın hastalık nedeniyle yaşadığı umutsuzluk, korku, üzüntü, çaresizlik ve suçluluk duyguları gibi psikolojik sorunların çözümünde destek olunması,</a:t>
            </a: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365150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r>
              <a:rPr lang="tr-TR" sz="2800" b="1" dirty="0">
                <a:latin typeface="Times New Roman" panose="02020603050405020304" pitchFamily="18" charset="0"/>
                <a:cs typeface="Times New Roman" panose="02020603050405020304" pitchFamily="18" charset="0"/>
              </a:rPr>
              <a:t>Tıbbi sosyal hizmet alanında çalışan </a:t>
            </a:r>
            <a:r>
              <a:rPr lang="tr-TR" sz="2800" b="1" dirty="0" err="1">
                <a:latin typeface="Times New Roman" panose="02020603050405020304" pitchFamily="18" charset="0"/>
                <a:cs typeface="Times New Roman" panose="02020603050405020304" pitchFamily="18" charset="0"/>
              </a:rPr>
              <a:t>SHU’ları</a:t>
            </a:r>
            <a:r>
              <a:rPr lang="tr-TR" sz="2800" b="1"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Hastanın hastalık nedeniyle yerine getiremediği çocukların bakımı, yapılması gereken günlük işler gibi sorumlulukların yerine getirilmesi için destek sağlanması,</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Hastanın ailesi ve sosyal çevresi ile ilişkilerinin düzenlenmesi, hastanın ve ailesinin yasal konular, hakları, toplumda var olan hizmetler ve bunlara nasıl ulaşılabileceği gibi konularda bilgilendirilmesi ve yönlendirilmesi,</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 İntihar girişimi, kayıplar, istismar mağduru olma gibi kriz ve travma yaratan yaşam durumlarının ele alınması ile ilgili konularda çalışmaktadır.	</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423467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Tıbbi sosyal hizmet alanında çalışan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SHU’larının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verdiği hizmetler </a:t>
            </a:r>
            <a:r>
              <a:rPr lang="tr-TR" sz="20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DOĞRUDAN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a:t>
            </a:r>
            <a:r>
              <a:rPr lang="tr-TR" sz="20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DOLAYLI HİZMETLER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şeklinde ele alınmıştır:</a:t>
            </a:r>
          </a:p>
          <a:p>
            <a:pPr marL="92075" indent="1270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Doğrudan Hizmetler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İnceleme</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Planlama</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Hizmet sunumu</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Değerlendirme, sonlandırma ve izleme</a:t>
            </a:r>
          </a:p>
          <a:p>
            <a:pPr marL="92075" indent="1270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Dolaylı Hizmetler;</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Yöneticilik</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Eğiticilik</a:t>
            </a:r>
          </a:p>
          <a:p>
            <a:pPr marL="434975"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Araştırmacılık</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927887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r>
              <a:rPr lang="tr-TR" sz="2400" b="1" dirty="0">
                <a:latin typeface="Times New Roman" panose="02020603050405020304" pitchFamily="18" charset="0"/>
                <a:cs typeface="Times New Roman" panose="02020603050405020304" pitchFamily="18" charset="0"/>
              </a:rPr>
              <a:t>TIBBİ SOSYAL HİZMETİN DÜNYA’DAKİ GELİŞİMİ</a:t>
            </a:r>
          </a:p>
          <a:p>
            <a:pPr marL="0" indent="0" algn="just">
              <a:buNone/>
            </a:pPr>
            <a:r>
              <a:rPr lang="tr-TR" sz="2400" b="1" i="1" dirty="0">
                <a:solidFill>
                  <a:srgbClr val="FF0000"/>
                </a:solidFill>
                <a:latin typeface="Times New Roman" panose="02020603050405020304" pitchFamily="18" charset="0"/>
                <a:cs typeface="Times New Roman" panose="02020603050405020304" pitchFamily="18" charset="0"/>
              </a:rPr>
              <a:t>1)1880 İngiltere’de başlatılan akıl ve ruh sağlığı hastanesinden taburcu olmuş hastalara ev ziyaretleri uygulaması,</a:t>
            </a:r>
          </a:p>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Ağır hastalıkları nedeniyle tedavi için evlerinden, ailelerinden uzak kalan hastaların duygusal ihtiyaçlarının karşılanmasının önemi</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Hasta ailelerine ve yakınlarına eğitim </a:t>
            </a:r>
          </a:p>
          <a:p>
            <a:pPr algn="just">
              <a:buFont typeface="Wingdings" panose="05000000000000000000" pitchFamily="2" charset="2"/>
              <a:buChar char="ü"/>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b="1" i="1" dirty="0">
                <a:solidFill>
                  <a:srgbClr val="FF0000"/>
                </a:solidFill>
                <a:latin typeface="Times New Roman" panose="02020603050405020304" pitchFamily="18" charset="0"/>
                <a:cs typeface="Times New Roman" panose="02020603050405020304" pitchFamily="18" charset="0"/>
              </a:rPr>
              <a:t>2)1890 ‘</a:t>
            </a:r>
            <a:r>
              <a:rPr lang="tr-TR" sz="2400" b="1" i="1" dirty="0" err="1">
                <a:solidFill>
                  <a:srgbClr val="FF0000"/>
                </a:solidFill>
                <a:latin typeface="Times New Roman" panose="02020603050405020304" pitchFamily="18" charset="0"/>
                <a:cs typeface="Times New Roman" panose="02020603050405020304" pitchFamily="18" charset="0"/>
              </a:rPr>
              <a:t>Lady</a:t>
            </a:r>
            <a:r>
              <a:rPr lang="tr-TR" sz="2400" b="1" i="1" dirty="0">
                <a:solidFill>
                  <a:srgbClr val="FF0000"/>
                </a:solidFill>
                <a:latin typeface="Times New Roman" panose="02020603050405020304" pitchFamily="18" charset="0"/>
                <a:cs typeface="Times New Roman" panose="02020603050405020304" pitchFamily="18" charset="0"/>
              </a:rPr>
              <a:t> </a:t>
            </a:r>
            <a:r>
              <a:rPr lang="tr-TR" sz="2400" b="1" i="1" dirty="0" err="1">
                <a:solidFill>
                  <a:srgbClr val="FF0000"/>
                </a:solidFill>
                <a:latin typeface="Times New Roman" panose="02020603050405020304" pitchFamily="18" charset="0"/>
                <a:cs typeface="Times New Roman" panose="02020603050405020304" pitchFamily="18" charset="0"/>
              </a:rPr>
              <a:t>Almonerler</a:t>
            </a:r>
            <a:r>
              <a:rPr lang="tr-TR" sz="2400" b="1" i="1" dirty="0">
                <a:solidFill>
                  <a:srgbClr val="FF0000"/>
                </a:solidFill>
                <a:latin typeface="Times New Roman" panose="02020603050405020304" pitchFamily="18" charset="0"/>
                <a:cs typeface="Times New Roman" panose="02020603050405020304" pitchFamily="18" charset="0"/>
              </a:rPr>
              <a:t>’ uygulaması,</a:t>
            </a:r>
          </a:p>
          <a:p>
            <a:pPr marL="0" indent="0" algn="just">
              <a:buNone/>
            </a:pPr>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İngiliz hastanelerinde duygusal sorunlar üzerinde çalışmalar,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	Ücretsiz tedavinin sağlanması için sosyal inceleme ve değerlendirme, </a:t>
            </a:r>
          </a:p>
          <a:p>
            <a:pPr marL="0" indent="0" algn="just">
              <a:buNone/>
            </a:pPr>
            <a:endParaRPr lang="tr-TR" sz="2400" b="1"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4062</TotalTime>
  <Words>1896</Words>
  <Application>Microsoft Office PowerPoint</Application>
  <PresentationFormat>Geniş ekran</PresentationFormat>
  <Paragraphs>174</Paragraphs>
  <Slides>24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Century Gothic</vt:lpstr>
      <vt:lpstr>Times New Roman</vt:lpstr>
      <vt:lpstr>Wingdings</vt:lpstr>
      <vt:lpstr>Wingdings 3</vt:lpstr>
      <vt:lpstr>Duman</vt:lpstr>
      <vt:lpstr>ANKARA ÜNİVERSİTESİ SAĞLIK BİLİMLERİ FAKÜLTESİ SOSYAL HİZMET ANABİLİM DALI </vt:lpstr>
      <vt:lpstr>TIBBİ SOSYAL HİZMET</vt:lpstr>
      <vt:lpstr>TIBBİ SOSYAL HİZMET</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184</cp:revision>
  <dcterms:created xsi:type="dcterms:W3CDTF">2019-12-10T17:31:29Z</dcterms:created>
  <dcterms:modified xsi:type="dcterms:W3CDTF">2022-12-27T15:53:58Z</dcterms:modified>
</cp:coreProperties>
</file>