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266" r:id="rId2"/>
    <p:sldId id="299" r:id="rId3"/>
    <p:sldId id="300" r:id="rId4"/>
    <p:sldId id="301" r:id="rId5"/>
    <p:sldId id="302" r:id="rId6"/>
    <p:sldId id="303" r:id="rId7"/>
    <p:sldId id="304" r:id="rId8"/>
    <p:sldId id="282" r:id="rId9"/>
    <p:sldId id="283" r:id="rId10"/>
    <p:sldId id="284" r:id="rId11"/>
    <p:sldId id="275" r:id="rId12"/>
    <p:sldId id="285" r:id="rId13"/>
    <p:sldId id="286" r:id="rId14"/>
    <p:sldId id="287" r:id="rId15"/>
    <p:sldId id="305" r:id="rId16"/>
    <p:sldId id="306" r:id="rId17"/>
    <p:sldId id="256" r:id="rId18"/>
    <p:sldId id="257" r:id="rId19"/>
    <p:sldId id="258" r:id="rId20"/>
    <p:sldId id="270" r:id="rId21"/>
    <p:sldId id="259" r:id="rId22"/>
    <p:sldId id="260" r:id="rId23"/>
    <p:sldId id="262" r:id="rId24"/>
    <p:sldId id="263" r:id="rId25"/>
    <p:sldId id="267" r:id="rId26"/>
    <p:sldId id="268" r:id="rId27"/>
    <p:sldId id="307" r:id="rId28"/>
    <p:sldId id="308" r:id="rId29"/>
    <p:sldId id="277" r:id="rId30"/>
    <p:sldId id="278" r:id="rId31"/>
    <p:sldId id="276" r:id="rId32"/>
    <p:sldId id="279" r:id="rId33"/>
    <p:sldId id="280" r:id="rId34"/>
    <p:sldId id="281" r:id="rId35"/>
    <p:sldId id="288" r:id="rId36"/>
    <p:sldId id="289" r:id="rId37"/>
    <p:sldId id="290" r:id="rId38"/>
    <p:sldId id="264" r:id="rId39"/>
    <p:sldId id="274" r:id="rId40"/>
    <p:sldId id="265" r:id="rId41"/>
    <p:sldId id="271" r:id="rId42"/>
    <p:sldId id="272" r:id="rId43"/>
    <p:sldId id="273" r:id="rId44"/>
    <p:sldId id="309" r:id="rId45"/>
    <p:sldId id="293" r:id="rId46"/>
    <p:sldId id="294" r:id="rId47"/>
    <p:sldId id="295" r:id="rId48"/>
    <p:sldId id="296" r:id="rId49"/>
    <p:sldId id="311" r:id="rId50"/>
    <p:sldId id="297" r:id="rId51"/>
    <p:sldId id="298" r:id="rId52"/>
    <p:sldId id="312" r:id="rId53"/>
    <p:sldId id="310" r:id="rId54"/>
    <p:sldId id="291" r:id="rId55"/>
    <p:sldId id="292"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99CC"/>
    <a:srgbClr val="00CC99"/>
    <a:srgbClr val="FF9966"/>
    <a:srgbClr val="99FF33"/>
    <a:srgbClr val="FFFF66"/>
    <a:srgbClr val="00CC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31" autoAdjust="0"/>
  </p:normalViewPr>
  <p:slideViewPr>
    <p:cSldViewPr>
      <p:cViewPr>
        <p:scale>
          <a:sx n="93" d="100"/>
          <a:sy n="93" d="100"/>
        </p:scale>
        <p:origin x="-128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81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81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81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45C4183-679F-4271-8F07-AB708BD1808D}" type="slidenum">
              <a:rPr lang="en-US"/>
              <a:pPr/>
              <a:t>‹#›</a:t>
            </a:fld>
            <a:endParaRPr lang="en-US"/>
          </a:p>
        </p:txBody>
      </p:sp>
    </p:spTree>
    <p:extLst>
      <p:ext uri="{BB962C8B-B14F-4D97-AF65-F5344CB8AC3E}">
        <p14:creationId xmlns:p14="http://schemas.microsoft.com/office/powerpoint/2010/main" val="837591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CBED06D-33D4-4C0C-8761-CC44864B246C}" type="slidenum">
              <a:rPr lang="en-US"/>
              <a:pPr/>
              <a:t>‹#›</a:t>
            </a:fld>
            <a:endParaRPr lang="en-US"/>
          </a:p>
        </p:txBody>
      </p:sp>
    </p:spTree>
    <p:extLst>
      <p:ext uri="{BB962C8B-B14F-4D97-AF65-F5344CB8AC3E}">
        <p14:creationId xmlns:p14="http://schemas.microsoft.com/office/powerpoint/2010/main" val="1796260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803B41-FEA5-4A77-A870-6C19D4C6367B}" type="slidenum">
              <a:rPr lang="en-US"/>
              <a:pPr/>
              <a:t>41</a:t>
            </a:fld>
            <a:endParaRPr lang="en-US"/>
          </a:p>
        </p:txBody>
      </p:sp>
      <p:sp>
        <p:nvSpPr>
          <p:cNvPr id="41986" name="Rectangle 2"/>
          <p:cNvSpPr>
            <a:spLocks noChangeArrowheads="1" noTextEdit="1"/>
          </p:cNvSpPr>
          <p:nvPr>
            <p:ph type="sldImg"/>
          </p:nvPr>
        </p:nvSpPr>
        <p:spPr>
          <a:xfrm>
            <a:off x="990600" y="303213"/>
            <a:ext cx="4875213" cy="3656012"/>
          </a:xfrm>
          <a:solidFill>
            <a:srgbClr val="FFFFFF"/>
          </a:solidFill>
          <a:ln/>
        </p:spPr>
      </p:sp>
      <p:sp>
        <p:nvSpPr>
          <p:cNvPr id="41987" name="Text Box 3"/>
          <p:cNvSpPr txBox="1">
            <a:spLocks noChangeArrowheads="1"/>
          </p:cNvSpPr>
          <p:nvPr/>
        </p:nvSpPr>
        <p:spPr bwMode="auto">
          <a:xfrm>
            <a:off x="503238" y="4316413"/>
            <a:ext cx="5854700"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tr-TR">
              <a:latin typeface="Garamond"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AB0CD-CF7D-46F2-A952-83176E2318E1}" type="slidenum">
              <a:rPr lang="en-US"/>
              <a:pPr/>
              <a:t>42</a:t>
            </a:fld>
            <a:endParaRPr lang="en-US"/>
          </a:p>
        </p:txBody>
      </p:sp>
      <p:sp>
        <p:nvSpPr>
          <p:cNvPr id="44034" name="Rectangle 2"/>
          <p:cNvSpPr>
            <a:spLocks noChangeArrowheads="1" noTextEdit="1"/>
          </p:cNvSpPr>
          <p:nvPr>
            <p:ph type="sldImg"/>
          </p:nvPr>
        </p:nvSpPr>
        <p:spPr>
          <a:xfrm>
            <a:off x="990600" y="303213"/>
            <a:ext cx="4875213" cy="3656012"/>
          </a:xfrm>
          <a:solidFill>
            <a:srgbClr val="FFFFFF"/>
          </a:solidFill>
          <a:ln/>
        </p:spPr>
      </p:sp>
      <p:sp>
        <p:nvSpPr>
          <p:cNvPr id="44035" name="Text Box 3"/>
          <p:cNvSpPr txBox="1">
            <a:spLocks noChangeArrowheads="1"/>
          </p:cNvSpPr>
          <p:nvPr/>
        </p:nvSpPr>
        <p:spPr bwMode="auto">
          <a:xfrm>
            <a:off x="503238" y="4316413"/>
            <a:ext cx="5854700"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tr-TR">
              <a:latin typeface="Garamond"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005FB8-86C4-4C5E-A47A-BA9D537F39EB}" type="slidenum">
              <a:rPr lang="en-US"/>
              <a:pPr/>
              <a:t>43</a:t>
            </a:fld>
            <a:endParaRPr lang="en-US"/>
          </a:p>
        </p:txBody>
      </p:sp>
      <p:sp>
        <p:nvSpPr>
          <p:cNvPr id="46082" name="Rectangle 2"/>
          <p:cNvSpPr>
            <a:spLocks noChangeArrowheads="1" noTextEdit="1"/>
          </p:cNvSpPr>
          <p:nvPr>
            <p:ph type="sldImg"/>
          </p:nvPr>
        </p:nvSpPr>
        <p:spPr>
          <a:xfrm>
            <a:off x="990600" y="303213"/>
            <a:ext cx="4875213" cy="3656012"/>
          </a:xfrm>
          <a:solidFill>
            <a:srgbClr val="FFFFFF"/>
          </a:solidFill>
          <a:ln/>
        </p:spPr>
      </p:sp>
      <p:sp>
        <p:nvSpPr>
          <p:cNvPr id="46083" name="Text Box 3"/>
          <p:cNvSpPr txBox="1">
            <a:spLocks noChangeArrowheads="1"/>
          </p:cNvSpPr>
          <p:nvPr/>
        </p:nvSpPr>
        <p:spPr bwMode="auto">
          <a:xfrm>
            <a:off x="503238" y="4316413"/>
            <a:ext cx="5854700"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tr-TR">
              <a:latin typeface="Garamond"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414961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36681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228600"/>
            <a:ext cx="1943100" cy="5867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228600"/>
            <a:ext cx="56769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25445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85800" y="228600"/>
            <a:ext cx="7772400" cy="5867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1132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59074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81880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93859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67756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Tree>
    <p:extLst>
      <p:ext uri="{BB962C8B-B14F-4D97-AF65-F5344CB8AC3E}">
        <p14:creationId xmlns:p14="http://schemas.microsoft.com/office/powerpoint/2010/main" val="264819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51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73161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8833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lnSpc>
          <a:spcPct val="85000"/>
        </a:lnSpc>
        <a:spcBef>
          <a:spcPct val="0"/>
        </a:spcBef>
        <a:spcAft>
          <a:spcPct val="0"/>
        </a:spcAft>
        <a:defRPr sz="4400">
          <a:solidFill>
            <a:schemeClr val="tx1"/>
          </a:solidFill>
          <a:latin typeface="+mj-lt"/>
          <a:ea typeface="+mj-ea"/>
          <a:cs typeface="+mj-cs"/>
        </a:defRPr>
      </a:lvl1pPr>
      <a:lvl2pPr algn="ctr" rtl="0" eaLnBrk="0" fontAlgn="base" hangingPunct="0">
        <a:lnSpc>
          <a:spcPct val="85000"/>
        </a:lnSpc>
        <a:spcBef>
          <a:spcPct val="0"/>
        </a:spcBef>
        <a:spcAft>
          <a:spcPct val="0"/>
        </a:spcAft>
        <a:defRPr sz="4400">
          <a:solidFill>
            <a:schemeClr val="tx1"/>
          </a:solidFill>
          <a:latin typeface="Times New Roman" pitchFamily="18" charset="0"/>
        </a:defRPr>
      </a:lvl2pPr>
      <a:lvl3pPr algn="ctr" rtl="0" eaLnBrk="0" fontAlgn="base" hangingPunct="0">
        <a:lnSpc>
          <a:spcPct val="85000"/>
        </a:lnSpc>
        <a:spcBef>
          <a:spcPct val="0"/>
        </a:spcBef>
        <a:spcAft>
          <a:spcPct val="0"/>
        </a:spcAft>
        <a:defRPr sz="4400">
          <a:solidFill>
            <a:schemeClr val="tx1"/>
          </a:solidFill>
          <a:latin typeface="Times New Roman" pitchFamily="18" charset="0"/>
        </a:defRPr>
      </a:lvl3pPr>
      <a:lvl4pPr algn="ctr" rtl="0" eaLnBrk="0" fontAlgn="base" hangingPunct="0">
        <a:lnSpc>
          <a:spcPct val="85000"/>
        </a:lnSpc>
        <a:spcBef>
          <a:spcPct val="0"/>
        </a:spcBef>
        <a:spcAft>
          <a:spcPct val="0"/>
        </a:spcAft>
        <a:defRPr sz="4400">
          <a:solidFill>
            <a:schemeClr val="tx1"/>
          </a:solidFill>
          <a:latin typeface="Times New Roman" pitchFamily="18" charset="0"/>
        </a:defRPr>
      </a:lvl4pPr>
      <a:lvl5pPr algn="ctr" rtl="0" eaLnBrk="0" fontAlgn="base" hangingPunct="0">
        <a:lnSpc>
          <a:spcPct val="85000"/>
        </a:lnSpc>
        <a:spcBef>
          <a:spcPct val="0"/>
        </a:spcBef>
        <a:spcAft>
          <a:spcPct val="0"/>
        </a:spcAft>
        <a:defRPr sz="4400">
          <a:solidFill>
            <a:schemeClr val="tx1"/>
          </a:solidFill>
          <a:latin typeface="Times New Roman" pitchFamily="18" charset="0"/>
        </a:defRPr>
      </a:lvl5pPr>
      <a:lvl6pPr marL="457200" algn="ctr" rtl="0" eaLnBrk="0" fontAlgn="base" hangingPunct="0">
        <a:lnSpc>
          <a:spcPct val="85000"/>
        </a:lnSpc>
        <a:spcBef>
          <a:spcPct val="0"/>
        </a:spcBef>
        <a:spcAft>
          <a:spcPct val="0"/>
        </a:spcAft>
        <a:defRPr sz="4400">
          <a:solidFill>
            <a:schemeClr val="tx1"/>
          </a:solidFill>
          <a:latin typeface="Times New Roman" pitchFamily="18" charset="0"/>
        </a:defRPr>
      </a:lvl6pPr>
      <a:lvl7pPr marL="914400" algn="ctr" rtl="0" eaLnBrk="0" fontAlgn="base" hangingPunct="0">
        <a:lnSpc>
          <a:spcPct val="85000"/>
        </a:lnSpc>
        <a:spcBef>
          <a:spcPct val="0"/>
        </a:spcBef>
        <a:spcAft>
          <a:spcPct val="0"/>
        </a:spcAft>
        <a:defRPr sz="4400">
          <a:solidFill>
            <a:schemeClr val="tx1"/>
          </a:solidFill>
          <a:latin typeface="Times New Roman" pitchFamily="18" charset="0"/>
        </a:defRPr>
      </a:lvl7pPr>
      <a:lvl8pPr marL="1371600" algn="ctr" rtl="0" eaLnBrk="0" fontAlgn="base" hangingPunct="0">
        <a:lnSpc>
          <a:spcPct val="85000"/>
        </a:lnSpc>
        <a:spcBef>
          <a:spcPct val="0"/>
        </a:spcBef>
        <a:spcAft>
          <a:spcPct val="0"/>
        </a:spcAft>
        <a:defRPr sz="4400">
          <a:solidFill>
            <a:schemeClr val="tx1"/>
          </a:solidFill>
          <a:latin typeface="Times New Roman" pitchFamily="18" charset="0"/>
        </a:defRPr>
      </a:lvl8pPr>
      <a:lvl9pPr marL="1828800" algn="ctr" rtl="0" eaLnBrk="0" fontAlgn="base" hangingPunct="0">
        <a:lnSpc>
          <a:spcPct val="85000"/>
        </a:lnSpc>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lnSpc>
          <a:spcPct val="80000"/>
        </a:lnSpc>
        <a:spcBef>
          <a:spcPct val="40000"/>
        </a:spcBef>
        <a:spcAft>
          <a:spcPct val="0"/>
        </a:spcAft>
        <a:buSzPct val="45000"/>
        <a:buFont typeface="Monotype Sorts" pitchFamily="2" charset="2"/>
        <a:buChar char="l"/>
        <a:defRPr sz="3200">
          <a:solidFill>
            <a:srgbClr val="000099"/>
          </a:solidFill>
          <a:latin typeface="+mn-lt"/>
          <a:ea typeface="+mn-ea"/>
          <a:cs typeface="+mn-cs"/>
        </a:defRPr>
      </a:lvl1pPr>
      <a:lvl2pPr marL="742950" indent="-285750" algn="l" rtl="0" eaLnBrk="0" fontAlgn="base" hangingPunct="0">
        <a:lnSpc>
          <a:spcPct val="80000"/>
        </a:lnSpc>
        <a:spcBef>
          <a:spcPct val="40000"/>
        </a:spcBef>
        <a:spcAft>
          <a:spcPct val="0"/>
        </a:spcAft>
        <a:buChar char="–"/>
        <a:defRPr sz="2800">
          <a:solidFill>
            <a:srgbClr val="000099"/>
          </a:solidFill>
          <a:latin typeface="+mn-lt"/>
        </a:defRPr>
      </a:lvl2pPr>
      <a:lvl3pPr marL="1143000" indent="-228600" algn="l" rtl="0" eaLnBrk="0" fontAlgn="base" hangingPunct="0">
        <a:lnSpc>
          <a:spcPct val="80000"/>
        </a:lnSpc>
        <a:spcBef>
          <a:spcPct val="40000"/>
        </a:spcBef>
        <a:spcAft>
          <a:spcPct val="0"/>
        </a:spcAft>
        <a:buChar char="•"/>
        <a:defRPr sz="2400">
          <a:solidFill>
            <a:srgbClr val="000099"/>
          </a:solidFill>
          <a:latin typeface="+mn-lt"/>
        </a:defRPr>
      </a:lvl3pPr>
      <a:lvl4pPr marL="1600200" indent="-228600" algn="l" rtl="0" eaLnBrk="0" fontAlgn="base" hangingPunct="0">
        <a:lnSpc>
          <a:spcPct val="80000"/>
        </a:lnSpc>
        <a:spcBef>
          <a:spcPct val="40000"/>
        </a:spcBef>
        <a:spcAft>
          <a:spcPct val="0"/>
        </a:spcAft>
        <a:buChar char="–"/>
        <a:defRPr sz="2000">
          <a:solidFill>
            <a:srgbClr val="000099"/>
          </a:solidFill>
          <a:latin typeface="+mn-lt"/>
        </a:defRPr>
      </a:lvl4pPr>
      <a:lvl5pPr marL="2057400" indent="-228600" algn="l" rtl="0" eaLnBrk="0" fontAlgn="base" hangingPunct="0">
        <a:lnSpc>
          <a:spcPct val="80000"/>
        </a:lnSpc>
        <a:spcBef>
          <a:spcPct val="40000"/>
        </a:spcBef>
        <a:spcAft>
          <a:spcPct val="0"/>
        </a:spcAft>
        <a:buChar char="»"/>
        <a:defRPr sz="2000">
          <a:solidFill>
            <a:srgbClr val="000099"/>
          </a:solidFill>
          <a:latin typeface="+mn-lt"/>
        </a:defRPr>
      </a:lvl5pPr>
      <a:lvl6pPr marL="2514600" indent="-228600" algn="l" rtl="0" eaLnBrk="0" fontAlgn="base" hangingPunct="0">
        <a:lnSpc>
          <a:spcPct val="80000"/>
        </a:lnSpc>
        <a:spcBef>
          <a:spcPct val="40000"/>
        </a:spcBef>
        <a:spcAft>
          <a:spcPct val="0"/>
        </a:spcAft>
        <a:buChar char="»"/>
        <a:defRPr sz="2000">
          <a:solidFill>
            <a:srgbClr val="000099"/>
          </a:solidFill>
          <a:latin typeface="+mn-lt"/>
        </a:defRPr>
      </a:lvl6pPr>
      <a:lvl7pPr marL="2971800" indent="-228600" algn="l" rtl="0" eaLnBrk="0" fontAlgn="base" hangingPunct="0">
        <a:lnSpc>
          <a:spcPct val="80000"/>
        </a:lnSpc>
        <a:spcBef>
          <a:spcPct val="40000"/>
        </a:spcBef>
        <a:spcAft>
          <a:spcPct val="0"/>
        </a:spcAft>
        <a:buChar char="»"/>
        <a:defRPr sz="2000">
          <a:solidFill>
            <a:srgbClr val="000099"/>
          </a:solidFill>
          <a:latin typeface="+mn-lt"/>
        </a:defRPr>
      </a:lvl7pPr>
      <a:lvl8pPr marL="3429000" indent="-228600" algn="l" rtl="0" eaLnBrk="0" fontAlgn="base" hangingPunct="0">
        <a:lnSpc>
          <a:spcPct val="80000"/>
        </a:lnSpc>
        <a:spcBef>
          <a:spcPct val="40000"/>
        </a:spcBef>
        <a:spcAft>
          <a:spcPct val="0"/>
        </a:spcAft>
        <a:buChar char="»"/>
        <a:defRPr sz="2000">
          <a:solidFill>
            <a:srgbClr val="000099"/>
          </a:solidFill>
          <a:latin typeface="+mn-lt"/>
        </a:defRPr>
      </a:lvl8pPr>
      <a:lvl9pPr marL="3886200" indent="-228600" algn="l" rtl="0" eaLnBrk="0" fontAlgn="base" hangingPunct="0">
        <a:lnSpc>
          <a:spcPct val="80000"/>
        </a:lnSpc>
        <a:spcBef>
          <a:spcPct val="40000"/>
        </a:spcBef>
        <a:spcAft>
          <a:spcPct val="0"/>
        </a:spcAft>
        <a:buChar char="»"/>
        <a:defRPr sz="2000">
          <a:solidFill>
            <a:srgbClr val="000099"/>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0" y="1524000"/>
            <a:ext cx="87630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sz="4400" b="1">
                <a:solidFill>
                  <a:srgbClr val="9900FF"/>
                </a:solidFill>
                <a:effectLst>
                  <a:outerShdw blurRad="38100" dist="38100" dir="2700000" algn="tl">
                    <a:srgbClr val="C0C0C0"/>
                  </a:outerShdw>
                </a:effectLst>
              </a:rPr>
              <a:t>İmmün Sistem,</a:t>
            </a:r>
          </a:p>
          <a:p>
            <a:pPr algn="ctr">
              <a:spcBef>
                <a:spcPct val="50000"/>
              </a:spcBef>
            </a:pPr>
            <a:r>
              <a:rPr lang="tr-TR" sz="4400" b="1">
                <a:solidFill>
                  <a:srgbClr val="9900FF"/>
                </a:solidFill>
                <a:effectLst>
                  <a:outerShdw blurRad="38100" dist="38100" dir="2700000" algn="tl">
                    <a:srgbClr val="C0C0C0"/>
                  </a:outerShdw>
                </a:effectLst>
              </a:rPr>
              <a:t>Antikor yapısı ve Özellikleri </a:t>
            </a:r>
            <a:endParaRPr lang="en-US" sz="4400" b="1">
              <a:solidFill>
                <a:srgbClr val="9900FF"/>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5"/>
          <p:cNvSpPr>
            <a:spLocks noChangeArrowheads="1"/>
          </p:cNvSpPr>
          <p:nvPr/>
        </p:nvSpPr>
        <p:spPr bwMode="auto">
          <a:xfrm>
            <a:off x="838200" y="457200"/>
            <a:ext cx="73152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tr-TR" sz="2800" b="1"/>
              <a:t>İmmün sistem</a:t>
            </a:r>
            <a:endParaRPr lang="en-US" sz="2800" b="1"/>
          </a:p>
          <a:p>
            <a:r>
              <a:rPr lang="en-US" b="1">
                <a:cs typeface="Times New Roman" pitchFamily="18" charset="0"/>
              </a:rPr>
              <a:t> </a:t>
            </a:r>
          </a:p>
          <a:p>
            <a:r>
              <a:rPr lang="tr-TR" sz="2800" b="1"/>
              <a:t>İmmün sistem</a:t>
            </a:r>
            <a:r>
              <a:rPr lang="en-US">
                <a:cs typeface="Times New Roman" pitchFamily="18" charset="0"/>
              </a:rPr>
              <a:t> – </a:t>
            </a:r>
            <a:r>
              <a:rPr lang="tr-TR"/>
              <a:t>Dışarıdan gelen bakter virüs ve yabancı proteinlere karşı vücudu korur.</a:t>
            </a:r>
            <a:endParaRPr lang="en-US"/>
          </a:p>
          <a:p>
            <a:r>
              <a:rPr lang="en-US">
                <a:cs typeface="Times New Roman" pitchFamily="18" charset="0"/>
              </a:rPr>
              <a:t>		 </a:t>
            </a:r>
          </a:p>
          <a:p>
            <a:r>
              <a:rPr lang="tr-TR"/>
              <a:t>İki tip yanıt vardır.</a:t>
            </a:r>
            <a:endParaRPr lang="en-US"/>
          </a:p>
          <a:p>
            <a:r>
              <a:rPr lang="tr-TR"/>
              <a:t>Özgün olmayan:</a:t>
            </a:r>
            <a:endParaRPr lang="en-US"/>
          </a:p>
          <a:p>
            <a:r>
              <a:rPr lang="en-US">
                <a:cs typeface="Times New Roman" pitchFamily="18" charset="0"/>
              </a:rPr>
              <a:t>	- </a:t>
            </a:r>
            <a:r>
              <a:rPr lang="tr-TR"/>
              <a:t>Yabancı molekülün içeri girişini önler.</a:t>
            </a:r>
            <a:endParaRPr lang="en-US"/>
          </a:p>
          <a:p>
            <a:r>
              <a:rPr lang="en-US">
                <a:cs typeface="Times New Roman" pitchFamily="18" charset="0"/>
              </a:rPr>
              <a:t>	- </a:t>
            </a:r>
            <a:r>
              <a:rPr lang="tr-TR"/>
              <a:t>İçeri girerse çoğalmasını durdurur.</a:t>
            </a:r>
            <a:endParaRPr lang="en-US"/>
          </a:p>
          <a:p>
            <a:r>
              <a:rPr lang="en-US">
                <a:cs typeface="Times New Roman" pitchFamily="18" charset="0"/>
              </a:rPr>
              <a:t> </a:t>
            </a:r>
          </a:p>
          <a:p>
            <a:r>
              <a:rPr lang="tr-TR"/>
              <a:t>Özgün yanıt</a:t>
            </a:r>
            <a:endParaRPr lang="en-US"/>
          </a:p>
          <a:p>
            <a:r>
              <a:rPr lang="en-US">
                <a:cs typeface="Times New Roman" pitchFamily="18" charset="0"/>
              </a:rPr>
              <a:t>	- anti</a:t>
            </a:r>
            <a:r>
              <a:rPr lang="tr-TR"/>
              <a:t>kor</a:t>
            </a:r>
            <a:r>
              <a:rPr lang="en-US">
                <a:cs typeface="Times New Roman" pitchFamily="18" charset="0"/>
              </a:rPr>
              <a:t>- humoral </a:t>
            </a:r>
            <a:r>
              <a:rPr lang="tr-TR"/>
              <a:t>yanıt</a:t>
            </a:r>
            <a:endParaRPr lang="en-US"/>
          </a:p>
          <a:p>
            <a:r>
              <a:rPr lang="en-US">
                <a:cs typeface="Times New Roman" pitchFamily="18" charset="0"/>
              </a:rPr>
              <a:t>	- </a:t>
            </a:r>
            <a:r>
              <a:rPr lang="tr-TR"/>
              <a:t>Hücresel</a:t>
            </a:r>
            <a:r>
              <a:rPr lang="en-US">
                <a:cs typeface="Times New Roman" pitchFamily="18" charset="0"/>
              </a:rPr>
              <a:t> – </a:t>
            </a:r>
            <a:r>
              <a:rPr lang="tr-TR"/>
              <a:t>hücresel yanıt</a:t>
            </a:r>
            <a:endParaRPr lang="en-US"/>
          </a:p>
          <a:p>
            <a:r>
              <a:rPr lang="en-US" sz="1200">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reeform 2"/>
          <p:cNvSpPr>
            <a:spLocks/>
          </p:cNvSpPr>
          <p:nvPr/>
        </p:nvSpPr>
        <p:spPr bwMode="auto">
          <a:xfrm>
            <a:off x="304800" y="1538288"/>
            <a:ext cx="8458200" cy="131762"/>
          </a:xfrm>
          <a:custGeom>
            <a:avLst/>
            <a:gdLst>
              <a:gd name="T0" fmla="*/ 3309 w 3350"/>
              <a:gd name="T1" fmla="*/ 7 h 40"/>
              <a:gd name="T2" fmla="*/ 3223 w 3350"/>
              <a:gd name="T3" fmla="*/ 1 h 40"/>
              <a:gd name="T4" fmla="*/ 3170 w 3350"/>
              <a:gd name="T5" fmla="*/ 12 h 40"/>
              <a:gd name="T6" fmla="*/ 3128 w 3350"/>
              <a:gd name="T7" fmla="*/ 28 h 40"/>
              <a:gd name="T8" fmla="*/ 3074 w 3350"/>
              <a:gd name="T9" fmla="*/ 39 h 40"/>
              <a:gd name="T10" fmla="*/ 3003 w 3350"/>
              <a:gd name="T11" fmla="*/ 36 h 40"/>
              <a:gd name="T12" fmla="*/ 2955 w 3350"/>
              <a:gd name="T13" fmla="*/ 23 h 40"/>
              <a:gd name="T14" fmla="*/ 2911 w 3350"/>
              <a:gd name="T15" fmla="*/ 8 h 40"/>
              <a:gd name="T16" fmla="*/ 2846 w 3350"/>
              <a:gd name="T17" fmla="*/ 0 h 40"/>
              <a:gd name="T18" fmla="*/ 2782 w 3350"/>
              <a:gd name="T19" fmla="*/ 8 h 40"/>
              <a:gd name="T20" fmla="*/ 2739 w 3350"/>
              <a:gd name="T21" fmla="*/ 23 h 40"/>
              <a:gd name="T22" fmla="*/ 2691 w 3350"/>
              <a:gd name="T23" fmla="*/ 36 h 40"/>
              <a:gd name="T24" fmla="*/ 2619 w 3350"/>
              <a:gd name="T25" fmla="*/ 39 h 40"/>
              <a:gd name="T26" fmla="*/ 2565 w 3350"/>
              <a:gd name="T27" fmla="*/ 28 h 40"/>
              <a:gd name="T28" fmla="*/ 2522 w 3350"/>
              <a:gd name="T29" fmla="*/ 12 h 40"/>
              <a:gd name="T30" fmla="*/ 2467 w 3350"/>
              <a:gd name="T31" fmla="*/ 1 h 40"/>
              <a:gd name="T32" fmla="*/ 2395 w 3350"/>
              <a:gd name="T33" fmla="*/ 4 h 40"/>
              <a:gd name="T34" fmla="*/ 2346 w 3350"/>
              <a:gd name="T35" fmla="*/ 17 h 40"/>
              <a:gd name="T36" fmla="*/ 2302 w 3350"/>
              <a:gd name="T37" fmla="*/ 33 h 40"/>
              <a:gd name="T38" fmla="*/ 2237 w 3350"/>
              <a:gd name="T39" fmla="*/ 40 h 40"/>
              <a:gd name="T40" fmla="*/ 2173 w 3350"/>
              <a:gd name="T41" fmla="*/ 33 h 40"/>
              <a:gd name="T42" fmla="*/ 2129 w 3350"/>
              <a:gd name="T43" fmla="*/ 17 h 40"/>
              <a:gd name="T44" fmla="*/ 2081 w 3350"/>
              <a:gd name="T45" fmla="*/ 4 h 40"/>
              <a:gd name="T46" fmla="*/ 2009 w 3350"/>
              <a:gd name="T47" fmla="*/ 1 h 40"/>
              <a:gd name="T48" fmla="*/ 1955 w 3350"/>
              <a:gd name="T49" fmla="*/ 12 h 40"/>
              <a:gd name="T50" fmla="*/ 1912 w 3350"/>
              <a:gd name="T51" fmla="*/ 28 h 40"/>
              <a:gd name="T52" fmla="*/ 1857 w 3350"/>
              <a:gd name="T53" fmla="*/ 39 h 40"/>
              <a:gd name="T54" fmla="*/ 1785 w 3350"/>
              <a:gd name="T55" fmla="*/ 36 h 40"/>
              <a:gd name="T56" fmla="*/ 1737 w 3350"/>
              <a:gd name="T57" fmla="*/ 23 h 40"/>
              <a:gd name="T58" fmla="*/ 1693 w 3350"/>
              <a:gd name="T59" fmla="*/ 8 h 40"/>
              <a:gd name="T60" fmla="*/ 1629 w 3350"/>
              <a:gd name="T61" fmla="*/ 0 h 40"/>
              <a:gd name="T62" fmla="*/ 1564 w 3350"/>
              <a:gd name="T63" fmla="*/ 8 h 40"/>
              <a:gd name="T64" fmla="*/ 1520 w 3350"/>
              <a:gd name="T65" fmla="*/ 23 h 40"/>
              <a:gd name="T66" fmla="*/ 1472 w 3350"/>
              <a:gd name="T67" fmla="*/ 36 h 40"/>
              <a:gd name="T68" fmla="*/ 1400 w 3350"/>
              <a:gd name="T69" fmla="*/ 39 h 40"/>
              <a:gd name="T70" fmla="*/ 1344 w 3350"/>
              <a:gd name="T71" fmla="*/ 28 h 40"/>
              <a:gd name="T72" fmla="*/ 1302 w 3350"/>
              <a:gd name="T73" fmla="*/ 12 h 40"/>
              <a:gd name="T74" fmla="*/ 1247 w 3350"/>
              <a:gd name="T75" fmla="*/ 1 h 40"/>
              <a:gd name="T76" fmla="*/ 1175 w 3350"/>
              <a:gd name="T77" fmla="*/ 4 h 40"/>
              <a:gd name="T78" fmla="*/ 1126 w 3350"/>
              <a:gd name="T79" fmla="*/ 17 h 40"/>
              <a:gd name="T80" fmla="*/ 1082 w 3350"/>
              <a:gd name="T81" fmla="*/ 33 h 40"/>
              <a:gd name="T82" fmla="*/ 1017 w 3350"/>
              <a:gd name="T83" fmla="*/ 40 h 40"/>
              <a:gd name="T84" fmla="*/ 953 w 3350"/>
              <a:gd name="T85" fmla="*/ 33 h 40"/>
              <a:gd name="T86" fmla="*/ 909 w 3350"/>
              <a:gd name="T87" fmla="*/ 17 h 40"/>
              <a:gd name="T88" fmla="*/ 861 w 3350"/>
              <a:gd name="T89" fmla="*/ 4 h 40"/>
              <a:gd name="T90" fmla="*/ 789 w 3350"/>
              <a:gd name="T91" fmla="*/ 1 h 40"/>
              <a:gd name="T92" fmla="*/ 734 w 3350"/>
              <a:gd name="T93" fmla="*/ 12 h 40"/>
              <a:gd name="T94" fmla="*/ 691 w 3350"/>
              <a:gd name="T95" fmla="*/ 28 h 40"/>
              <a:gd name="T96" fmla="*/ 635 w 3350"/>
              <a:gd name="T97" fmla="*/ 39 h 40"/>
              <a:gd name="T98" fmla="*/ 563 w 3350"/>
              <a:gd name="T99" fmla="*/ 36 h 40"/>
              <a:gd name="T100" fmla="*/ 515 w 3350"/>
              <a:gd name="T101" fmla="*/ 23 h 40"/>
              <a:gd name="T102" fmla="*/ 471 w 3350"/>
              <a:gd name="T103" fmla="*/ 8 h 40"/>
              <a:gd name="T104" fmla="*/ 407 w 3350"/>
              <a:gd name="T105" fmla="*/ 0 h 40"/>
              <a:gd name="T106" fmla="*/ 342 w 3350"/>
              <a:gd name="T107" fmla="*/ 8 h 40"/>
              <a:gd name="T108" fmla="*/ 298 w 3350"/>
              <a:gd name="T109" fmla="*/ 23 h 40"/>
              <a:gd name="T110" fmla="*/ 250 w 3350"/>
              <a:gd name="T111" fmla="*/ 36 h 40"/>
              <a:gd name="T112" fmla="*/ 178 w 3350"/>
              <a:gd name="T113" fmla="*/ 39 h 40"/>
              <a:gd name="T114" fmla="*/ 123 w 3350"/>
              <a:gd name="T115" fmla="*/ 28 h 40"/>
              <a:gd name="T116" fmla="*/ 80 w 3350"/>
              <a:gd name="T117" fmla="*/ 12 h 40"/>
              <a:gd name="T118" fmla="*/ 25 w 3350"/>
              <a:gd name="T119"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50" h="40">
                <a:moveTo>
                  <a:pt x="3350" y="21"/>
                </a:moveTo>
                <a:lnTo>
                  <a:pt x="3330" y="14"/>
                </a:lnTo>
                <a:lnTo>
                  <a:pt x="3309" y="7"/>
                </a:lnTo>
                <a:lnTo>
                  <a:pt x="3282" y="2"/>
                </a:lnTo>
                <a:lnTo>
                  <a:pt x="3248" y="0"/>
                </a:lnTo>
                <a:lnTo>
                  <a:pt x="3223" y="1"/>
                </a:lnTo>
                <a:lnTo>
                  <a:pt x="3202" y="4"/>
                </a:lnTo>
                <a:lnTo>
                  <a:pt x="3185" y="8"/>
                </a:lnTo>
                <a:lnTo>
                  <a:pt x="3170" y="12"/>
                </a:lnTo>
                <a:lnTo>
                  <a:pt x="3155" y="17"/>
                </a:lnTo>
                <a:lnTo>
                  <a:pt x="3142" y="23"/>
                </a:lnTo>
                <a:lnTo>
                  <a:pt x="3128" y="28"/>
                </a:lnTo>
                <a:lnTo>
                  <a:pt x="3112" y="33"/>
                </a:lnTo>
                <a:lnTo>
                  <a:pt x="3095" y="36"/>
                </a:lnTo>
                <a:lnTo>
                  <a:pt x="3074" y="39"/>
                </a:lnTo>
                <a:lnTo>
                  <a:pt x="3050" y="40"/>
                </a:lnTo>
                <a:lnTo>
                  <a:pt x="3024" y="39"/>
                </a:lnTo>
                <a:lnTo>
                  <a:pt x="3003" y="36"/>
                </a:lnTo>
                <a:lnTo>
                  <a:pt x="2985" y="33"/>
                </a:lnTo>
                <a:lnTo>
                  <a:pt x="2969" y="28"/>
                </a:lnTo>
                <a:lnTo>
                  <a:pt x="2955" y="23"/>
                </a:lnTo>
                <a:lnTo>
                  <a:pt x="2941" y="17"/>
                </a:lnTo>
                <a:lnTo>
                  <a:pt x="2927" y="12"/>
                </a:lnTo>
                <a:lnTo>
                  <a:pt x="2911" y="8"/>
                </a:lnTo>
                <a:lnTo>
                  <a:pt x="2893" y="4"/>
                </a:lnTo>
                <a:lnTo>
                  <a:pt x="2872" y="1"/>
                </a:lnTo>
                <a:lnTo>
                  <a:pt x="2846" y="0"/>
                </a:lnTo>
                <a:lnTo>
                  <a:pt x="2821" y="1"/>
                </a:lnTo>
                <a:lnTo>
                  <a:pt x="2800" y="4"/>
                </a:lnTo>
                <a:lnTo>
                  <a:pt x="2782" y="8"/>
                </a:lnTo>
                <a:lnTo>
                  <a:pt x="2767" y="12"/>
                </a:lnTo>
                <a:lnTo>
                  <a:pt x="2753" y="17"/>
                </a:lnTo>
                <a:lnTo>
                  <a:pt x="2739" y="23"/>
                </a:lnTo>
                <a:lnTo>
                  <a:pt x="2724" y="28"/>
                </a:lnTo>
                <a:lnTo>
                  <a:pt x="2709" y="33"/>
                </a:lnTo>
                <a:lnTo>
                  <a:pt x="2691" y="36"/>
                </a:lnTo>
                <a:lnTo>
                  <a:pt x="2670" y="39"/>
                </a:lnTo>
                <a:lnTo>
                  <a:pt x="2645" y="40"/>
                </a:lnTo>
                <a:lnTo>
                  <a:pt x="2619" y="39"/>
                </a:lnTo>
                <a:lnTo>
                  <a:pt x="2598" y="36"/>
                </a:lnTo>
                <a:lnTo>
                  <a:pt x="2580" y="33"/>
                </a:lnTo>
                <a:lnTo>
                  <a:pt x="2565" y="28"/>
                </a:lnTo>
                <a:lnTo>
                  <a:pt x="2550" y="23"/>
                </a:lnTo>
                <a:lnTo>
                  <a:pt x="2536" y="17"/>
                </a:lnTo>
                <a:lnTo>
                  <a:pt x="2522" y="12"/>
                </a:lnTo>
                <a:lnTo>
                  <a:pt x="2506" y="8"/>
                </a:lnTo>
                <a:lnTo>
                  <a:pt x="2488" y="4"/>
                </a:lnTo>
                <a:lnTo>
                  <a:pt x="2467" y="1"/>
                </a:lnTo>
                <a:lnTo>
                  <a:pt x="2442" y="0"/>
                </a:lnTo>
                <a:lnTo>
                  <a:pt x="2416" y="1"/>
                </a:lnTo>
                <a:lnTo>
                  <a:pt x="2395" y="4"/>
                </a:lnTo>
                <a:lnTo>
                  <a:pt x="2376" y="8"/>
                </a:lnTo>
                <a:lnTo>
                  <a:pt x="2361" y="12"/>
                </a:lnTo>
                <a:lnTo>
                  <a:pt x="2346" y="17"/>
                </a:lnTo>
                <a:lnTo>
                  <a:pt x="2332" y="23"/>
                </a:lnTo>
                <a:lnTo>
                  <a:pt x="2318" y="28"/>
                </a:lnTo>
                <a:lnTo>
                  <a:pt x="2302" y="33"/>
                </a:lnTo>
                <a:lnTo>
                  <a:pt x="2284" y="36"/>
                </a:lnTo>
                <a:lnTo>
                  <a:pt x="2262" y="39"/>
                </a:lnTo>
                <a:lnTo>
                  <a:pt x="2237" y="40"/>
                </a:lnTo>
                <a:lnTo>
                  <a:pt x="2212" y="39"/>
                </a:lnTo>
                <a:lnTo>
                  <a:pt x="2191" y="36"/>
                </a:lnTo>
                <a:lnTo>
                  <a:pt x="2173" y="33"/>
                </a:lnTo>
                <a:lnTo>
                  <a:pt x="2157" y="28"/>
                </a:lnTo>
                <a:lnTo>
                  <a:pt x="2143" y="23"/>
                </a:lnTo>
                <a:lnTo>
                  <a:pt x="2129" y="17"/>
                </a:lnTo>
                <a:lnTo>
                  <a:pt x="2115" y="12"/>
                </a:lnTo>
                <a:lnTo>
                  <a:pt x="2099" y="8"/>
                </a:lnTo>
                <a:lnTo>
                  <a:pt x="2081" y="4"/>
                </a:lnTo>
                <a:lnTo>
                  <a:pt x="2060" y="1"/>
                </a:lnTo>
                <a:lnTo>
                  <a:pt x="2035" y="0"/>
                </a:lnTo>
                <a:lnTo>
                  <a:pt x="2009" y="1"/>
                </a:lnTo>
                <a:lnTo>
                  <a:pt x="1988" y="4"/>
                </a:lnTo>
                <a:lnTo>
                  <a:pt x="1970" y="8"/>
                </a:lnTo>
                <a:lnTo>
                  <a:pt x="1955" y="12"/>
                </a:lnTo>
                <a:lnTo>
                  <a:pt x="1940" y="17"/>
                </a:lnTo>
                <a:lnTo>
                  <a:pt x="1926" y="23"/>
                </a:lnTo>
                <a:lnTo>
                  <a:pt x="1912" y="28"/>
                </a:lnTo>
                <a:lnTo>
                  <a:pt x="1896" y="33"/>
                </a:lnTo>
                <a:lnTo>
                  <a:pt x="1878" y="36"/>
                </a:lnTo>
                <a:lnTo>
                  <a:pt x="1857" y="39"/>
                </a:lnTo>
                <a:lnTo>
                  <a:pt x="1831" y="40"/>
                </a:lnTo>
                <a:lnTo>
                  <a:pt x="1806" y="39"/>
                </a:lnTo>
                <a:lnTo>
                  <a:pt x="1785" y="36"/>
                </a:lnTo>
                <a:lnTo>
                  <a:pt x="1767" y="33"/>
                </a:lnTo>
                <a:lnTo>
                  <a:pt x="1751" y="28"/>
                </a:lnTo>
                <a:lnTo>
                  <a:pt x="1737" y="23"/>
                </a:lnTo>
                <a:lnTo>
                  <a:pt x="1723" y="17"/>
                </a:lnTo>
                <a:lnTo>
                  <a:pt x="1709" y="12"/>
                </a:lnTo>
                <a:lnTo>
                  <a:pt x="1693" y="8"/>
                </a:lnTo>
                <a:lnTo>
                  <a:pt x="1675" y="4"/>
                </a:lnTo>
                <a:lnTo>
                  <a:pt x="1654" y="1"/>
                </a:lnTo>
                <a:lnTo>
                  <a:pt x="1629" y="0"/>
                </a:lnTo>
                <a:lnTo>
                  <a:pt x="1604" y="1"/>
                </a:lnTo>
                <a:lnTo>
                  <a:pt x="1582" y="4"/>
                </a:lnTo>
                <a:lnTo>
                  <a:pt x="1564" y="8"/>
                </a:lnTo>
                <a:lnTo>
                  <a:pt x="1548" y="12"/>
                </a:lnTo>
                <a:lnTo>
                  <a:pt x="1534" y="17"/>
                </a:lnTo>
                <a:lnTo>
                  <a:pt x="1520" y="23"/>
                </a:lnTo>
                <a:lnTo>
                  <a:pt x="1506" y="28"/>
                </a:lnTo>
                <a:lnTo>
                  <a:pt x="1490" y="33"/>
                </a:lnTo>
                <a:lnTo>
                  <a:pt x="1472" y="36"/>
                </a:lnTo>
                <a:lnTo>
                  <a:pt x="1451" y="39"/>
                </a:lnTo>
                <a:lnTo>
                  <a:pt x="1425" y="40"/>
                </a:lnTo>
                <a:lnTo>
                  <a:pt x="1400" y="39"/>
                </a:lnTo>
                <a:lnTo>
                  <a:pt x="1379" y="36"/>
                </a:lnTo>
                <a:lnTo>
                  <a:pt x="1361" y="33"/>
                </a:lnTo>
                <a:lnTo>
                  <a:pt x="1344" y="28"/>
                </a:lnTo>
                <a:lnTo>
                  <a:pt x="1330" y="23"/>
                </a:lnTo>
                <a:lnTo>
                  <a:pt x="1316" y="17"/>
                </a:lnTo>
                <a:lnTo>
                  <a:pt x="1302" y="12"/>
                </a:lnTo>
                <a:lnTo>
                  <a:pt x="1286" y="8"/>
                </a:lnTo>
                <a:lnTo>
                  <a:pt x="1268" y="4"/>
                </a:lnTo>
                <a:lnTo>
                  <a:pt x="1247" y="1"/>
                </a:lnTo>
                <a:lnTo>
                  <a:pt x="1222" y="0"/>
                </a:lnTo>
                <a:lnTo>
                  <a:pt x="1196" y="1"/>
                </a:lnTo>
                <a:lnTo>
                  <a:pt x="1175" y="4"/>
                </a:lnTo>
                <a:lnTo>
                  <a:pt x="1156" y="8"/>
                </a:lnTo>
                <a:lnTo>
                  <a:pt x="1141" y="12"/>
                </a:lnTo>
                <a:lnTo>
                  <a:pt x="1126" y="17"/>
                </a:lnTo>
                <a:lnTo>
                  <a:pt x="1113" y="23"/>
                </a:lnTo>
                <a:lnTo>
                  <a:pt x="1098" y="28"/>
                </a:lnTo>
                <a:lnTo>
                  <a:pt x="1082" y="33"/>
                </a:lnTo>
                <a:lnTo>
                  <a:pt x="1064" y="36"/>
                </a:lnTo>
                <a:lnTo>
                  <a:pt x="1043" y="39"/>
                </a:lnTo>
                <a:lnTo>
                  <a:pt x="1017" y="40"/>
                </a:lnTo>
                <a:lnTo>
                  <a:pt x="992" y="39"/>
                </a:lnTo>
                <a:lnTo>
                  <a:pt x="971" y="36"/>
                </a:lnTo>
                <a:lnTo>
                  <a:pt x="953" y="33"/>
                </a:lnTo>
                <a:lnTo>
                  <a:pt x="937" y="28"/>
                </a:lnTo>
                <a:lnTo>
                  <a:pt x="923" y="23"/>
                </a:lnTo>
                <a:lnTo>
                  <a:pt x="909" y="17"/>
                </a:lnTo>
                <a:lnTo>
                  <a:pt x="894" y="12"/>
                </a:lnTo>
                <a:lnTo>
                  <a:pt x="879" y="8"/>
                </a:lnTo>
                <a:lnTo>
                  <a:pt x="861" y="4"/>
                </a:lnTo>
                <a:lnTo>
                  <a:pt x="840" y="1"/>
                </a:lnTo>
                <a:lnTo>
                  <a:pt x="814" y="0"/>
                </a:lnTo>
                <a:lnTo>
                  <a:pt x="789" y="1"/>
                </a:lnTo>
                <a:lnTo>
                  <a:pt x="767" y="4"/>
                </a:lnTo>
                <a:lnTo>
                  <a:pt x="749" y="8"/>
                </a:lnTo>
                <a:lnTo>
                  <a:pt x="734" y="12"/>
                </a:lnTo>
                <a:lnTo>
                  <a:pt x="719" y="17"/>
                </a:lnTo>
                <a:lnTo>
                  <a:pt x="705" y="23"/>
                </a:lnTo>
                <a:lnTo>
                  <a:pt x="691" y="28"/>
                </a:lnTo>
                <a:lnTo>
                  <a:pt x="675" y="33"/>
                </a:lnTo>
                <a:lnTo>
                  <a:pt x="657" y="36"/>
                </a:lnTo>
                <a:lnTo>
                  <a:pt x="635" y="39"/>
                </a:lnTo>
                <a:lnTo>
                  <a:pt x="610" y="40"/>
                </a:lnTo>
                <a:lnTo>
                  <a:pt x="585" y="39"/>
                </a:lnTo>
                <a:lnTo>
                  <a:pt x="563" y="36"/>
                </a:lnTo>
                <a:lnTo>
                  <a:pt x="545" y="33"/>
                </a:lnTo>
                <a:lnTo>
                  <a:pt x="530" y="28"/>
                </a:lnTo>
                <a:lnTo>
                  <a:pt x="515" y="23"/>
                </a:lnTo>
                <a:lnTo>
                  <a:pt x="501" y="17"/>
                </a:lnTo>
                <a:lnTo>
                  <a:pt x="487" y="12"/>
                </a:lnTo>
                <a:lnTo>
                  <a:pt x="471" y="8"/>
                </a:lnTo>
                <a:lnTo>
                  <a:pt x="453" y="4"/>
                </a:lnTo>
                <a:lnTo>
                  <a:pt x="432" y="1"/>
                </a:lnTo>
                <a:lnTo>
                  <a:pt x="407" y="0"/>
                </a:lnTo>
                <a:lnTo>
                  <a:pt x="381" y="1"/>
                </a:lnTo>
                <a:lnTo>
                  <a:pt x="360" y="4"/>
                </a:lnTo>
                <a:lnTo>
                  <a:pt x="342" y="8"/>
                </a:lnTo>
                <a:lnTo>
                  <a:pt x="326" y="12"/>
                </a:lnTo>
                <a:lnTo>
                  <a:pt x="312" y="17"/>
                </a:lnTo>
                <a:lnTo>
                  <a:pt x="298" y="23"/>
                </a:lnTo>
                <a:lnTo>
                  <a:pt x="283" y="28"/>
                </a:lnTo>
                <a:lnTo>
                  <a:pt x="268" y="33"/>
                </a:lnTo>
                <a:lnTo>
                  <a:pt x="250" y="36"/>
                </a:lnTo>
                <a:lnTo>
                  <a:pt x="228" y="39"/>
                </a:lnTo>
                <a:lnTo>
                  <a:pt x="202" y="40"/>
                </a:lnTo>
                <a:lnTo>
                  <a:pt x="178" y="39"/>
                </a:lnTo>
                <a:lnTo>
                  <a:pt x="156" y="36"/>
                </a:lnTo>
                <a:lnTo>
                  <a:pt x="138" y="33"/>
                </a:lnTo>
                <a:lnTo>
                  <a:pt x="123" y="28"/>
                </a:lnTo>
                <a:lnTo>
                  <a:pt x="108" y="23"/>
                </a:lnTo>
                <a:lnTo>
                  <a:pt x="94" y="17"/>
                </a:lnTo>
                <a:lnTo>
                  <a:pt x="80" y="12"/>
                </a:lnTo>
                <a:lnTo>
                  <a:pt x="64" y="8"/>
                </a:lnTo>
                <a:lnTo>
                  <a:pt x="46" y="4"/>
                </a:lnTo>
                <a:lnTo>
                  <a:pt x="25" y="1"/>
                </a:lnTo>
                <a:lnTo>
                  <a:pt x="0" y="0"/>
                </a:lnTo>
              </a:path>
            </a:pathLst>
          </a:custGeom>
          <a:noFill/>
          <a:ln w="508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179" name="Freeform 3"/>
          <p:cNvSpPr>
            <a:spLocks/>
          </p:cNvSpPr>
          <p:nvPr/>
        </p:nvSpPr>
        <p:spPr bwMode="auto">
          <a:xfrm>
            <a:off x="304800" y="2605088"/>
            <a:ext cx="8458200" cy="228600"/>
          </a:xfrm>
          <a:custGeom>
            <a:avLst/>
            <a:gdLst>
              <a:gd name="T0" fmla="*/ 3309 w 3350"/>
              <a:gd name="T1" fmla="*/ 7 h 40"/>
              <a:gd name="T2" fmla="*/ 3223 w 3350"/>
              <a:gd name="T3" fmla="*/ 1 h 40"/>
              <a:gd name="T4" fmla="*/ 3170 w 3350"/>
              <a:gd name="T5" fmla="*/ 12 h 40"/>
              <a:gd name="T6" fmla="*/ 3128 w 3350"/>
              <a:gd name="T7" fmla="*/ 28 h 40"/>
              <a:gd name="T8" fmla="*/ 3074 w 3350"/>
              <a:gd name="T9" fmla="*/ 39 h 40"/>
              <a:gd name="T10" fmla="*/ 3003 w 3350"/>
              <a:gd name="T11" fmla="*/ 36 h 40"/>
              <a:gd name="T12" fmla="*/ 2955 w 3350"/>
              <a:gd name="T13" fmla="*/ 22 h 40"/>
              <a:gd name="T14" fmla="*/ 2911 w 3350"/>
              <a:gd name="T15" fmla="*/ 7 h 40"/>
              <a:gd name="T16" fmla="*/ 2846 w 3350"/>
              <a:gd name="T17" fmla="*/ 0 h 40"/>
              <a:gd name="T18" fmla="*/ 2782 w 3350"/>
              <a:gd name="T19" fmla="*/ 7 h 40"/>
              <a:gd name="T20" fmla="*/ 2739 w 3350"/>
              <a:gd name="T21" fmla="*/ 22 h 40"/>
              <a:gd name="T22" fmla="*/ 2691 w 3350"/>
              <a:gd name="T23" fmla="*/ 36 h 40"/>
              <a:gd name="T24" fmla="*/ 2619 w 3350"/>
              <a:gd name="T25" fmla="*/ 39 h 40"/>
              <a:gd name="T26" fmla="*/ 2565 w 3350"/>
              <a:gd name="T27" fmla="*/ 28 h 40"/>
              <a:gd name="T28" fmla="*/ 2522 w 3350"/>
              <a:gd name="T29" fmla="*/ 12 h 40"/>
              <a:gd name="T30" fmla="*/ 2467 w 3350"/>
              <a:gd name="T31" fmla="*/ 1 h 40"/>
              <a:gd name="T32" fmla="*/ 2395 w 3350"/>
              <a:gd name="T33" fmla="*/ 4 h 40"/>
              <a:gd name="T34" fmla="*/ 2346 w 3350"/>
              <a:gd name="T35" fmla="*/ 17 h 40"/>
              <a:gd name="T36" fmla="*/ 2302 w 3350"/>
              <a:gd name="T37" fmla="*/ 32 h 40"/>
              <a:gd name="T38" fmla="*/ 2237 w 3350"/>
              <a:gd name="T39" fmla="*/ 40 h 40"/>
              <a:gd name="T40" fmla="*/ 2173 w 3350"/>
              <a:gd name="T41" fmla="*/ 32 h 40"/>
              <a:gd name="T42" fmla="*/ 2129 w 3350"/>
              <a:gd name="T43" fmla="*/ 17 h 40"/>
              <a:gd name="T44" fmla="*/ 2081 w 3350"/>
              <a:gd name="T45" fmla="*/ 4 h 40"/>
              <a:gd name="T46" fmla="*/ 2009 w 3350"/>
              <a:gd name="T47" fmla="*/ 1 h 40"/>
              <a:gd name="T48" fmla="*/ 1955 w 3350"/>
              <a:gd name="T49" fmla="*/ 12 h 40"/>
              <a:gd name="T50" fmla="*/ 1912 w 3350"/>
              <a:gd name="T51" fmla="*/ 28 h 40"/>
              <a:gd name="T52" fmla="*/ 1857 w 3350"/>
              <a:gd name="T53" fmla="*/ 39 h 40"/>
              <a:gd name="T54" fmla="*/ 1785 w 3350"/>
              <a:gd name="T55" fmla="*/ 36 h 40"/>
              <a:gd name="T56" fmla="*/ 1737 w 3350"/>
              <a:gd name="T57" fmla="*/ 22 h 40"/>
              <a:gd name="T58" fmla="*/ 1693 w 3350"/>
              <a:gd name="T59" fmla="*/ 7 h 40"/>
              <a:gd name="T60" fmla="*/ 1629 w 3350"/>
              <a:gd name="T61" fmla="*/ 0 h 40"/>
              <a:gd name="T62" fmla="*/ 1564 w 3350"/>
              <a:gd name="T63" fmla="*/ 7 h 40"/>
              <a:gd name="T64" fmla="*/ 1520 w 3350"/>
              <a:gd name="T65" fmla="*/ 22 h 40"/>
              <a:gd name="T66" fmla="*/ 1472 w 3350"/>
              <a:gd name="T67" fmla="*/ 36 h 40"/>
              <a:gd name="T68" fmla="*/ 1400 w 3350"/>
              <a:gd name="T69" fmla="*/ 39 h 40"/>
              <a:gd name="T70" fmla="*/ 1344 w 3350"/>
              <a:gd name="T71" fmla="*/ 28 h 40"/>
              <a:gd name="T72" fmla="*/ 1302 w 3350"/>
              <a:gd name="T73" fmla="*/ 12 h 40"/>
              <a:gd name="T74" fmla="*/ 1247 w 3350"/>
              <a:gd name="T75" fmla="*/ 1 h 40"/>
              <a:gd name="T76" fmla="*/ 1175 w 3350"/>
              <a:gd name="T77" fmla="*/ 4 h 40"/>
              <a:gd name="T78" fmla="*/ 1126 w 3350"/>
              <a:gd name="T79" fmla="*/ 17 h 40"/>
              <a:gd name="T80" fmla="*/ 1082 w 3350"/>
              <a:gd name="T81" fmla="*/ 32 h 40"/>
              <a:gd name="T82" fmla="*/ 1017 w 3350"/>
              <a:gd name="T83" fmla="*/ 40 h 40"/>
              <a:gd name="T84" fmla="*/ 953 w 3350"/>
              <a:gd name="T85" fmla="*/ 32 h 40"/>
              <a:gd name="T86" fmla="*/ 909 w 3350"/>
              <a:gd name="T87" fmla="*/ 17 h 40"/>
              <a:gd name="T88" fmla="*/ 861 w 3350"/>
              <a:gd name="T89" fmla="*/ 4 h 40"/>
              <a:gd name="T90" fmla="*/ 789 w 3350"/>
              <a:gd name="T91" fmla="*/ 1 h 40"/>
              <a:gd name="T92" fmla="*/ 734 w 3350"/>
              <a:gd name="T93" fmla="*/ 12 h 40"/>
              <a:gd name="T94" fmla="*/ 691 w 3350"/>
              <a:gd name="T95" fmla="*/ 28 h 40"/>
              <a:gd name="T96" fmla="*/ 635 w 3350"/>
              <a:gd name="T97" fmla="*/ 39 h 40"/>
              <a:gd name="T98" fmla="*/ 563 w 3350"/>
              <a:gd name="T99" fmla="*/ 36 h 40"/>
              <a:gd name="T100" fmla="*/ 515 w 3350"/>
              <a:gd name="T101" fmla="*/ 22 h 40"/>
              <a:gd name="T102" fmla="*/ 471 w 3350"/>
              <a:gd name="T103" fmla="*/ 7 h 40"/>
              <a:gd name="T104" fmla="*/ 407 w 3350"/>
              <a:gd name="T105" fmla="*/ 0 h 40"/>
              <a:gd name="T106" fmla="*/ 342 w 3350"/>
              <a:gd name="T107" fmla="*/ 7 h 40"/>
              <a:gd name="T108" fmla="*/ 298 w 3350"/>
              <a:gd name="T109" fmla="*/ 22 h 40"/>
              <a:gd name="T110" fmla="*/ 250 w 3350"/>
              <a:gd name="T111" fmla="*/ 36 h 40"/>
              <a:gd name="T112" fmla="*/ 178 w 3350"/>
              <a:gd name="T113" fmla="*/ 39 h 40"/>
              <a:gd name="T114" fmla="*/ 123 w 3350"/>
              <a:gd name="T115" fmla="*/ 28 h 40"/>
              <a:gd name="T116" fmla="*/ 80 w 3350"/>
              <a:gd name="T117" fmla="*/ 12 h 40"/>
              <a:gd name="T118" fmla="*/ 25 w 3350"/>
              <a:gd name="T119"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50" h="40">
                <a:moveTo>
                  <a:pt x="3350" y="21"/>
                </a:moveTo>
                <a:lnTo>
                  <a:pt x="3330" y="13"/>
                </a:lnTo>
                <a:lnTo>
                  <a:pt x="3309" y="7"/>
                </a:lnTo>
                <a:lnTo>
                  <a:pt x="3282" y="2"/>
                </a:lnTo>
                <a:lnTo>
                  <a:pt x="3248" y="0"/>
                </a:lnTo>
                <a:lnTo>
                  <a:pt x="3223" y="1"/>
                </a:lnTo>
                <a:lnTo>
                  <a:pt x="3202" y="4"/>
                </a:lnTo>
                <a:lnTo>
                  <a:pt x="3185" y="7"/>
                </a:lnTo>
                <a:lnTo>
                  <a:pt x="3170" y="12"/>
                </a:lnTo>
                <a:lnTo>
                  <a:pt x="3155" y="17"/>
                </a:lnTo>
                <a:lnTo>
                  <a:pt x="3142" y="22"/>
                </a:lnTo>
                <a:lnTo>
                  <a:pt x="3128" y="28"/>
                </a:lnTo>
                <a:lnTo>
                  <a:pt x="3112" y="32"/>
                </a:lnTo>
                <a:lnTo>
                  <a:pt x="3095" y="36"/>
                </a:lnTo>
                <a:lnTo>
                  <a:pt x="3074" y="39"/>
                </a:lnTo>
                <a:lnTo>
                  <a:pt x="3050" y="40"/>
                </a:lnTo>
                <a:lnTo>
                  <a:pt x="3024" y="39"/>
                </a:lnTo>
                <a:lnTo>
                  <a:pt x="3003" y="36"/>
                </a:lnTo>
                <a:lnTo>
                  <a:pt x="2985" y="32"/>
                </a:lnTo>
                <a:lnTo>
                  <a:pt x="2969" y="28"/>
                </a:lnTo>
                <a:lnTo>
                  <a:pt x="2955" y="22"/>
                </a:lnTo>
                <a:lnTo>
                  <a:pt x="2941" y="17"/>
                </a:lnTo>
                <a:lnTo>
                  <a:pt x="2927" y="12"/>
                </a:lnTo>
                <a:lnTo>
                  <a:pt x="2911" y="7"/>
                </a:lnTo>
                <a:lnTo>
                  <a:pt x="2893" y="4"/>
                </a:lnTo>
                <a:lnTo>
                  <a:pt x="2872" y="1"/>
                </a:lnTo>
                <a:lnTo>
                  <a:pt x="2846" y="0"/>
                </a:lnTo>
                <a:lnTo>
                  <a:pt x="2821" y="1"/>
                </a:lnTo>
                <a:lnTo>
                  <a:pt x="2800" y="4"/>
                </a:lnTo>
                <a:lnTo>
                  <a:pt x="2782" y="7"/>
                </a:lnTo>
                <a:lnTo>
                  <a:pt x="2767" y="12"/>
                </a:lnTo>
                <a:lnTo>
                  <a:pt x="2753" y="17"/>
                </a:lnTo>
                <a:lnTo>
                  <a:pt x="2739" y="22"/>
                </a:lnTo>
                <a:lnTo>
                  <a:pt x="2724" y="28"/>
                </a:lnTo>
                <a:lnTo>
                  <a:pt x="2709" y="32"/>
                </a:lnTo>
                <a:lnTo>
                  <a:pt x="2691" y="36"/>
                </a:lnTo>
                <a:lnTo>
                  <a:pt x="2670" y="39"/>
                </a:lnTo>
                <a:lnTo>
                  <a:pt x="2645" y="40"/>
                </a:lnTo>
                <a:lnTo>
                  <a:pt x="2619" y="39"/>
                </a:lnTo>
                <a:lnTo>
                  <a:pt x="2598" y="36"/>
                </a:lnTo>
                <a:lnTo>
                  <a:pt x="2580" y="32"/>
                </a:lnTo>
                <a:lnTo>
                  <a:pt x="2565" y="28"/>
                </a:lnTo>
                <a:lnTo>
                  <a:pt x="2550" y="22"/>
                </a:lnTo>
                <a:lnTo>
                  <a:pt x="2536" y="17"/>
                </a:lnTo>
                <a:lnTo>
                  <a:pt x="2522" y="12"/>
                </a:lnTo>
                <a:lnTo>
                  <a:pt x="2506" y="7"/>
                </a:lnTo>
                <a:lnTo>
                  <a:pt x="2488" y="4"/>
                </a:lnTo>
                <a:lnTo>
                  <a:pt x="2467" y="1"/>
                </a:lnTo>
                <a:lnTo>
                  <a:pt x="2442" y="0"/>
                </a:lnTo>
                <a:lnTo>
                  <a:pt x="2416" y="1"/>
                </a:lnTo>
                <a:lnTo>
                  <a:pt x="2395" y="4"/>
                </a:lnTo>
                <a:lnTo>
                  <a:pt x="2376" y="7"/>
                </a:lnTo>
                <a:lnTo>
                  <a:pt x="2361" y="12"/>
                </a:lnTo>
                <a:lnTo>
                  <a:pt x="2346" y="17"/>
                </a:lnTo>
                <a:lnTo>
                  <a:pt x="2332" y="22"/>
                </a:lnTo>
                <a:lnTo>
                  <a:pt x="2318" y="28"/>
                </a:lnTo>
                <a:lnTo>
                  <a:pt x="2302" y="32"/>
                </a:lnTo>
                <a:lnTo>
                  <a:pt x="2284" y="36"/>
                </a:lnTo>
                <a:lnTo>
                  <a:pt x="2262" y="39"/>
                </a:lnTo>
                <a:lnTo>
                  <a:pt x="2237" y="40"/>
                </a:lnTo>
                <a:lnTo>
                  <a:pt x="2212" y="39"/>
                </a:lnTo>
                <a:lnTo>
                  <a:pt x="2191" y="36"/>
                </a:lnTo>
                <a:lnTo>
                  <a:pt x="2173" y="32"/>
                </a:lnTo>
                <a:lnTo>
                  <a:pt x="2157" y="28"/>
                </a:lnTo>
                <a:lnTo>
                  <a:pt x="2143" y="22"/>
                </a:lnTo>
                <a:lnTo>
                  <a:pt x="2129" y="17"/>
                </a:lnTo>
                <a:lnTo>
                  <a:pt x="2115" y="12"/>
                </a:lnTo>
                <a:lnTo>
                  <a:pt x="2099" y="7"/>
                </a:lnTo>
                <a:lnTo>
                  <a:pt x="2081" y="4"/>
                </a:lnTo>
                <a:lnTo>
                  <a:pt x="2060" y="1"/>
                </a:lnTo>
                <a:lnTo>
                  <a:pt x="2035" y="0"/>
                </a:lnTo>
                <a:lnTo>
                  <a:pt x="2009" y="1"/>
                </a:lnTo>
                <a:lnTo>
                  <a:pt x="1988" y="4"/>
                </a:lnTo>
                <a:lnTo>
                  <a:pt x="1970" y="7"/>
                </a:lnTo>
                <a:lnTo>
                  <a:pt x="1955" y="12"/>
                </a:lnTo>
                <a:lnTo>
                  <a:pt x="1940" y="17"/>
                </a:lnTo>
                <a:lnTo>
                  <a:pt x="1926" y="22"/>
                </a:lnTo>
                <a:lnTo>
                  <a:pt x="1912" y="28"/>
                </a:lnTo>
                <a:lnTo>
                  <a:pt x="1896" y="32"/>
                </a:lnTo>
                <a:lnTo>
                  <a:pt x="1878" y="36"/>
                </a:lnTo>
                <a:lnTo>
                  <a:pt x="1857" y="39"/>
                </a:lnTo>
                <a:lnTo>
                  <a:pt x="1831" y="40"/>
                </a:lnTo>
                <a:lnTo>
                  <a:pt x="1806" y="39"/>
                </a:lnTo>
                <a:lnTo>
                  <a:pt x="1785" y="36"/>
                </a:lnTo>
                <a:lnTo>
                  <a:pt x="1767" y="32"/>
                </a:lnTo>
                <a:lnTo>
                  <a:pt x="1751" y="28"/>
                </a:lnTo>
                <a:lnTo>
                  <a:pt x="1737" y="22"/>
                </a:lnTo>
                <a:lnTo>
                  <a:pt x="1723" y="17"/>
                </a:lnTo>
                <a:lnTo>
                  <a:pt x="1709" y="12"/>
                </a:lnTo>
                <a:lnTo>
                  <a:pt x="1693" y="7"/>
                </a:lnTo>
                <a:lnTo>
                  <a:pt x="1675" y="4"/>
                </a:lnTo>
                <a:lnTo>
                  <a:pt x="1654" y="1"/>
                </a:lnTo>
                <a:lnTo>
                  <a:pt x="1629" y="0"/>
                </a:lnTo>
                <a:lnTo>
                  <a:pt x="1604" y="1"/>
                </a:lnTo>
                <a:lnTo>
                  <a:pt x="1582" y="4"/>
                </a:lnTo>
                <a:lnTo>
                  <a:pt x="1564" y="7"/>
                </a:lnTo>
                <a:lnTo>
                  <a:pt x="1548" y="12"/>
                </a:lnTo>
                <a:lnTo>
                  <a:pt x="1534" y="17"/>
                </a:lnTo>
                <a:lnTo>
                  <a:pt x="1520" y="22"/>
                </a:lnTo>
                <a:lnTo>
                  <a:pt x="1506" y="28"/>
                </a:lnTo>
                <a:lnTo>
                  <a:pt x="1490" y="32"/>
                </a:lnTo>
                <a:lnTo>
                  <a:pt x="1472" y="36"/>
                </a:lnTo>
                <a:lnTo>
                  <a:pt x="1451" y="39"/>
                </a:lnTo>
                <a:lnTo>
                  <a:pt x="1425" y="40"/>
                </a:lnTo>
                <a:lnTo>
                  <a:pt x="1400" y="39"/>
                </a:lnTo>
                <a:lnTo>
                  <a:pt x="1379" y="36"/>
                </a:lnTo>
                <a:lnTo>
                  <a:pt x="1361" y="32"/>
                </a:lnTo>
                <a:lnTo>
                  <a:pt x="1344" y="28"/>
                </a:lnTo>
                <a:lnTo>
                  <a:pt x="1330" y="22"/>
                </a:lnTo>
                <a:lnTo>
                  <a:pt x="1316" y="17"/>
                </a:lnTo>
                <a:lnTo>
                  <a:pt x="1302" y="12"/>
                </a:lnTo>
                <a:lnTo>
                  <a:pt x="1286" y="7"/>
                </a:lnTo>
                <a:lnTo>
                  <a:pt x="1268" y="4"/>
                </a:lnTo>
                <a:lnTo>
                  <a:pt x="1247" y="1"/>
                </a:lnTo>
                <a:lnTo>
                  <a:pt x="1222" y="0"/>
                </a:lnTo>
                <a:lnTo>
                  <a:pt x="1196" y="1"/>
                </a:lnTo>
                <a:lnTo>
                  <a:pt x="1175" y="4"/>
                </a:lnTo>
                <a:lnTo>
                  <a:pt x="1156" y="7"/>
                </a:lnTo>
                <a:lnTo>
                  <a:pt x="1141" y="12"/>
                </a:lnTo>
                <a:lnTo>
                  <a:pt x="1126" y="17"/>
                </a:lnTo>
                <a:lnTo>
                  <a:pt x="1113" y="22"/>
                </a:lnTo>
                <a:lnTo>
                  <a:pt x="1098" y="28"/>
                </a:lnTo>
                <a:lnTo>
                  <a:pt x="1082" y="32"/>
                </a:lnTo>
                <a:lnTo>
                  <a:pt x="1064" y="36"/>
                </a:lnTo>
                <a:lnTo>
                  <a:pt x="1043" y="39"/>
                </a:lnTo>
                <a:lnTo>
                  <a:pt x="1017" y="40"/>
                </a:lnTo>
                <a:lnTo>
                  <a:pt x="992" y="39"/>
                </a:lnTo>
                <a:lnTo>
                  <a:pt x="971" y="36"/>
                </a:lnTo>
                <a:lnTo>
                  <a:pt x="953" y="32"/>
                </a:lnTo>
                <a:lnTo>
                  <a:pt x="937" y="28"/>
                </a:lnTo>
                <a:lnTo>
                  <a:pt x="923" y="22"/>
                </a:lnTo>
                <a:lnTo>
                  <a:pt x="909" y="17"/>
                </a:lnTo>
                <a:lnTo>
                  <a:pt x="894" y="12"/>
                </a:lnTo>
                <a:lnTo>
                  <a:pt x="879" y="7"/>
                </a:lnTo>
                <a:lnTo>
                  <a:pt x="861" y="4"/>
                </a:lnTo>
                <a:lnTo>
                  <a:pt x="840" y="1"/>
                </a:lnTo>
                <a:lnTo>
                  <a:pt x="814" y="0"/>
                </a:lnTo>
                <a:lnTo>
                  <a:pt x="789" y="1"/>
                </a:lnTo>
                <a:lnTo>
                  <a:pt x="767" y="4"/>
                </a:lnTo>
                <a:lnTo>
                  <a:pt x="749" y="7"/>
                </a:lnTo>
                <a:lnTo>
                  <a:pt x="734" y="12"/>
                </a:lnTo>
                <a:lnTo>
                  <a:pt x="719" y="17"/>
                </a:lnTo>
                <a:lnTo>
                  <a:pt x="705" y="22"/>
                </a:lnTo>
                <a:lnTo>
                  <a:pt x="691" y="28"/>
                </a:lnTo>
                <a:lnTo>
                  <a:pt x="675" y="32"/>
                </a:lnTo>
                <a:lnTo>
                  <a:pt x="657" y="36"/>
                </a:lnTo>
                <a:lnTo>
                  <a:pt x="635" y="39"/>
                </a:lnTo>
                <a:lnTo>
                  <a:pt x="610" y="40"/>
                </a:lnTo>
                <a:lnTo>
                  <a:pt x="585" y="39"/>
                </a:lnTo>
                <a:lnTo>
                  <a:pt x="563" y="36"/>
                </a:lnTo>
                <a:lnTo>
                  <a:pt x="545" y="32"/>
                </a:lnTo>
                <a:lnTo>
                  <a:pt x="530" y="28"/>
                </a:lnTo>
                <a:lnTo>
                  <a:pt x="515" y="22"/>
                </a:lnTo>
                <a:lnTo>
                  <a:pt x="501" y="17"/>
                </a:lnTo>
                <a:lnTo>
                  <a:pt x="487" y="12"/>
                </a:lnTo>
                <a:lnTo>
                  <a:pt x="471" y="7"/>
                </a:lnTo>
                <a:lnTo>
                  <a:pt x="453" y="4"/>
                </a:lnTo>
                <a:lnTo>
                  <a:pt x="432" y="1"/>
                </a:lnTo>
                <a:lnTo>
                  <a:pt x="407" y="0"/>
                </a:lnTo>
                <a:lnTo>
                  <a:pt x="381" y="1"/>
                </a:lnTo>
                <a:lnTo>
                  <a:pt x="360" y="4"/>
                </a:lnTo>
                <a:lnTo>
                  <a:pt x="342" y="7"/>
                </a:lnTo>
                <a:lnTo>
                  <a:pt x="326" y="12"/>
                </a:lnTo>
                <a:lnTo>
                  <a:pt x="312" y="17"/>
                </a:lnTo>
                <a:lnTo>
                  <a:pt x="298" y="22"/>
                </a:lnTo>
                <a:lnTo>
                  <a:pt x="283" y="28"/>
                </a:lnTo>
                <a:lnTo>
                  <a:pt x="268" y="32"/>
                </a:lnTo>
                <a:lnTo>
                  <a:pt x="250" y="36"/>
                </a:lnTo>
                <a:lnTo>
                  <a:pt x="228" y="39"/>
                </a:lnTo>
                <a:lnTo>
                  <a:pt x="202" y="40"/>
                </a:lnTo>
                <a:lnTo>
                  <a:pt x="178" y="39"/>
                </a:lnTo>
                <a:lnTo>
                  <a:pt x="156" y="36"/>
                </a:lnTo>
                <a:lnTo>
                  <a:pt x="138" y="32"/>
                </a:lnTo>
                <a:lnTo>
                  <a:pt x="123" y="28"/>
                </a:lnTo>
                <a:lnTo>
                  <a:pt x="108" y="22"/>
                </a:lnTo>
                <a:lnTo>
                  <a:pt x="94" y="17"/>
                </a:lnTo>
                <a:lnTo>
                  <a:pt x="80" y="12"/>
                </a:lnTo>
                <a:lnTo>
                  <a:pt x="64" y="7"/>
                </a:lnTo>
                <a:lnTo>
                  <a:pt x="46" y="4"/>
                </a:lnTo>
                <a:lnTo>
                  <a:pt x="25" y="1"/>
                </a:lnTo>
                <a:lnTo>
                  <a:pt x="0" y="0"/>
                </a:lnTo>
              </a:path>
            </a:pathLst>
          </a:custGeom>
          <a:noFill/>
          <a:ln w="50800">
            <a:solidFill>
              <a:srgbClr val="00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nvGrpSpPr>
          <p:cNvPr id="50180" name="Group 4"/>
          <p:cNvGrpSpPr>
            <a:grpSpLocks/>
          </p:cNvGrpSpPr>
          <p:nvPr/>
        </p:nvGrpSpPr>
        <p:grpSpPr bwMode="auto">
          <a:xfrm>
            <a:off x="3124200" y="242888"/>
            <a:ext cx="2279650" cy="1193800"/>
            <a:chOff x="1968" y="192"/>
            <a:chExt cx="1436" cy="752"/>
          </a:xfrm>
        </p:grpSpPr>
        <p:grpSp>
          <p:nvGrpSpPr>
            <p:cNvPr id="50181" name="Group 5"/>
            <p:cNvGrpSpPr>
              <a:grpSpLocks/>
            </p:cNvGrpSpPr>
            <p:nvPr/>
          </p:nvGrpSpPr>
          <p:grpSpPr bwMode="auto">
            <a:xfrm>
              <a:off x="2208" y="192"/>
              <a:ext cx="563" cy="348"/>
              <a:chOff x="1900" y="240"/>
              <a:chExt cx="563" cy="348"/>
            </a:xfrm>
          </p:grpSpPr>
          <p:sp>
            <p:nvSpPr>
              <p:cNvPr id="50182" name="Freeform 6"/>
              <p:cNvSpPr>
                <a:spLocks/>
              </p:cNvSpPr>
              <p:nvPr/>
            </p:nvSpPr>
            <p:spPr bwMode="auto">
              <a:xfrm>
                <a:off x="2148" y="240"/>
                <a:ext cx="315" cy="169"/>
              </a:xfrm>
              <a:custGeom>
                <a:avLst/>
                <a:gdLst>
                  <a:gd name="T0" fmla="*/ 4 w 315"/>
                  <a:gd name="T1" fmla="*/ 137 h 169"/>
                  <a:gd name="T2" fmla="*/ 17 w 315"/>
                  <a:gd name="T3" fmla="*/ 158 h 169"/>
                  <a:gd name="T4" fmla="*/ 38 w 315"/>
                  <a:gd name="T5" fmla="*/ 169 h 169"/>
                  <a:gd name="T6" fmla="*/ 62 w 315"/>
                  <a:gd name="T7" fmla="*/ 168 h 169"/>
                  <a:gd name="T8" fmla="*/ 62 w 315"/>
                  <a:gd name="T9" fmla="*/ 168 h 169"/>
                  <a:gd name="T10" fmla="*/ 67 w 315"/>
                  <a:gd name="T11" fmla="*/ 166 h 169"/>
                  <a:gd name="T12" fmla="*/ 81 w 315"/>
                  <a:gd name="T13" fmla="*/ 162 h 169"/>
                  <a:gd name="T14" fmla="*/ 102 w 315"/>
                  <a:gd name="T15" fmla="*/ 156 h 169"/>
                  <a:gd name="T16" fmla="*/ 128 w 315"/>
                  <a:gd name="T17" fmla="*/ 148 h 169"/>
                  <a:gd name="T18" fmla="*/ 157 w 315"/>
                  <a:gd name="T19" fmla="*/ 140 h 169"/>
                  <a:gd name="T20" fmla="*/ 188 w 315"/>
                  <a:gd name="T21" fmla="*/ 131 h 169"/>
                  <a:gd name="T22" fmla="*/ 217 w 315"/>
                  <a:gd name="T23" fmla="*/ 122 h 169"/>
                  <a:gd name="T24" fmla="*/ 243 w 315"/>
                  <a:gd name="T25" fmla="*/ 115 h 169"/>
                  <a:gd name="T26" fmla="*/ 264 w 315"/>
                  <a:gd name="T27" fmla="*/ 108 h 169"/>
                  <a:gd name="T28" fmla="*/ 278 w 315"/>
                  <a:gd name="T29" fmla="*/ 104 h 169"/>
                  <a:gd name="T30" fmla="*/ 283 w 315"/>
                  <a:gd name="T31" fmla="*/ 103 h 169"/>
                  <a:gd name="T32" fmla="*/ 283 w 315"/>
                  <a:gd name="T33" fmla="*/ 103 h 169"/>
                  <a:gd name="T34" fmla="*/ 304 w 315"/>
                  <a:gd name="T35" fmla="*/ 90 h 169"/>
                  <a:gd name="T36" fmla="*/ 315 w 315"/>
                  <a:gd name="T37" fmla="*/ 69 h 169"/>
                  <a:gd name="T38" fmla="*/ 315 w 315"/>
                  <a:gd name="T39" fmla="*/ 45 h 169"/>
                  <a:gd name="T40" fmla="*/ 315 w 315"/>
                  <a:gd name="T41" fmla="*/ 45 h 169"/>
                  <a:gd name="T42" fmla="*/ 313 w 315"/>
                  <a:gd name="T43" fmla="*/ 42 h 169"/>
                  <a:gd name="T44" fmla="*/ 312 w 315"/>
                  <a:gd name="T45" fmla="*/ 35 h 169"/>
                  <a:gd name="T46" fmla="*/ 311 w 315"/>
                  <a:gd name="T47" fmla="*/ 31 h 169"/>
                  <a:gd name="T48" fmla="*/ 311 w 315"/>
                  <a:gd name="T49" fmla="*/ 31 h 169"/>
                  <a:gd name="T50" fmla="*/ 298 w 315"/>
                  <a:gd name="T51" fmla="*/ 11 h 169"/>
                  <a:gd name="T52" fmla="*/ 277 w 315"/>
                  <a:gd name="T53" fmla="*/ 0 h 169"/>
                  <a:gd name="T54" fmla="*/ 253 w 315"/>
                  <a:gd name="T55" fmla="*/ 0 h 169"/>
                  <a:gd name="T56" fmla="*/ 253 w 315"/>
                  <a:gd name="T57" fmla="*/ 0 h 169"/>
                  <a:gd name="T58" fmla="*/ 248 w 315"/>
                  <a:gd name="T59" fmla="*/ 2 h 169"/>
                  <a:gd name="T60" fmla="*/ 234 w 315"/>
                  <a:gd name="T61" fmla="*/ 6 h 169"/>
                  <a:gd name="T62" fmla="*/ 213 w 315"/>
                  <a:gd name="T63" fmla="*/ 12 h 169"/>
                  <a:gd name="T64" fmla="*/ 186 w 315"/>
                  <a:gd name="T65" fmla="*/ 20 h 169"/>
                  <a:gd name="T66" fmla="*/ 157 w 315"/>
                  <a:gd name="T67" fmla="*/ 28 h 169"/>
                  <a:gd name="T68" fmla="*/ 127 w 315"/>
                  <a:gd name="T69" fmla="*/ 38 h 169"/>
                  <a:gd name="T70" fmla="*/ 98 w 315"/>
                  <a:gd name="T71" fmla="*/ 46 h 169"/>
                  <a:gd name="T72" fmla="*/ 72 w 315"/>
                  <a:gd name="T73" fmla="*/ 54 h 169"/>
                  <a:gd name="T74" fmla="*/ 51 w 315"/>
                  <a:gd name="T75" fmla="*/ 60 h 169"/>
                  <a:gd name="T76" fmla="*/ 36 w 315"/>
                  <a:gd name="T77" fmla="*/ 64 h 169"/>
                  <a:gd name="T78" fmla="*/ 31 w 315"/>
                  <a:gd name="T79" fmla="*/ 66 h 169"/>
                  <a:gd name="T80" fmla="*/ 31 w 315"/>
                  <a:gd name="T81" fmla="*/ 66 h 169"/>
                  <a:gd name="T82" fmla="*/ 11 w 315"/>
                  <a:gd name="T83" fmla="*/ 78 h 169"/>
                  <a:gd name="T84" fmla="*/ 0 w 315"/>
                  <a:gd name="T85" fmla="*/ 99 h 169"/>
                  <a:gd name="T86" fmla="*/ 0 w 315"/>
                  <a:gd name="T87" fmla="*/ 123 h 169"/>
                  <a:gd name="T88" fmla="*/ 0 w 315"/>
                  <a:gd name="T89" fmla="*/ 123 h 169"/>
                  <a:gd name="T90" fmla="*/ 1 w 315"/>
                  <a:gd name="T91" fmla="*/ 127 h 169"/>
                  <a:gd name="T92" fmla="*/ 3 w 315"/>
                  <a:gd name="T93" fmla="*/ 133 h 169"/>
                  <a:gd name="T94" fmla="*/ 4 w 315"/>
                  <a:gd name="T95" fmla="*/ 137 h 169"/>
                  <a:gd name="T96" fmla="*/ 4 w 315"/>
                  <a:gd name="T97" fmla="*/ 1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5" h="169">
                    <a:moveTo>
                      <a:pt x="4" y="137"/>
                    </a:moveTo>
                    <a:lnTo>
                      <a:pt x="17" y="158"/>
                    </a:lnTo>
                    <a:lnTo>
                      <a:pt x="38" y="169"/>
                    </a:lnTo>
                    <a:lnTo>
                      <a:pt x="62" y="168"/>
                    </a:lnTo>
                    <a:lnTo>
                      <a:pt x="62" y="168"/>
                    </a:lnTo>
                    <a:lnTo>
                      <a:pt x="67" y="166"/>
                    </a:lnTo>
                    <a:lnTo>
                      <a:pt x="81" y="162"/>
                    </a:lnTo>
                    <a:lnTo>
                      <a:pt x="102" y="156"/>
                    </a:lnTo>
                    <a:lnTo>
                      <a:pt x="128" y="148"/>
                    </a:lnTo>
                    <a:lnTo>
                      <a:pt x="157" y="140"/>
                    </a:lnTo>
                    <a:lnTo>
                      <a:pt x="188" y="131"/>
                    </a:lnTo>
                    <a:lnTo>
                      <a:pt x="217" y="122"/>
                    </a:lnTo>
                    <a:lnTo>
                      <a:pt x="243" y="115"/>
                    </a:lnTo>
                    <a:lnTo>
                      <a:pt x="264" y="108"/>
                    </a:lnTo>
                    <a:lnTo>
                      <a:pt x="278" y="104"/>
                    </a:lnTo>
                    <a:lnTo>
                      <a:pt x="283" y="103"/>
                    </a:lnTo>
                    <a:lnTo>
                      <a:pt x="283" y="103"/>
                    </a:lnTo>
                    <a:lnTo>
                      <a:pt x="304" y="90"/>
                    </a:lnTo>
                    <a:lnTo>
                      <a:pt x="315" y="69"/>
                    </a:lnTo>
                    <a:lnTo>
                      <a:pt x="315" y="45"/>
                    </a:lnTo>
                    <a:lnTo>
                      <a:pt x="315" y="45"/>
                    </a:lnTo>
                    <a:lnTo>
                      <a:pt x="313" y="42"/>
                    </a:lnTo>
                    <a:lnTo>
                      <a:pt x="312" y="35"/>
                    </a:lnTo>
                    <a:lnTo>
                      <a:pt x="311" y="31"/>
                    </a:lnTo>
                    <a:lnTo>
                      <a:pt x="311" y="31"/>
                    </a:lnTo>
                    <a:lnTo>
                      <a:pt x="298" y="11"/>
                    </a:lnTo>
                    <a:lnTo>
                      <a:pt x="277" y="0"/>
                    </a:lnTo>
                    <a:lnTo>
                      <a:pt x="253" y="0"/>
                    </a:lnTo>
                    <a:lnTo>
                      <a:pt x="253" y="0"/>
                    </a:lnTo>
                    <a:lnTo>
                      <a:pt x="248" y="2"/>
                    </a:lnTo>
                    <a:lnTo>
                      <a:pt x="234" y="6"/>
                    </a:lnTo>
                    <a:lnTo>
                      <a:pt x="213" y="12"/>
                    </a:lnTo>
                    <a:lnTo>
                      <a:pt x="186" y="20"/>
                    </a:lnTo>
                    <a:lnTo>
                      <a:pt x="157" y="28"/>
                    </a:lnTo>
                    <a:lnTo>
                      <a:pt x="127" y="38"/>
                    </a:lnTo>
                    <a:lnTo>
                      <a:pt x="98" y="46"/>
                    </a:lnTo>
                    <a:lnTo>
                      <a:pt x="72" y="54"/>
                    </a:lnTo>
                    <a:lnTo>
                      <a:pt x="51" y="60"/>
                    </a:lnTo>
                    <a:lnTo>
                      <a:pt x="36" y="64"/>
                    </a:lnTo>
                    <a:lnTo>
                      <a:pt x="31" y="66"/>
                    </a:lnTo>
                    <a:lnTo>
                      <a:pt x="31" y="66"/>
                    </a:lnTo>
                    <a:lnTo>
                      <a:pt x="11" y="78"/>
                    </a:lnTo>
                    <a:lnTo>
                      <a:pt x="0" y="99"/>
                    </a:lnTo>
                    <a:lnTo>
                      <a:pt x="0" y="123"/>
                    </a:lnTo>
                    <a:lnTo>
                      <a:pt x="0" y="123"/>
                    </a:lnTo>
                    <a:lnTo>
                      <a:pt x="1" y="127"/>
                    </a:lnTo>
                    <a:lnTo>
                      <a:pt x="3" y="133"/>
                    </a:lnTo>
                    <a:lnTo>
                      <a:pt x="4" y="137"/>
                    </a:lnTo>
                    <a:lnTo>
                      <a:pt x="4" y="137"/>
                    </a:lnTo>
                    <a:close/>
                  </a:path>
                </a:pathLst>
              </a:custGeom>
              <a:solidFill>
                <a:srgbClr val="FFFF00"/>
              </a:solidFill>
              <a:ln w="19050" cmpd="sng">
                <a:solidFill>
                  <a:srgbClr val="599C95"/>
                </a:solidFill>
                <a:round/>
                <a:headEnd/>
                <a:tailEnd/>
              </a:ln>
            </p:spPr>
            <p:txBody>
              <a:bodyPr/>
              <a:lstStyle/>
              <a:p>
                <a:endParaRPr lang="tr-TR"/>
              </a:p>
            </p:txBody>
          </p:sp>
          <p:sp>
            <p:nvSpPr>
              <p:cNvPr id="50183" name="Freeform 7"/>
              <p:cNvSpPr>
                <a:spLocks/>
              </p:cNvSpPr>
              <p:nvPr/>
            </p:nvSpPr>
            <p:spPr bwMode="auto">
              <a:xfrm>
                <a:off x="1900" y="250"/>
                <a:ext cx="216" cy="302"/>
              </a:xfrm>
              <a:custGeom>
                <a:avLst/>
                <a:gdLst>
                  <a:gd name="T0" fmla="*/ 37 w 216"/>
                  <a:gd name="T1" fmla="*/ 297 h 302"/>
                  <a:gd name="T2" fmla="*/ 60 w 216"/>
                  <a:gd name="T3" fmla="*/ 302 h 302"/>
                  <a:gd name="T4" fmla="*/ 83 w 216"/>
                  <a:gd name="T5" fmla="*/ 296 h 302"/>
                  <a:gd name="T6" fmla="*/ 99 w 216"/>
                  <a:gd name="T7" fmla="*/ 279 h 302"/>
                  <a:gd name="T8" fmla="*/ 99 w 216"/>
                  <a:gd name="T9" fmla="*/ 279 h 302"/>
                  <a:gd name="T10" fmla="*/ 102 w 216"/>
                  <a:gd name="T11" fmla="*/ 274 h 302"/>
                  <a:gd name="T12" fmla="*/ 109 w 216"/>
                  <a:gd name="T13" fmla="*/ 261 h 302"/>
                  <a:gd name="T14" fmla="*/ 120 w 216"/>
                  <a:gd name="T15" fmla="*/ 241 h 302"/>
                  <a:gd name="T16" fmla="*/ 133 w 216"/>
                  <a:gd name="T17" fmla="*/ 218 h 302"/>
                  <a:gd name="T18" fmla="*/ 148 w 216"/>
                  <a:gd name="T19" fmla="*/ 191 h 302"/>
                  <a:gd name="T20" fmla="*/ 163 w 216"/>
                  <a:gd name="T21" fmla="*/ 163 h 302"/>
                  <a:gd name="T22" fmla="*/ 177 w 216"/>
                  <a:gd name="T23" fmla="*/ 137 h 302"/>
                  <a:gd name="T24" fmla="*/ 190 w 216"/>
                  <a:gd name="T25" fmla="*/ 113 h 302"/>
                  <a:gd name="T26" fmla="*/ 201 w 216"/>
                  <a:gd name="T27" fmla="*/ 94 h 302"/>
                  <a:gd name="T28" fmla="*/ 208 w 216"/>
                  <a:gd name="T29" fmla="*/ 80 h 302"/>
                  <a:gd name="T30" fmla="*/ 211 w 216"/>
                  <a:gd name="T31" fmla="*/ 76 h 302"/>
                  <a:gd name="T32" fmla="*/ 211 w 216"/>
                  <a:gd name="T33" fmla="*/ 76 h 302"/>
                  <a:gd name="T34" fmla="*/ 216 w 216"/>
                  <a:gd name="T35" fmla="*/ 52 h 302"/>
                  <a:gd name="T36" fmla="*/ 209 w 216"/>
                  <a:gd name="T37" fmla="*/ 30 h 302"/>
                  <a:gd name="T38" fmla="*/ 192 w 216"/>
                  <a:gd name="T39" fmla="*/ 13 h 302"/>
                  <a:gd name="T40" fmla="*/ 192 w 216"/>
                  <a:gd name="T41" fmla="*/ 13 h 302"/>
                  <a:gd name="T42" fmla="*/ 189 w 216"/>
                  <a:gd name="T43" fmla="*/ 11 h 302"/>
                  <a:gd name="T44" fmla="*/ 183 w 216"/>
                  <a:gd name="T45" fmla="*/ 8 h 302"/>
                  <a:gd name="T46" fmla="*/ 179 w 216"/>
                  <a:gd name="T47" fmla="*/ 6 h 302"/>
                  <a:gd name="T48" fmla="*/ 179 w 216"/>
                  <a:gd name="T49" fmla="*/ 6 h 302"/>
                  <a:gd name="T50" fmla="*/ 156 w 216"/>
                  <a:gd name="T51" fmla="*/ 0 h 302"/>
                  <a:gd name="T52" fmla="*/ 134 w 216"/>
                  <a:gd name="T53" fmla="*/ 7 h 302"/>
                  <a:gd name="T54" fmla="*/ 117 w 216"/>
                  <a:gd name="T55" fmla="*/ 24 h 302"/>
                  <a:gd name="T56" fmla="*/ 117 w 216"/>
                  <a:gd name="T57" fmla="*/ 24 h 302"/>
                  <a:gd name="T58" fmla="*/ 114 w 216"/>
                  <a:gd name="T59" fmla="*/ 29 h 302"/>
                  <a:gd name="T60" fmla="*/ 107 w 216"/>
                  <a:gd name="T61" fmla="*/ 42 h 302"/>
                  <a:gd name="T62" fmla="*/ 97 w 216"/>
                  <a:gd name="T63" fmla="*/ 62 h 302"/>
                  <a:gd name="T64" fmla="*/ 83 w 216"/>
                  <a:gd name="T65" fmla="*/ 85 h 302"/>
                  <a:gd name="T66" fmla="*/ 69 w 216"/>
                  <a:gd name="T67" fmla="*/ 112 h 302"/>
                  <a:gd name="T68" fmla="*/ 54 w 216"/>
                  <a:gd name="T69" fmla="*/ 140 h 302"/>
                  <a:gd name="T70" fmla="*/ 39 w 216"/>
                  <a:gd name="T71" fmla="*/ 167 h 302"/>
                  <a:gd name="T72" fmla="*/ 26 w 216"/>
                  <a:gd name="T73" fmla="*/ 191 h 302"/>
                  <a:gd name="T74" fmla="*/ 15 w 216"/>
                  <a:gd name="T75" fmla="*/ 210 h 302"/>
                  <a:gd name="T76" fmla="*/ 8 w 216"/>
                  <a:gd name="T77" fmla="*/ 223 h 302"/>
                  <a:gd name="T78" fmla="*/ 6 w 216"/>
                  <a:gd name="T79" fmla="*/ 228 h 302"/>
                  <a:gd name="T80" fmla="*/ 6 w 216"/>
                  <a:gd name="T81" fmla="*/ 228 h 302"/>
                  <a:gd name="T82" fmla="*/ 0 w 216"/>
                  <a:gd name="T83" fmla="*/ 251 h 302"/>
                  <a:gd name="T84" fmla="*/ 7 w 216"/>
                  <a:gd name="T85" fmla="*/ 273 h 302"/>
                  <a:gd name="T86" fmla="*/ 24 w 216"/>
                  <a:gd name="T87" fmla="*/ 290 h 302"/>
                  <a:gd name="T88" fmla="*/ 24 w 216"/>
                  <a:gd name="T89" fmla="*/ 290 h 302"/>
                  <a:gd name="T90" fmla="*/ 27 w 216"/>
                  <a:gd name="T91" fmla="*/ 292 h 302"/>
                  <a:gd name="T92" fmla="*/ 34 w 216"/>
                  <a:gd name="T93" fmla="*/ 295 h 302"/>
                  <a:gd name="T94" fmla="*/ 37 w 216"/>
                  <a:gd name="T95" fmla="*/ 297 h 302"/>
                  <a:gd name="T96" fmla="*/ 37 w 216"/>
                  <a:gd name="T97" fmla="*/ 29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302">
                    <a:moveTo>
                      <a:pt x="37" y="297"/>
                    </a:moveTo>
                    <a:lnTo>
                      <a:pt x="60" y="302"/>
                    </a:lnTo>
                    <a:lnTo>
                      <a:pt x="83" y="296"/>
                    </a:lnTo>
                    <a:lnTo>
                      <a:pt x="99" y="279"/>
                    </a:lnTo>
                    <a:lnTo>
                      <a:pt x="99" y="279"/>
                    </a:lnTo>
                    <a:lnTo>
                      <a:pt x="102" y="274"/>
                    </a:lnTo>
                    <a:lnTo>
                      <a:pt x="109" y="261"/>
                    </a:lnTo>
                    <a:lnTo>
                      <a:pt x="120" y="241"/>
                    </a:lnTo>
                    <a:lnTo>
                      <a:pt x="133" y="218"/>
                    </a:lnTo>
                    <a:lnTo>
                      <a:pt x="148" y="191"/>
                    </a:lnTo>
                    <a:lnTo>
                      <a:pt x="163" y="163"/>
                    </a:lnTo>
                    <a:lnTo>
                      <a:pt x="177" y="137"/>
                    </a:lnTo>
                    <a:lnTo>
                      <a:pt x="190" y="113"/>
                    </a:lnTo>
                    <a:lnTo>
                      <a:pt x="201" y="94"/>
                    </a:lnTo>
                    <a:lnTo>
                      <a:pt x="208" y="80"/>
                    </a:lnTo>
                    <a:lnTo>
                      <a:pt x="211" y="76"/>
                    </a:lnTo>
                    <a:lnTo>
                      <a:pt x="211" y="76"/>
                    </a:lnTo>
                    <a:lnTo>
                      <a:pt x="216" y="52"/>
                    </a:lnTo>
                    <a:lnTo>
                      <a:pt x="209" y="30"/>
                    </a:lnTo>
                    <a:lnTo>
                      <a:pt x="192" y="13"/>
                    </a:lnTo>
                    <a:lnTo>
                      <a:pt x="192" y="13"/>
                    </a:lnTo>
                    <a:lnTo>
                      <a:pt x="189" y="11"/>
                    </a:lnTo>
                    <a:lnTo>
                      <a:pt x="183" y="8"/>
                    </a:lnTo>
                    <a:lnTo>
                      <a:pt x="179" y="6"/>
                    </a:lnTo>
                    <a:lnTo>
                      <a:pt x="179" y="6"/>
                    </a:lnTo>
                    <a:lnTo>
                      <a:pt x="156" y="0"/>
                    </a:lnTo>
                    <a:lnTo>
                      <a:pt x="134" y="7"/>
                    </a:lnTo>
                    <a:lnTo>
                      <a:pt x="117" y="24"/>
                    </a:lnTo>
                    <a:lnTo>
                      <a:pt x="117" y="24"/>
                    </a:lnTo>
                    <a:lnTo>
                      <a:pt x="114" y="29"/>
                    </a:lnTo>
                    <a:lnTo>
                      <a:pt x="107" y="42"/>
                    </a:lnTo>
                    <a:lnTo>
                      <a:pt x="97" y="62"/>
                    </a:lnTo>
                    <a:lnTo>
                      <a:pt x="83" y="85"/>
                    </a:lnTo>
                    <a:lnTo>
                      <a:pt x="69" y="112"/>
                    </a:lnTo>
                    <a:lnTo>
                      <a:pt x="54" y="140"/>
                    </a:lnTo>
                    <a:lnTo>
                      <a:pt x="39" y="167"/>
                    </a:lnTo>
                    <a:lnTo>
                      <a:pt x="26" y="191"/>
                    </a:lnTo>
                    <a:lnTo>
                      <a:pt x="15" y="210"/>
                    </a:lnTo>
                    <a:lnTo>
                      <a:pt x="8" y="223"/>
                    </a:lnTo>
                    <a:lnTo>
                      <a:pt x="6" y="228"/>
                    </a:lnTo>
                    <a:lnTo>
                      <a:pt x="6" y="228"/>
                    </a:lnTo>
                    <a:lnTo>
                      <a:pt x="0" y="251"/>
                    </a:lnTo>
                    <a:lnTo>
                      <a:pt x="7" y="273"/>
                    </a:lnTo>
                    <a:lnTo>
                      <a:pt x="24" y="290"/>
                    </a:lnTo>
                    <a:lnTo>
                      <a:pt x="24" y="290"/>
                    </a:lnTo>
                    <a:lnTo>
                      <a:pt x="27" y="292"/>
                    </a:lnTo>
                    <a:lnTo>
                      <a:pt x="34" y="295"/>
                    </a:lnTo>
                    <a:lnTo>
                      <a:pt x="37" y="297"/>
                    </a:lnTo>
                    <a:lnTo>
                      <a:pt x="37" y="297"/>
                    </a:lnTo>
                    <a:close/>
                  </a:path>
                </a:pathLst>
              </a:custGeom>
              <a:solidFill>
                <a:srgbClr val="FFFF00"/>
              </a:solidFill>
              <a:ln w="19050" cmpd="sng">
                <a:solidFill>
                  <a:srgbClr val="599C95"/>
                </a:solidFill>
                <a:round/>
                <a:headEnd/>
                <a:tailEnd/>
              </a:ln>
            </p:spPr>
            <p:txBody>
              <a:bodyPr/>
              <a:lstStyle/>
              <a:p>
                <a:endParaRPr lang="tr-TR"/>
              </a:p>
            </p:txBody>
          </p:sp>
          <p:sp>
            <p:nvSpPr>
              <p:cNvPr id="50184" name="Freeform 8"/>
              <p:cNvSpPr>
                <a:spLocks/>
              </p:cNvSpPr>
              <p:nvPr/>
            </p:nvSpPr>
            <p:spPr bwMode="auto">
              <a:xfrm>
                <a:off x="2108" y="448"/>
                <a:ext cx="322" cy="140"/>
              </a:xfrm>
              <a:custGeom>
                <a:avLst/>
                <a:gdLst>
                  <a:gd name="T0" fmla="*/ 322 w 322"/>
                  <a:gd name="T1" fmla="*/ 87 h 140"/>
                  <a:gd name="T2" fmla="*/ 320 w 322"/>
                  <a:gd name="T3" fmla="*/ 63 h 140"/>
                  <a:gd name="T4" fmla="*/ 306 w 322"/>
                  <a:gd name="T5" fmla="*/ 45 h 140"/>
                  <a:gd name="T6" fmla="*/ 284 w 322"/>
                  <a:gd name="T7" fmla="*/ 35 h 140"/>
                  <a:gd name="T8" fmla="*/ 284 w 322"/>
                  <a:gd name="T9" fmla="*/ 35 h 140"/>
                  <a:gd name="T10" fmla="*/ 279 w 322"/>
                  <a:gd name="T11" fmla="*/ 34 h 140"/>
                  <a:gd name="T12" fmla="*/ 264 w 322"/>
                  <a:gd name="T13" fmla="*/ 32 h 140"/>
                  <a:gd name="T14" fmla="*/ 242 w 322"/>
                  <a:gd name="T15" fmla="*/ 29 h 140"/>
                  <a:gd name="T16" fmla="*/ 215 w 322"/>
                  <a:gd name="T17" fmla="*/ 24 h 140"/>
                  <a:gd name="T18" fmla="*/ 185 w 322"/>
                  <a:gd name="T19" fmla="*/ 20 h 140"/>
                  <a:gd name="T20" fmla="*/ 154 w 322"/>
                  <a:gd name="T21" fmla="*/ 15 h 140"/>
                  <a:gd name="T22" fmla="*/ 124 w 322"/>
                  <a:gd name="T23" fmla="*/ 11 h 140"/>
                  <a:gd name="T24" fmla="*/ 97 w 322"/>
                  <a:gd name="T25" fmla="*/ 6 h 140"/>
                  <a:gd name="T26" fmla="*/ 75 w 322"/>
                  <a:gd name="T27" fmla="*/ 3 h 140"/>
                  <a:gd name="T28" fmla="*/ 61 w 322"/>
                  <a:gd name="T29" fmla="*/ 1 h 140"/>
                  <a:gd name="T30" fmla="*/ 55 w 322"/>
                  <a:gd name="T31" fmla="*/ 0 h 140"/>
                  <a:gd name="T32" fmla="*/ 55 w 322"/>
                  <a:gd name="T33" fmla="*/ 0 h 140"/>
                  <a:gd name="T34" fmla="*/ 31 w 322"/>
                  <a:gd name="T35" fmla="*/ 3 h 140"/>
                  <a:gd name="T36" fmla="*/ 13 w 322"/>
                  <a:gd name="T37" fmla="*/ 17 h 140"/>
                  <a:gd name="T38" fmla="*/ 2 w 322"/>
                  <a:gd name="T39" fmla="*/ 39 h 140"/>
                  <a:gd name="T40" fmla="*/ 2 w 322"/>
                  <a:gd name="T41" fmla="*/ 39 h 140"/>
                  <a:gd name="T42" fmla="*/ 2 w 322"/>
                  <a:gd name="T43" fmla="*/ 43 h 140"/>
                  <a:gd name="T44" fmla="*/ 1 w 322"/>
                  <a:gd name="T45" fmla="*/ 49 h 140"/>
                  <a:gd name="T46" fmla="*/ 0 w 322"/>
                  <a:gd name="T47" fmla="*/ 53 h 140"/>
                  <a:gd name="T48" fmla="*/ 0 w 322"/>
                  <a:gd name="T49" fmla="*/ 53 h 140"/>
                  <a:gd name="T50" fmla="*/ 3 w 322"/>
                  <a:gd name="T51" fmla="*/ 77 h 140"/>
                  <a:gd name="T52" fmla="*/ 17 w 322"/>
                  <a:gd name="T53" fmla="*/ 96 h 140"/>
                  <a:gd name="T54" fmla="*/ 39 w 322"/>
                  <a:gd name="T55" fmla="*/ 106 h 140"/>
                  <a:gd name="T56" fmla="*/ 39 w 322"/>
                  <a:gd name="T57" fmla="*/ 106 h 140"/>
                  <a:gd name="T58" fmla="*/ 44 w 322"/>
                  <a:gd name="T59" fmla="*/ 107 h 140"/>
                  <a:gd name="T60" fmla="*/ 59 w 322"/>
                  <a:gd name="T61" fmla="*/ 109 h 140"/>
                  <a:gd name="T62" fmla="*/ 81 w 322"/>
                  <a:gd name="T63" fmla="*/ 112 h 140"/>
                  <a:gd name="T64" fmla="*/ 108 w 322"/>
                  <a:gd name="T65" fmla="*/ 116 h 140"/>
                  <a:gd name="T66" fmla="*/ 138 w 322"/>
                  <a:gd name="T67" fmla="*/ 121 h 140"/>
                  <a:gd name="T68" fmla="*/ 169 w 322"/>
                  <a:gd name="T69" fmla="*/ 126 h 140"/>
                  <a:gd name="T70" fmla="*/ 199 w 322"/>
                  <a:gd name="T71" fmla="*/ 130 h 140"/>
                  <a:gd name="T72" fmla="*/ 226 w 322"/>
                  <a:gd name="T73" fmla="*/ 134 h 140"/>
                  <a:gd name="T74" fmla="*/ 248 w 322"/>
                  <a:gd name="T75" fmla="*/ 138 h 140"/>
                  <a:gd name="T76" fmla="*/ 262 w 322"/>
                  <a:gd name="T77" fmla="*/ 140 h 140"/>
                  <a:gd name="T78" fmla="*/ 268 w 322"/>
                  <a:gd name="T79" fmla="*/ 140 h 140"/>
                  <a:gd name="T80" fmla="*/ 268 w 322"/>
                  <a:gd name="T81" fmla="*/ 140 h 140"/>
                  <a:gd name="T82" fmla="*/ 292 w 322"/>
                  <a:gd name="T83" fmla="*/ 138 h 140"/>
                  <a:gd name="T84" fmla="*/ 310 w 322"/>
                  <a:gd name="T85" fmla="*/ 124 h 140"/>
                  <a:gd name="T86" fmla="*/ 320 w 322"/>
                  <a:gd name="T87" fmla="*/ 102 h 140"/>
                  <a:gd name="T88" fmla="*/ 320 w 322"/>
                  <a:gd name="T89" fmla="*/ 102 h 140"/>
                  <a:gd name="T90" fmla="*/ 321 w 322"/>
                  <a:gd name="T91" fmla="*/ 98 h 140"/>
                  <a:gd name="T92" fmla="*/ 322 w 322"/>
                  <a:gd name="T93" fmla="*/ 91 h 140"/>
                  <a:gd name="T94" fmla="*/ 322 w 322"/>
                  <a:gd name="T95" fmla="*/ 87 h 140"/>
                  <a:gd name="T96" fmla="*/ 322 w 322"/>
                  <a:gd name="T97" fmla="*/ 8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140">
                    <a:moveTo>
                      <a:pt x="322" y="87"/>
                    </a:moveTo>
                    <a:lnTo>
                      <a:pt x="320" y="63"/>
                    </a:lnTo>
                    <a:lnTo>
                      <a:pt x="306" y="45"/>
                    </a:lnTo>
                    <a:lnTo>
                      <a:pt x="284" y="35"/>
                    </a:lnTo>
                    <a:lnTo>
                      <a:pt x="284" y="35"/>
                    </a:lnTo>
                    <a:lnTo>
                      <a:pt x="279" y="34"/>
                    </a:lnTo>
                    <a:lnTo>
                      <a:pt x="264" y="32"/>
                    </a:lnTo>
                    <a:lnTo>
                      <a:pt x="242" y="29"/>
                    </a:lnTo>
                    <a:lnTo>
                      <a:pt x="215" y="24"/>
                    </a:lnTo>
                    <a:lnTo>
                      <a:pt x="185" y="20"/>
                    </a:lnTo>
                    <a:lnTo>
                      <a:pt x="154" y="15"/>
                    </a:lnTo>
                    <a:lnTo>
                      <a:pt x="124" y="11"/>
                    </a:lnTo>
                    <a:lnTo>
                      <a:pt x="97" y="6"/>
                    </a:lnTo>
                    <a:lnTo>
                      <a:pt x="75" y="3"/>
                    </a:lnTo>
                    <a:lnTo>
                      <a:pt x="61" y="1"/>
                    </a:lnTo>
                    <a:lnTo>
                      <a:pt x="55" y="0"/>
                    </a:lnTo>
                    <a:lnTo>
                      <a:pt x="55" y="0"/>
                    </a:lnTo>
                    <a:lnTo>
                      <a:pt x="31" y="3"/>
                    </a:lnTo>
                    <a:lnTo>
                      <a:pt x="13" y="17"/>
                    </a:lnTo>
                    <a:lnTo>
                      <a:pt x="2" y="39"/>
                    </a:lnTo>
                    <a:lnTo>
                      <a:pt x="2" y="39"/>
                    </a:lnTo>
                    <a:lnTo>
                      <a:pt x="2" y="43"/>
                    </a:lnTo>
                    <a:lnTo>
                      <a:pt x="1" y="49"/>
                    </a:lnTo>
                    <a:lnTo>
                      <a:pt x="0" y="53"/>
                    </a:lnTo>
                    <a:lnTo>
                      <a:pt x="0" y="53"/>
                    </a:lnTo>
                    <a:lnTo>
                      <a:pt x="3" y="77"/>
                    </a:lnTo>
                    <a:lnTo>
                      <a:pt x="17" y="96"/>
                    </a:lnTo>
                    <a:lnTo>
                      <a:pt x="39" y="106"/>
                    </a:lnTo>
                    <a:lnTo>
                      <a:pt x="39" y="106"/>
                    </a:lnTo>
                    <a:lnTo>
                      <a:pt x="44" y="107"/>
                    </a:lnTo>
                    <a:lnTo>
                      <a:pt x="59" y="109"/>
                    </a:lnTo>
                    <a:lnTo>
                      <a:pt x="81" y="112"/>
                    </a:lnTo>
                    <a:lnTo>
                      <a:pt x="108" y="116"/>
                    </a:lnTo>
                    <a:lnTo>
                      <a:pt x="138" y="121"/>
                    </a:lnTo>
                    <a:lnTo>
                      <a:pt x="169" y="126"/>
                    </a:lnTo>
                    <a:lnTo>
                      <a:pt x="199" y="130"/>
                    </a:lnTo>
                    <a:lnTo>
                      <a:pt x="226" y="134"/>
                    </a:lnTo>
                    <a:lnTo>
                      <a:pt x="248" y="138"/>
                    </a:lnTo>
                    <a:lnTo>
                      <a:pt x="262" y="140"/>
                    </a:lnTo>
                    <a:lnTo>
                      <a:pt x="268" y="140"/>
                    </a:lnTo>
                    <a:lnTo>
                      <a:pt x="268" y="140"/>
                    </a:lnTo>
                    <a:lnTo>
                      <a:pt x="292" y="138"/>
                    </a:lnTo>
                    <a:lnTo>
                      <a:pt x="310" y="124"/>
                    </a:lnTo>
                    <a:lnTo>
                      <a:pt x="320" y="102"/>
                    </a:lnTo>
                    <a:lnTo>
                      <a:pt x="320" y="102"/>
                    </a:lnTo>
                    <a:lnTo>
                      <a:pt x="321" y="98"/>
                    </a:lnTo>
                    <a:lnTo>
                      <a:pt x="322" y="91"/>
                    </a:lnTo>
                    <a:lnTo>
                      <a:pt x="322" y="87"/>
                    </a:lnTo>
                    <a:lnTo>
                      <a:pt x="322" y="87"/>
                    </a:lnTo>
                    <a:close/>
                  </a:path>
                </a:pathLst>
              </a:custGeom>
              <a:solidFill>
                <a:srgbClr val="FFFF00"/>
              </a:solidFill>
              <a:ln w="19050" cmpd="sng">
                <a:solidFill>
                  <a:srgbClr val="599C95"/>
                </a:solidFill>
                <a:round/>
                <a:headEnd/>
                <a:tailEnd/>
              </a:ln>
            </p:spPr>
            <p:txBody>
              <a:bodyPr/>
              <a:lstStyle/>
              <a:p>
                <a:endParaRPr lang="tr-TR"/>
              </a:p>
            </p:txBody>
          </p:sp>
        </p:grpSp>
        <p:grpSp>
          <p:nvGrpSpPr>
            <p:cNvPr id="50185" name="Group 9"/>
            <p:cNvGrpSpPr>
              <a:grpSpLocks/>
            </p:cNvGrpSpPr>
            <p:nvPr/>
          </p:nvGrpSpPr>
          <p:grpSpPr bwMode="auto">
            <a:xfrm>
              <a:off x="2984" y="192"/>
              <a:ext cx="312" cy="310"/>
              <a:chOff x="2678" y="288"/>
              <a:chExt cx="312" cy="310"/>
            </a:xfrm>
          </p:grpSpPr>
          <p:grpSp>
            <p:nvGrpSpPr>
              <p:cNvPr id="50186" name="Group 10"/>
              <p:cNvGrpSpPr>
                <a:grpSpLocks/>
              </p:cNvGrpSpPr>
              <p:nvPr/>
            </p:nvGrpSpPr>
            <p:grpSpPr bwMode="auto">
              <a:xfrm rot="1221014">
                <a:off x="2836" y="398"/>
                <a:ext cx="154" cy="200"/>
                <a:chOff x="2678" y="299"/>
                <a:chExt cx="145" cy="189"/>
              </a:xfrm>
            </p:grpSpPr>
            <p:sp>
              <p:nvSpPr>
                <p:cNvPr id="50187" name="Freeform 11"/>
                <p:cNvSpPr>
                  <a:spLocks/>
                </p:cNvSpPr>
                <p:nvPr/>
              </p:nvSpPr>
              <p:spPr bwMode="auto">
                <a:xfrm>
                  <a:off x="2678" y="423"/>
                  <a:ext cx="145" cy="65"/>
                </a:xfrm>
                <a:custGeom>
                  <a:avLst/>
                  <a:gdLst>
                    <a:gd name="T0" fmla="*/ 0 w 145"/>
                    <a:gd name="T1" fmla="*/ 65 h 65"/>
                    <a:gd name="T2" fmla="*/ 20 w 145"/>
                    <a:gd name="T3" fmla="*/ 20 h 65"/>
                    <a:gd name="T4" fmla="*/ 69 w 145"/>
                    <a:gd name="T5" fmla="*/ 33 h 65"/>
                    <a:gd name="T6" fmla="*/ 104 w 145"/>
                    <a:gd name="T7" fmla="*/ 0 h 65"/>
                    <a:gd name="T8" fmla="*/ 145 w 145"/>
                    <a:gd name="T9" fmla="*/ 29 h 65"/>
                  </a:gdLst>
                  <a:ahLst/>
                  <a:cxnLst>
                    <a:cxn ang="0">
                      <a:pos x="T0" y="T1"/>
                    </a:cxn>
                    <a:cxn ang="0">
                      <a:pos x="T2" y="T3"/>
                    </a:cxn>
                    <a:cxn ang="0">
                      <a:pos x="T4" y="T5"/>
                    </a:cxn>
                    <a:cxn ang="0">
                      <a:pos x="T6" y="T7"/>
                    </a:cxn>
                    <a:cxn ang="0">
                      <a:pos x="T8" y="T9"/>
                    </a:cxn>
                  </a:cxnLst>
                  <a:rect l="0" t="0" r="r" b="b"/>
                  <a:pathLst>
                    <a:path w="145" h="65">
                      <a:moveTo>
                        <a:pt x="0" y="65"/>
                      </a:moveTo>
                      <a:lnTo>
                        <a:pt x="20" y="20"/>
                      </a:lnTo>
                      <a:lnTo>
                        <a:pt x="69" y="33"/>
                      </a:lnTo>
                      <a:lnTo>
                        <a:pt x="104" y="0"/>
                      </a:lnTo>
                      <a:lnTo>
                        <a:pt x="145" y="29"/>
                      </a:lnTo>
                    </a:path>
                  </a:pathLst>
                </a:custGeom>
                <a:solidFill>
                  <a:schemeClr val="accent2"/>
                </a:solidFill>
                <a:ln w="12700" cmpd="sng">
                  <a:solidFill>
                    <a:srgbClr val="FFFF00"/>
                  </a:solidFill>
                  <a:prstDash val="solid"/>
                  <a:round/>
                  <a:headEnd/>
                  <a:tailEnd/>
                </a:ln>
              </p:spPr>
              <p:txBody>
                <a:bodyPr/>
                <a:lstStyle/>
                <a:p>
                  <a:endParaRPr lang="tr-TR"/>
                </a:p>
              </p:txBody>
            </p:sp>
            <p:sp>
              <p:nvSpPr>
                <p:cNvPr id="50188" name="Freeform 12"/>
                <p:cNvSpPr>
                  <a:spLocks/>
                </p:cNvSpPr>
                <p:nvPr/>
              </p:nvSpPr>
              <p:spPr bwMode="auto">
                <a:xfrm>
                  <a:off x="2698" y="418"/>
                  <a:ext cx="91" cy="64"/>
                </a:xfrm>
                <a:custGeom>
                  <a:avLst/>
                  <a:gdLst>
                    <a:gd name="T0" fmla="*/ 0 w 91"/>
                    <a:gd name="T1" fmla="*/ 64 h 64"/>
                    <a:gd name="T2" fmla="*/ 13 w 91"/>
                    <a:gd name="T3" fmla="*/ 14 h 64"/>
                    <a:gd name="T4" fmla="*/ 41 w 91"/>
                    <a:gd name="T5" fmla="*/ 27 h 64"/>
                    <a:gd name="T6" fmla="*/ 61 w 91"/>
                    <a:gd name="T7" fmla="*/ 0 h 64"/>
                    <a:gd name="T8" fmla="*/ 91 w 91"/>
                    <a:gd name="T9" fmla="*/ 42 h 64"/>
                  </a:gdLst>
                  <a:ahLst/>
                  <a:cxnLst>
                    <a:cxn ang="0">
                      <a:pos x="T0" y="T1"/>
                    </a:cxn>
                    <a:cxn ang="0">
                      <a:pos x="T2" y="T3"/>
                    </a:cxn>
                    <a:cxn ang="0">
                      <a:pos x="T4" y="T5"/>
                    </a:cxn>
                    <a:cxn ang="0">
                      <a:pos x="T6" y="T7"/>
                    </a:cxn>
                    <a:cxn ang="0">
                      <a:pos x="T8" y="T9"/>
                    </a:cxn>
                  </a:cxnLst>
                  <a:rect l="0" t="0" r="r" b="b"/>
                  <a:pathLst>
                    <a:path w="91" h="64">
                      <a:moveTo>
                        <a:pt x="0" y="64"/>
                      </a:moveTo>
                      <a:lnTo>
                        <a:pt x="13" y="14"/>
                      </a:lnTo>
                      <a:lnTo>
                        <a:pt x="41" y="27"/>
                      </a:lnTo>
                      <a:lnTo>
                        <a:pt x="61" y="0"/>
                      </a:lnTo>
                      <a:lnTo>
                        <a:pt x="91" y="42"/>
                      </a:lnTo>
                    </a:path>
                  </a:pathLst>
                </a:custGeom>
                <a:solidFill>
                  <a:schemeClr val="accent2"/>
                </a:solidFill>
                <a:ln w="12700" cmpd="sng">
                  <a:solidFill>
                    <a:srgbClr val="FFFF00"/>
                  </a:solidFill>
                  <a:prstDash val="solid"/>
                  <a:round/>
                  <a:headEnd/>
                  <a:tailEnd/>
                </a:ln>
              </p:spPr>
              <p:txBody>
                <a:bodyPr/>
                <a:lstStyle/>
                <a:p>
                  <a:endParaRPr lang="tr-TR"/>
                </a:p>
              </p:txBody>
            </p:sp>
            <p:sp>
              <p:nvSpPr>
                <p:cNvPr id="50189" name="Freeform 13"/>
                <p:cNvSpPr>
                  <a:spLocks/>
                </p:cNvSpPr>
                <p:nvPr/>
              </p:nvSpPr>
              <p:spPr bwMode="auto">
                <a:xfrm>
                  <a:off x="2681" y="299"/>
                  <a:ext cx="74" cy="161"/>
                </a:xfrm>
                <a:custGeom>
                  <a:avLst/>
                  <a:gdLst>
                    <a:gd name="T0" fmla="*/ 74 w 74"/>
                    <a:gd name="T1" fmla="*/ 156 h 161"/>
                    <a:gd name="T2" fmla="*/ 54 w 74"/>
                    <a:gd name="T3" fmla="*/ 68 h 161"/>
                    <a:gd name="T4" fmla="*/ 74 w 74"/>
                    <a:gd name="T5" fmla="*/ 49 h 161"/>
                    <a:gd name="T6" fmla="*/ 65 w 74"/>
                    <a:gd name="T7" fmla="*/ 11 h 161"/>
                    <a:gd name="T8" fmla="*/ 29 w 74"/>
                    <a:gd name="T9" fmla="*/ 0 h 161"/>
                    <a:gd name="T10" fmla="*/ 0 w 74"/>
                    <a:gd name="T11" fmla="*/ 26 h 161"/>
                    <a:gd name="T12" fmla="*/ 9 w 74"/>
                    <a:gd name="T13" fmla="*/ 64 h 161"/>
                    <a:gd name="T14" fmla="*/ 36 w 74"/>
                    <a:gd name="T15" fmla="*/ 72 h 161"/>
                    <a:gd name="T16" fmla="*/ 56 w 74"/>
                    <a:gd name="T17" fmla="*/ 161 h 161"/>
                    <a:gd name="T18" fmla="*/ 74 w 74"/>
                    <a:gd name="T19" fmla="*/ 15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61">
                      <a:moveTo>
                        <a:pt x="74" y="156"/>
                      </a:moveTo>
                      <a:lnTo>
                        <a:pt x="54" y="68"/>
                      </a:lnTo>
                      <a:lnTo>
                        <a:pt x="74" y="49"/>
                      </a:lnTo>
                      <a:lnTo>
                        <a:pt x="65" y="11"/>
                      </a:lnTo>
                      <a:lnTo>
                        <a:pt x="29" y="0"/>
                      </a:lnTo>
                      <a:lnTo>
                        <a:pt x="0" y="26"/>
                      </a:lnTo>
                      <a:lnTo>
                        <a:pt x="9" y="64"/>
                      </a:lnTo>
                      <a:lnTo>
                        <a:pt x="36" y="72"/>
                      </a:lnTo>
                      <a:lnTo>
                        <a:pt x="56" y="161"/>
                      </a:lnTo>
                      <a:lnTo>
                        <a:pt x="74" y="156"/>
                      </a:lnTo>
                      <a:close/>
                    </a:path>
                  </a:pathLst>
                </a:custGeom>
                <a:solidFill>
                  <a:schemeClr val="accent2"/>
                </a:solidFill>
                <a:ln w="19050" cmpd="sng">
                  <a:solidFill>
                    <a:srgbClr val="FFFF00"/>
                  </a:solidFill>
                  <a:round/>
                  <a:headEnd/>
                  <a:tailEnd/>
                </a:ln>
              </p:spPr>
              <p:txBody>
                <a:bodyPr/>
                <a:lstStyle/>
                <a:p>
                  <a:endParaRPr lang="tr-TR"/>
                </a:p>
              </p:txBody>
            </p:sp>
            <p:grpSp>
              <p:nvGrpSpPr>
                <p:cNvPr id="50190" name="Group 14"/>
                <p:cNvGrpSpPr>
                  <a:grpSpLocks/>
                </p:cNvGrpSpPr>
                <p:nvPr/>
              </p:nvGrpSpPr>
              <p:grpSpPr bwMode="auto">
                <a:xfrm>
                  <a:off x="2719" y="378"/>
                  <a:ext cx="33" cy="69"/>
                  <a:chOff x="2719" y="378"/>
                  <a:chExt cx="33" cy="69"/>
                </a:xfrm>
              </p:grpSpPr>
              <p:sp>
                <p:nvSpPr>
                  <p:cNvPr id="50191" name="Freeform 15"/>
                  <p:cNvSpPr>
                    <a:spLocks/>
                  </p:cNvSpPr>
                  <p:nvPr/>
                </p:nvSpPr>
                <p:spPr bwMode="auto">
                  <a:xfrm>
                    <a:off x="2734" y="442"/>
                    <a:ext cx="18" cy="5"/>
                  </a:xfrm>
                  <a:custGeom>
                    <a:avLst/>
                    <a:gdLst>
                      <a:gd name="T0" fmla="*/ 0 w 18"/>
                      <a:gd name="T1" fmla="*/ 5 h 5"/>
                      <a:gd name="T2" fmla="*/ 18 w 18"/>
                      <a:gd name="T3" fmla="*/ 0 h 5"/>
                      <a:gd name="T4" fmla="*/ 0 w 18"/>
                      <a:gd name="T5" fmla="*/ 5 h 5"/>
                    </a:gdLst>
                    <a:ahLst/>
                    <a:cxnLst>
                      <a:cxn ang="0">
                        <a:pos x="T0" y="T1"/>
                      </a:cxn>
                      <a:cxn ang="0">
                        <a:pos x="T2" y="T3"/>
                      </a:cxn>
                      <a:cxn ang="0">
                        <a:pos x="T4" y="T5"/>
                      </a:cxn>
                    </a:cxnLst>
                    <a:rect l="0" t="0" r="r" b="b"/>
                    <a:pathLst>
                      <a:path w="18" h="5">
                        <a:moveTo>
                          <a:pt x="0" y="5"/>
                        </a:moveTo>
                        <a:lnTo>
                          <a:pt x="18" y="0"/>
                        </a:lnTo>
                        <a:lnTo>
                          <a:pt x="0" y="5"/>
                        </a:lnTo>
                        <a:close/>
                      </a:path>
                    </a:pathLst>
                  </a:custGeom>
                  <a:solidFill>
                    <a:schemeClr val="accent2"/>
                  </a:solidFill>
                  <a:ln w="9525" cmpd="sng">
                    <a:solidFill>
                      <a:srgbClr val="FFFF00"/>
                    </a:solidFill>
                    <a:round/>
                    <a:headEnd/>
                    <a:tailEnd/>
                  </a:ln>
                </p:spPr>
                <p:txBody>
                  <a:bodyPr/>
                  <a:lstStyle/>
                  <a:p>
                    <a:endParaRPr lang="tr-TR"/>
                  </a:p>
                </p:txBody>
              </p:sp>
              <p:sp>
                <p:nvSpPr>
                  <p:cNvPr id="50192" name="Freeform 16"/>
                  <p:cNvSpPr>
                    <a:spLocks/>
                  </p:cNvSpPr>
                  <p:nvPr/>
                </p:nvSpPr>
                <p:spPr bwMode="auto">
                  <a:xfrm>
                    <a:off x="2731" y="430"/>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sp>
                <p:nvSpPr>
                  <p:cNvPr id="50193" name="Freeform 17"/>
                  <p:cNvSpPr>
                    <a:spLocks/>
                  </p:cNvSpPr>
                  <p:nvPr/>
                </p:nvSpPr>
                <p:spPr bwMode="auto">
                  <a:xfrm>
                    <a:off x="2728" y="417"/>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sp>
                <p:nvSpPr>
                  <p:cNvPr id="50194" name="Freeform 18"/>
                  <p:cNvSpPr>
                    <a:spLocks/>
                  </p:cNvSpPr>
                  <p:nvPr/>
                </p:nvSpPr>
                <p:spPr bwMode="auto">
                  <a:xfrm>
                    <a:off x="2725" y="404"/>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sp>
                <p:nvSpPr>
                  <p:cNvPr id="50195" name="Freeform 19"/>
                  <p:cNvSpPr>
                    <a:spLocks/>
                  </p:cNvSpPr>
                  <p:nvPr/>
                </p:nvSpPr>
                <p:spPr bwMode="auto">
                  <a:xfrm>
                    <a:off x="2722" y="391"/>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sp>
                <p:nvSpPr>
                  <p:cNvPr id="50196" name="Freeform 20"/>
                  <p:cNvSpPr>
                    <a:spLocks/>
                  </p:cNvSpPr>
                  <p:nvPr/>
                </p:nvSpPr>
                <p:spPr bwMode="auto">
                  <a:xfrm>
                    <a:off x="2719" y="378"/>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grpSp>
            <p:sp>
              <p:nvSpPr>
                <p:cNvPr id="50197" name="Freeform 21"/>
                <p:cNvSpPr>
                  <a:spLocks/>
                </p:cNvSpPr>
                <p:nvPr/>
              </p:nvSpPr>
              <p:spPr bwMode="auto">
                <a:xfrm>
                  <a:off x="2702" y="319"/>
                  <a:ext cx="31" cy="52"/>
                </a:xfrm>
                <a:custGeom>
                  <a:avLst/>
                  <a:gdLst>
                    <a:gd name="T0" fmla="*/ 5 w 31"/>
                    <a:gd name="T1" fmla="*/ 0 h 52"/>
                    <a:gd name="T2" fmla="*/ 5 w 31"/>
                    <a:gd name="T3" fmla="*/ 8 h 52"/>
                    <a:gd name="T4" fmla="*/ 0 w 31"/>
                    <a:gd name="T5" fmla="*/ 18 h 52"/>
                    <a:gd name="T6" fmla="*/ 1 w 31"/>
                    <a:gd name="T7" fmla="*/ 27 h 52"/>
                    <a:gd name="T8" fmla="*/ 10 w 31"/>
                    <a:gd name="T9" fmla="*/ 27 h 52"/>
                    <a:gd name="T10" fmla="*/ 21 w 31"/>
                    <a:gd name="T11" fmla="*/ 22 h 52"/>
                    <a:gd name="T12" fmla="*/ 30 w 31"/>
                    <a:gd name="T13" fmla="*/ 23 h 52"/>
                    <a:gd name="T14" fmla="*/ 31 w 31"/>
                    <a:gd name="T15" fmla="*/ 32 h 52"/>
                    <a:gd name="T16" fmla="*/ 26 w 31"/>
                    <a:gd name="T17" fmla="*/ 43 h 52"/>
                    <a:gd name="T18" fmla="*/ 25 w 31"/>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2">
                      <a:moveTo>
                        <a:pt x="5" y="0"/>
                      </a:moveTo>
                      <a:lnTo>
                        <a:pt x="5" y="8"/>
                      </a:lnTo>
                      <a:lnTo>
                        <a:pt x="0" y="18"/>
                      </a:lnTo>
                      <a:lnTo>
                        <a:pt x="1" y="27"/>
                      </a:lnTo>
                      <a:lnTo>
                        <a:pt x="10" y="27"/>
                      </a:lnTo>
                      <a:lnTo>
                        <a:pt x="21" y="22"/>
                      </a:lnTo>
                      <a:lnTo>
                        <a:pt x="30" y="23"/>
                      </a:lnTo>
                      <a:lnTo>
                        <a:pt x="31" y="32"/>
                      </a:lnTo>
                      <a:lnTo>
                        <a:pt x="26" y="43"/>
                      </a:lnTo>
                      <a:lnTo>
                        <a:pt x="25" y="52"/>
                      </a:lnTo>
                    </a:path>
                  </a:pathLst>
                </a:custGeom>
                <a:solidFill>
                  <a:schemeClr val="accent2"/>
                </a:solidFill>
                <a:ln w="12700" cmpd="sng">
                  <a:solidFill>
                    <a:srgbClr val="FFFF00"/>
                  </a:solidFill>
                  <a:prstDash val="solid"/>
                  <a:round/>
                  <a:headEnd/>
                  <a:tailEnd/>
                </a:ln>
              </p:spPr>
              <p:txBody>
                <a:bodyPr/>
                <a:lstStyle/>
                <a:p>
                  <a:endParaRPr lang="tr-TR"/>
                </a:p>
              </p:txBody>
            </p:sp>
          </p:grpSp>
          <p:grpSp>
            <p:nvGrpSpPr>
              <p:cNvPr id="50198" name="Group 22"/>
              <p:cNvGrpSpPr>
                <a:grpSpLocks/>
              </p:cNvGrpSpPr>
              <p:nvPr/>
            </p:nvGrpSpPr>
            <p:grpSpPr bwMode="auto">
              <a:xfrm>
                <a:off x="2678" y="288"/>
                <a:ext cx="154" cy="200"/>
                <a:chOff x="2678" y="299"/>
                <a:chExt cx="145" cy="189"/>
              </a:xfrm>
            </p:grpSpPr>
            <p:sp>
              <p:nvSpPr>
                <p:cNvPr id="50199" name="Freeform 23"/>
                <p:cNvSpPr>
                  <a:spLocks/>
                </p:cNvSpPr>
                <p:nvPr/>
              </p:nvSpPr>
              <p:spPr bwMode="auto">
                <a:xfrm>
                  <a:off x="2678" y="423"/>
                  <a:ext cx="145" cy="65"/>
                </a:xfrm>
                <a:custGeom>
                  <a:avLst/>
                  <a:gdLst>
                    <a:gd name="T0" fmla="*/ 0 w 145"/>
                    <a:gd name="T1" fmla="*/ 65 h 65"/>
                    <a:gd name="T2" fmla="*/ 20 w 145"/>
                    <a:gd name="T3" fmla="*/ 20 h 65"/>
                    <a:gd name="T4" fmla="*/ 69 w 145"/>
                    <a:gd name="T5" fmla="*/ 33 h 65"/>
                    <a:gd name="T6" fmla="*/ 104 w 145"/>
                    <a:gd name="T7" fmla="*/ 0 h 65"/>
                    <a:gd name="T8" fmla="*/ 145 w 145"/>
                    <a:gd name="T9" fmla="*/ 29 h 65"/>
                  </a:gdLst>
                  <a:ahLst/>
                  <a:cxnLst>
                    <a:cxn ang="0">
                      <a:pos x="T0" y="T1"/>
                    </a:cxn>
                    <a:cxn ang="0">
                      <a:pos x="T2" y="T3"/>
                    </a:cxn>
                    <a:cxn ang="0">
                      <a:pos x="T4" y="T5"/>
                    </a:cxn>
                    <a:cxn ang="0">
                      <a:pos x="T6" y="T7"/>
                    </a:cxn>
                    <a:cxn ang="0">
                      <a:pos x="T8" y="T9"/>
                    </a:cxn>
                  </a:cxnLst>
                  <a:rect l="0" t="0" r="r" b="b"/>
                  <a:pathLst>
                    <a:path w="145" h="65">
                      <a:moveTo>
                        <a:pt x="0" y="65"/>
                      </a:moveTo>
                      <a:lnTo>
                        <a:pt x="20" y="20"/>
                      </a:lnTo>
                      <a:lnTo>
                        <a:pt x="69" y="33"/>
                      </a:lnTo>
                      <a:lnTo>
                        <a:pt x="104" y="0"/>
                      </a:lnTo>
                      <a:lnTo>
                        <a:pt x="145" y="29"/>
                      </a:lnTo>
                    </a:path>
                  </a:pathLst>
                </a:custGeom>
                <a:solidFill>
                  <a:schemeClr val="accent2"/>
                </a:solidFill>
                <a:ln w="12700" cmpd="sng">
                  <a:solidFill>
                    <a:srgbClr val="FFFF00"/>
                  </a:solidFill>
                  <a:prstDash val="solid"/>
                  <a:round/>
                  <a:headEnd/>
                  <a:tailEnd/>
                </a:ln>
              </p:spPr>
              <p:txBody>
                <a:bodyPr/>
                <a:lstStyle/>
                <a:p>
                  <a:endParaRPr lang="tr-TR"/>
                </a:p>
              </p:txBody>
            </p:sp>
            <p:sp>
              <p:nvSpPr>
                <p:cNvPr id="50200" name="Freeform 24"/>
                <p:cNvSpPr>
                  <a:spLocks/>
                </p:cNvSpPr>
                <p:nvPr/>
              </p:nvSpPr>
              <p:spPr bwMode="auto">
                <a:xfrm>
                  <a:off x="2698" y="418"/>
                  <a:ext cx="91" cy="64"/>
                </a:xfrm>
                <a:custGeom>
                  <a:avLst/>
                  <a:gdLst>
                    <a:gd name="T0" fmla="*/ 0 w 91"/>
                    <a:gd name="T1" fmla="*/ 64 h 64"/>
                    <a:gd name="T2" fmla="*/ 13 w 91"/>
                    <a:gd name="T3" fmla="*/ 14 h 64"/>
                    <a:gd name="T4" fmla="*/ 41 w 91"/>
                    <a:gd name="T5" fmla="*/ 27 h 64"/>
                    <a:gd name="T6" fmla="*/ 61 w 91"/>
                    <a:gd name="T7" fmla="*/ 0 h 64"/>
                    <a:gd name="T8" fmla="*/ 91 w 91"/>
                    <a:gd name="T9" fmla="*/ 42 h 64"/>
                  </a:gdLst>
                  <a:ahLst/>
                  <a:cxnLst>
                    <a:cxn ang="0">
                      <a:pos x="T0" y="T1"/>
                    </a:cxn>
                    <a:cxn ang="0">
                      <a:pos x="T2" y="T3"/>
                    </a:cxn>
                    <a:cxn ang="0">
                      <a:pos x="T4" y="T5"/>
                    </a:cxn>
                    <a:cxn ang="0">
                      <a:pos x="T6" y="T7"/>
                    </a:cxn>
                    <a:cxn ang="0">
                      <a:pos x="T8" y="T9"/>
                    </a:cxn>
                  </a:cxnLst>
                  <a:rect l="0" t="0" r="r" b="b"/>
                  <a:pathLst>
                    <a:path w="91" h="64">
                      <a:moveTo>
                        <a:pt x="0" y="64"/>
                      </a:moveTo>
                      <a:lnTo>
                        <a:pt x="13" y="14"/>
                      </a:lnTo>
                      <a:lnTo>
                        <a:pt x="41" y="27"/>
                      </a:lnTo>
                      <a:lnTo>
                        <a:pt x="61" y="0"/>
                      </a:lnTo>
                      <a:lnTo>
                        <a:pt x="91" y="42"/>
                      </a:lnTo>
                    </a:path>
                  </a:pathLst>
                </a:custGeom>
                <a:solidFill>
                  <a:schemeClr val="accent2"/>
                </a:solidFill>
                <a:ln w="12700" cmpd="sng">
                  <a:solidFill>
                    <a:srgbClr val="FFFF00"/>
                  </a:solidFill>
                  <a:prstDash val="solid"/>
                  <a:round/>
                  <a:headEnd/>
                  <a:tailEnd/>
                </a:ln>
              </p:spPr>
              <p:txBody>
                <a:bodyPr/>
                <a:lstStyle/>
                <a:p>
                  <a:endParaRPr lang="tr-TR"/>
                </a:p>
              </p:txBody>
            </p:sp>
            <p:sp>
              <p:nvSpPr>
                <p:cNvPr id="50201" name="Freeform 25"/>
                <p:cNvSpPr>
                  <a:spLocks/>
                </p:cNvSpPr>
                <p:nvPr/>
              </p:nvSpPr>
              <p:spPr bwMode="auto">
                <a:xfrm>
                  <a:off x="2681" y="299"/>
                  <a:ext cx="74" cy="161"/>
                </a:xfrm>
                <a:custGeom>
                  <a:avLst/>
                  <a:gdLst>
                    <a:gd name="T0" fmla="*/ 74 w 74"/>
                    <a:gd name="T1" fmla="*/ 156 h 161"/>
                    <a:gd name="T2" fmla="*/ 54 w 74"/>
                    <a:gd name="T3" fmla="*/ 68 h 161"/>
                    <a:gd name="T4" fmla="*/ 74 w 74"/>
                    <a:gd name="T5" fmla="*/ 49 h 161"/>
                    <a:gd name="T6" fmla="*/ 65 w 74"/>
                    <a:gd name="T7" fmla="*/ 11 h 161"/>
                    <a:gd name="T8" fmla="*/ 29 w 74"/>
                    <a:gd name="T9" fmla="*/ 0 h 161"/>
                    <a:gd name="T10" fmla="*/ 0 w 74"/>
                    <a:gd name="T11" fmla="*/ 26 h 161"/>
                    <a:gd name="T12" fmla="*/ 9 w 74"/>
                    <a:gd name="T13" fmla="*/ 64 h 161"/>
                    <a:gd name="T14" fmla="*/ 36 w 74"/>
                    <a:gd name="T15" fmla="*/ 72 h 161"/>
                    <a:gd name="T16" fmla="*/ 56 w 74"/>
                    <a:gd name="T17" fmla="*/ 161 h 161"/>
                    <a:gd name="T18" fmla="*/ 74 w 74"/>
                    <a:gd name="T19" fmla="*/ 15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161">
                      <a:moveTo>
                        <a:pt x="74" y="156"/>
                      </a:moveTo>
                      <a:lnTo>
                        <a:pt x="54" y="68"/>
                      </a:lnTo>
                      <a:lnTo>
                        <a:pt x="74" y="49"/>
                      </a:lnTo>
                      <a:lnTo>
                        <a:pt x="65" y="11"/>
                      </a:lnTo>
                      <a:lnTo>
                        <a:pt x="29" y="0"/>
                      </a:lnTo>
                      <a:lnTo>
                        <a:pt x="0" y="26"/>
                      </a:lnTo>
                      <a:lnTo>
                        <a:pt x="9" y="64"/>
                      </a:lnTo>
                      <a:lnTo>
                        <a:pt x="36" y="72"/>
                      </a:lnTo>
                      <a:lnTo>
                        <a:pt x="56" y="161"/>
                      </a:lnTo>
                      <a:lnTo>
                        <a:pt x="74" y="156"/>
                      </a:lnTo>
                      <a:close/>
                    </a:path>
                  </a:pathLst>
                </a:custGeom>
                <a:solidFill>
                  <a:schemeClr val="accent2"/>
                </a:solidFill>
                <a:ln w="19050" cmpd="sng">
                  <a:solidFill>
                    <a:srgbClr val="FFFF00"/>
                  </a:solidFill>
                  <a:round/>
                  <a:headEnd/>
                  <a:tailEnd/>
                </a:ln>
              </p:spPr>
              <p:txBody>
                <a:bodyPr/>
                <a:lstStyle/>
                <a:p>
                  <a:endParaRPr lang="tr-TR"/>
                </a:p>
              </p:txBody>
            </p:sp>
            <p:grpSp>
              <p:nvGrpSpPr>
                <p:cNvPr id="50202" name="Group 26"/>
                <p:cNvGrpSpPr>
                  <a:grpSpLocks/>
                </p:cNvGrpSpPr>
                <p:nvPr/>
              </p:nvGrpSpPr>
              <p:grpSpPr bwMode="auto">
                <a:xfrm>
                  <a:off x="2719" y="378"/>
                  <a:ext cx="33" cy="69"/>
                  <a:chOff x="2719" y="378"/>
                  <a:chExt cx="33" cy="69"/>
                </a:xfrm>
              </p:grpSpPr>
              <p:sp>
                <p:nvSpPr>
                  <p:cNvPr id="50203" name="Freeform 27"/>
                  <p:cNvSpPr>
                    <a:spLocks/>
                  </p:cNvSpPr>
                  <p:nvPr/>
                </p:nvSpPr>
                <p:spPr bwMode="auto">
                  <a:xfrm>
                    <a:off x="2734" y="442"/>
                    <a:ext cx="18" cy="5"/>
                  </a:xfrm>
                  <a:custGeom>
                    <a:avLst/>
                    <a:gdLst>
                      <a:gd name="T0" fmla="*/ 0 w 18"/>
                      <a:gd name="T1" fmla="*/ 5 h 5"/>
                      <a:gd name="T2" fmla="*/ 18 w 18"/>
                      <a:gd name="T3" fmla="*/ 0 h 5"/>
                      <a:gd name="T4" fmla="*/ 0 w 18"/>
                      <a:gd name="T5" fmla="*/ 5 h 5"/>
                    </a:gdLst>
                    <a:ahLst/>
                    <a:cxnLst>
                      <a:cxn ang="0">
                        <a:pos x="T0" y="T1"/>
                      </a:cxn>
                      <a:cxn ang="0">
                        <a:pos x="T2" y="T3"/>
                      </a:cxn>
                      <a:cxn ang="0">
                        <a:pos x="T4" y="T5"/>
                      </a:cxn>
                    </a:cxnLst>
                    <a:rect l="0" t="0" r="r" b="b"/>
                    <a:pathLst>
                      <a:path w="18" h="5">
                        <a:moveTo>
                          <a:pt x="0" y="5"/>
                        </a:moveTo>
                        <a:lnTo>
                          <a:pt x="18" y="0"/>
                        </a:lnTo>
                        <a:lnTo>
                          <a:pt x="0" y="5"/>
                        </a:lnTo>
                        <a:close/>
                      </a:path>
                    </a:pathLst>
                  </a:custGeom>
                  <a:solidFill>
                    <a:schemeClr val="accent2"/>
                  </a:solidFill>
                  <a:ln w="9525" cmpd="sng">
                    <a:solidFill>
                      <a:srgbClr val="FFFF00"/>
                    </a:solidFill>
                    <a:round/>
                    <a:headEnd/>
                    <a:tailEnd/>
                  </a:ln>
                </p:spPr>
                <p:txBody>
                  <a:bodyPr/>
                  <a:lstStyle/>
                  <a:p>
                    <a:endParaRPr lang="tr-TR"/>
                  </a:p>
                </p:txBody>
              </p:sp>
              <p:sp>
                <p:nvSpPr>
                  <p:cNvPr id="50204" name="Freeform 28"/>
                  <p:cNvSpPr>
                    <a:spLocks/>
                  </p:cNvSpPr>
                  <p:nvPr/>
                </p:nvSpPr>
                <p:spPr bwMode="auto">
                  <a:xfrm>
                    <a:off x="2731" y="430"/>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sp>
                <p:nvSpPr>
                  <p:cNvPr id="50205" name="Freeform 29"/>
                  <p:cNvSpPr>
                    <a:spLocks/>
                  </p:cNvSpPr>
                  <p:nvPr/>
                </p:nvSpPr>
                <p:spPr bwMode="auto">
                  <a:xfrm>
                    <a:off x="2728" y="417"/>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sp>
                <p:nvSpPr>
                  <p:cNvPr id="50206" name="Freeform 30"/>
                  <p:cNvSpPr>
                    <a:spLocks/>
                  </p:cNvSpPr>
                  <p:nvPr/>
                </p:nvSpPr>
                <p:spPr bwMode="auto">
                  <a:xfrm>
                    <a:off x="2725" y="404"/>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sp>
                <p:nvSpPr>
                  <p:cNvPr id="50207" name="Freeform 31"/>
                  <p:cNvSpPr>
                    <a:spLocks/>
                  </p:cNvSpPr>
                  <p:nvPr/>
                </p:nvSpPr>
                <p:spPr bwMode="auto">
                  <a:xfrm>
                    <a:off x="2722" y="391"/>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sp>
                <p:nvSpPr>
                  <p:cNvPr id="50208" name="Freeform 32"/>
                  <p:cNvSpPr>
                    <a:spLocks/>
                  </p:cNvSpPr>
                  <p:nvPr/>
                </p:nvSpPr>
                <p:spPr bwMode="auto">
                  <a:xfrm>
                    <a:off x="2719" y="378"/>
                    <a:ext cx="18" cy="4"/>
                  </a:xfrm>
                  <a:custGeom>
                    <a:avLst/>
                    <a:gdLst>
                      <a:gd name="T0" fmla="*/ 0 w 18"/>
                      <a:gd name="T1" fmla="*/ 4 h 4"/>
                      <a:gd name="T2" fmla="*/ 18 w 18"/>
                      <a:gd name="T3" fmla="*/ 0 h 4"/>
                      <a:gd name="T4" fmla="*/ 0 w 18"/>
                      <a:gd name="T5" fmla="*/ 4 h 4"/>
                    </a:gdLst>
                    <a:ahLst/>
                    <a:cxnLst>
                      <a:cxn ang="0">
                        <a:pos x="T0" y="T1"/>
                      </a:cxn>
                      <a:cxn ang="0">
                        <a:pos x="T2" y="T3"/>
                      </a:cxn>
                      <a:cxn ang="0">
                        <a:pos x="T4" y="T5"/>
                      </a:cxn>
                    </a:cxnLst>
                    <a:rect l="0" t="0" r="r" b="b"/>
                    <a:pathLst>
                      <a:path w="18" h="4">
                        <a:moveTo>
                          <a:pt x="0" y="4"/>
                        </a:moveTo>
                        <a:lnTo>
                          <a:pt x="18" y="0"/>
                        </a:lnTo>
                        <a:lnTo>
                          <a:pt x="0" y="4"/>
                        </a:lnTo>
                        <a:close/>
                      </a:path>
                    </a:pathLst>
                  </a:custGeom>
                  <a:solidFill>
                    <a:schemeClr val="accent2"/>
                  </a:solidFill>
                  <a:ln w="9525" cmpd="sng">
                    <a:solidFill>
                      <a:srgbClr val="FFFF00"/>
                    </a:solidFill>
                    <a:round/>
                    <a:headEnd/>
                    <a:tailEnd/>
                  </a:ln>
                </p:spPr>
                <p:txBody>
                  <a:bodyPr/>
                  <a:lstStyle/>
                  <a:p>
                    <a:endParaRPr lang="tr-TR"/>
                  </a:p>
                </p:txBody>
              </p:sp>
            </p:grpSp>
            <p:sp>
              <p:nvSpPr>
                <p:cNvPr id="50209" name="Freeform 33"/>
                <p:cNvSpPr>
                  <a:spLocks/>
                </p:cNvSpPr>
                <p:nvPr/>
              </p:nvSpPr>
              <p:spPr bwMode="auto">
                <a:xfrm>
                  <a:off x="2702" y="319"/>
                  <a:ext cx="31" cy="52"/>
                </a:xfrm>
                <a:custGeom>
                  <a:avLst/>
                  <a:gdLst>
                    <a:gd name="T0" fmla="*/ 5 w 31"/>
                    <a:gd name="T1" fmla="*/ 0 h 52"/>
                    <a:gd name="T2" fmla="*/ 5 w 31"/>
                    <a:gd name="T3" fmla="*/ 8 h 52"/>
                    <a:gd name="T4" fmla="*/ 0 w 31"/>
                    <a:gd name="T5" fmla="*/ 18 h 52"/>
                    <a:gd name="T6" fmla="*/ 1 w 31"/>
                    <a:gd name="T7" fmla="*/ 27 h 52"/>
                    <a:gd name="T8" fmla="*/ 10 w 31"/>
                    <a:gd name="T9" fmla="*/ 27 h 52"/>
                    <a:gd name="T10" fmla="*/ 21 w 31"/>
                    <a:gd name="T11" fmla="*/ 22 h 52"/>
                    <a:gd name="T12" fmla="*/ 30 w 31"/>
                    <a:gd name="T13" fmla="*/ 23 h 52"/>
                    <a:gd name="T14" fmla="*/ 31 w 31"/>
                    <a:gd name="T15" fmla="*/ 32 h 52"/>
                    <a:gd name="T16" fmla="*/ 26 w 31"/>
                    <a:gd name="T17" fmla="*/ 43 h 52"/>
                    <a:gd name="T18" fmla="*/ 25 w 31"/>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52">
                      <a:moveTo>
                        <a:pt x="5" y="0"/>
                      </a:moveTo>
                      <a:lnTo>
                        <a:pt x="5" y="8"/>
                      </a:lnTo>
                      <a:lnTo>
                        <a:pt x="0" y="18"/>
                      </a:lnTo>
                      <a:lnTo>
                        <a:pt x="1" y="27"/>
                      </a:lnTo>
                      <a:lnTo>
                        <a:pt x="10" y="27"/>
                      </a:lnTo>
                      <a:lnTo>
                        <a:pt x="21" y="22"/>
                      </a:lnTo>
                      <a:lnTo>
                        <a:pt x="30" y="23"/>
                      </a:lnTo>
                      <a:lnTo>
                        <a:pt x="31" y="32"/>
                      </a:lnTo>
                      <a:lnTo>
                        <a:pt x="26" y="43"/>
                      </a:lnTo>
                      <a:lnTo>
                        <a:pt x="25" y="52"/>
                      </a:lnTo>
                    </a:path>
                  </a:pathLst>
                </a:custGeom>
                <a:solidFill>
                  <a:schemeClr val="accent2"/>
                </a:solidFill>
                <a:ln w="12700" cmpd="sng">
                  <a:solidFill>
                    <a:srgbClr val="FFFF00"/>
                  </a:solidFill>
                  <a:prstDash val="solid"/>
                  <a:round/>
                  <a:headEnd/>
                  <a:tailEnd/>
                </a:ln>
              </p:spPr>
              <p:txBody>
                <a:bodyPr/>
                <a:lstStyle/>
                <a:p>
                  <a:endParaRPr lang="tr-TR"/>
                </a:p>
              </p:txBody>
            </p:sp>
          </p:grpSp>
        </p:grpSp>
        <p:sp>
          <p:nvSpPr>
            <p:cNvPr id="50210" name="Freeform 34"/>
            <p:cNvSpPr>
              <a:spLocks/>
            </p:cNvSpPr>
            <p:nvPr/>
          </p:nvSpPr>
          <p:spPr bwMode="auto">
            <a:xfrm>
              <a:off x="2722" y="768"/>
              <a:ext cx="158" cy="176"/>
            </a:xfrm>
            <a:custGeom>
              <a:avLst/>
              <a:gdLst>
                <a:gd name="T0" fmla="*/ 79 w 158"/>
                <a:gd name="T1" fmla="*/ 176 h 176"/>
                <a:gd name="T2" fmla="*/ 158 w 158"/>
                <a:gd name="T3" fmla="*/ 102 h 176"/>
                <a:gd name="T4" fmla="*/ 119 w 158"/>
                <a:gd name="T5" fmla="*/ 102 h 176"/>
                <a:gd name="T6" fmla="*/ 119 w 158"/>
                <a:gd name="T7" fmla="*/ 0 h 176"/>
                <a:gd name="T8" fmla="*/ 40 w 158"/>
                <a:gd name="T9" fmla="*/ 0 h 176"/>
                <a:gd name="T10" fmla="*/ 40 w 158"/>
                <a:gd name="T11" fmla="*/ 102 h 176"/>
                <a:gd name="T12" fmla="*/ 0 w 158"/>
                <a:gd name="T13" fmla="*/ 102 h 176"/>
                <a:gd name="T14" fmla="*/ 79 w 158"/>
                <a:gd name="T15" fmla="*/ 176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76">
                  <a:moveTo>
                    <a:pt x="79" y="176"/>
                  </a:moveTo>
                  <a:lnTo>
                    <a:pt x="158" y="102"/>
                  </a:lnTo>
                  <a:lnTo>
                    <a:pt x="119" y="102"/>
                  </a:lnTo>
                  <a:lnTo>
                    <a:pt x="119" y="0"/>
                  </a:lnTo>
                  <a:lnTo>
                    <a:pt x="40" y="0"/>
                  </a:lnTo>
                  <a:lnTo>
                    <a:pt x="40" y="102"/>
                  </a:lnTo>
                  <a:lnTo>
                    <a:pt x="0" y="102"/>
                  </a:lnTo>
                  <a:lnTo>
                    <a:pt x="79" y="176"/>
                  </a:lnTo>
                  <a:close/>
                </a:path>
              </a:pathLst>
            </a:custGeom>
            <a:solidFill>
              <a:srgbClr val="FFDA8A"/>
            </a:solidFill>
            <a:ln w="9525">
              <a:solidFill>
                <a:srgbClr val="FFDA8A"/>
              </a:solidFill>
              <a:round/>
              <a:headEnd/>
              <a:tailEnd/>
            </a:ln>
          </p:spPr>
          <p:txBody>
            <a:bodyPr/>
            <a:lstStyle/>
            <a:p>
              <a:endParaRPr lang="tr-TR"/>
            </a:p>
          </p:txBody>
        </p:sp>
        <p:sp>
          <p:nvSpPr>
            <p:cNvPr id="50211" name="Text Box 35"/>
            <p:cNvSpPr txBox="1">
              <a:spLocks noChangeArrowheads="1"/>
            </p:cNvSpPr>
            <p:nvPr/>
          </p:nvSpPr>
          <p:spPr bwMode="auto">
            <a:xfrm>
              <a:off x="1968" y="624"/>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6633"/>
                  </a:solidFill>
                  <a:latin typeface="Arial" pitchFamily="34" charset="0"/>
                </a:rPr>
                <a:t>Ba</a:t>
              </a:r>
              <a:r>
                <a:rPr lang="tr-TR" sz="1800" b="1">
                  <a:solidFill>
                    <a:srgbClr val="996633"/>
                  </a:solidFill>
                  <a:latin typeface="Arial" pitchFamily="34" charset="0"/>
                </a:rPr>
                <a:t>k</a:t>
              </a:r>
              <a:r>
                <a:rPr lang="en-US" sz="1800" b="1">
                  <a:solidFill>
                    <a:srgbClr val="996633"/>
                  </a:solidFill>
                  <a:latin typeface="Arial" pitchFamily="34" charset="0"/>
                </a:rPr>
                <a:t>teri</a:t>
              </a:r>
            </a:p>
          </p:txBody>
        </p:sp>
        <p:sp>
          <p:nvSpPr>
            <p:cNvPr id="50212" name="Text Box 36"/>
            <p:cNvSpPr txBox="1">
              <a:spLocks noChangeArrowheads="1"/>
            </p:cNvSpPr>
            <p:nvPr/>
          </p:nvSpPr>
          <p:spPr bwMode="auto">
            <a:xfrm>
              <a:off x="2928" y="672"/>
              <a:ext cx="4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996633"/>
                  </a:solidFill>
                  <a:latin typeface="Arial" pitchFamily="34" charset="0"/>
                </a:rPr>
                <a:t>Vir</a:t>
              </a:r>
              <a:r>
                <a:rPr lang="tr-TR" sz="1800" b="1">
                  <a:solidFill>
                    <a:srgbClr val="996633"/>
                  </a:solidFill>
                  <a:latin typeface="Arial" pitchFamily="34" charset="0"/>
                </a:rPr>
                <a:t>ü</a:t>
              </a:r>
              <a:r>
                <a:rPr lang="en-US" sz="1800" b="1">
                  <a:solidFill>
                    <a:srgbClr val="996633"/>
                  </a:solidFill>
                  <a:latin typeface="Arial" pitchFamily="34" charset="0"/>
                </a:rPr>
                <a:t>s</a:t>
              </a:r>
            </a:p>
          </p:txBody>
        </p:sp>
      </p:grpSp>
      <p:sp>
        <p:nvSpPr>
          <p:cNvPr id="50213" name="Text Box 37"/>
          <p:cNvSpPr txBox="1">
            <a:spLocks noChangeArrowheads="1"/>
          </p:cNvSpPr>
          <p:nvPr/>
        </p:nvSpPr>
        <p:spPr bwMode="auto">
          <a:xfrm>
            <a:off x="76200" y="2833688"/>
            <a:ext cx="2416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solidFill>
                  <a:srgbClr val="800000"/>
                </a:solidFill>
                <a:latin typeface="Arial" pitchFamily="34" charset="0"/>
              </a:rPr>
              <a:t>Edinilmiş </a:t>
            </a:r>
            <a:r>
              <a:rPr lang="en-US" b="1">
                <a:solidFill>
                  <a:srgbClr val="800000"/>
                </a:solidFill>
                <a:latin typeface="Arial" pitchFamily="34" charset="0"/>
              </a:rPr>
              <a:t> </a:t>
            </a:r>
            <a:r>
              <a:rPr lang="tr-TR" b="1">
                <a:solidFill>
                  <a:srgbClr val="800000"/>
                </a:solidFill>
                <a:latin typeface="Arial" pitchFamily="34" charset="0"/>
              </a:rPr>
              <a:t>yanıt</a:t>
            </a:r>
            <a:endParaRPr lang="en-US" b="1">
              <a:solidFill>
                <a:srgbClr val="800000"/>
              </a:solidFill>
              <a:latin typeface="Arial" pitchFamily="34" charset="0"/>
            </a:endParaRPr>
          </a:p>
        </p:txBody>
      </p:sp>
      <p:grpSp>
        <p:nvGrpSpPr>
          <p:cNvPr id="50214" name="Group 38"/>
          <p:cNvGrpSpPr>
            <a:grpSpLocks/>
          </p:cNvGrpSpPr>
          <p:nvPr/>
        </p:nvGrpSpPr>
        <p:grpSpPr bwMode="auto">
          <a:xfrm>
            <a:off x="990600" y="1614488"/>
            <a:ext cx="5664200" cy="914400"/>
            <a:chOff x="624" y="1056"/>
            <a:chExt cx="3568" cy="576"/>
          </a:xfrm>
        </p:grpSpPr>
        <p:sp>
          <p:nvSpPr>
            <p:cNvPr id="50215" name="Text Box 39"/>
            <p:cNvSpPr txBox="1">
              <a:spLocks noChangeArrowheads="1"/>
            </p:cNvSpPr>
            <p:nvPr/>
          </p:nvSpPr>
          <p:spPr bwMode="auto">
            <a:xfrm>
              <a:off x="624" y="1401"/>
              <a:ext cx="1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latin typeface="Arial" pitchFamily="34" charset="0"/>
                </a:rPr>
                <a:t>Mu</a:t>
              </a:r>
              <a:r>
                <a:rPr lang="tr-TR" sz="1800" b="1">
                  <a:latin typeface="Arial" pitchFamily="34" charset="0"/>
                </a:rPr>
                <a:t>k</a:t>
              </a:r>
              <a:r>
                <a:rPr lang="en-US" sz="1800" b="1">
                  <a:latin typeface="Arial" pitchFamily="34" charset="0"/>
                </a:rPr>
                <a:t>o</a:t>
              </a:r>
              <a:r>
                <a:rPr lang="tr-TR" sz="1800" b="1">
                  <a:latin typeface="Arial" pitchFamily="34" charset="0"/>
                </a:rPr>
                <a:t>z</a:t>
              </a:r>
              <a:r>
                <a:rPr lang="en-US" sz="1800" b="1">
                  <a:latin typeface="Arial" pitchFamily="34" charset="0"/>
                </a:rPr>
                <a:t> membran</a:t>
              </a:r>
            </a:p>
          </p:txBody>
        </p:sp>
        <p:grpSp>
          <p:nvGrpSpPr>
            <p:cNvPr id="50216" name="Group 40"/>
            <p:cNvGrpSpPr>
              <a:grpSpLocks/>
            </p:cNvGrpSpPr>
            <p:nvPr/>
          </p:nvGrpSpPr>
          <p:grpSpPr bwMode="auto">
            <a:xfrm>
              <a:off x="2046" y="1056"/>
              <a:ext cx="2146" cy="404"/>
              <a:chOff x="2046" y="1056"/>
              <a:chExt cx="2146" cy="404"/>
            </a:xfrm>
          </p:grpSpPr>
          <p:sp>
            <p:nvSpPr>
              <p:cNvPr id="50217" name="Text Box 41"/>
              <p:cNvSpPr txBox="1">
                <a:spLocks noChangeArrowheads="1"/>
              </p:cNvSpPr>
              <p:nvPr/>
            </p:nvSpPr>
            <p:spPr bwMode="auto">
              <a:xfrm>
                <a:off x="2046" y="1056"/>
                <a:ext cx="67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1800" b="1">
                    <a:latin typeface="Arial" pitchFamily="34" charset="0"/>
                  </a:rPr>
                  <a:t>Fiziksel </a:t>
                </a:r>
              </a:p>
              <a:p>
                <a:r>
                  <a:rPr lang="tr-TR" sz="1800" b="1">
                    <a:latin typeface="Arial" pitchFamily="34" charset="0"/>
                  </a:rPr>
                  <a:t>bariyer</a:t>
                </a:r>
                <a:endParaRPr lang="en-US" sz="1800" b="1">
                  <a:latin typeface="Arial" pitchFamily="34" charset="0"/>
                </a:endParaRPr>
              </a:p>
            </p:txBody>
          </p:sp>
          <p:sp>
            <p:nvSpPr>
              <p:cNvPr id="50218" name="Text Box 42"/>
              <p:cNvSpPr txBox="1">
                <a:spLocks noChangeArrowheads="1"/>
              </p:cNvSpPr>
              <p:nvPr/>
            </p:nvSpPr>
            <p:spPr bwMode="auto">
              <a:xfrm>
                <a:off x="3900" y="1056"/>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1800" b="1">
                    <a:latin typeface="Arial" pitchFamily="34" charset="0"/>
                  </a:rPr>
                  <a:t>Sil</a:t>
                </a:r>
                <a:endParaRPr lang="en-US" sz="1800" b="1">
                  <a:latin typeface="Arial" pitchFamily="34" charset="0"/>
                </a:endParaRPr>
              </a:p>
            </p:txBody>
          </p:sp>
        </p:grpSp>
      </p:grpSp>
      <p:grpSp>
        <p:nvGrpSpPr>
          <p:cNvPr id="50219" name="Group 43"/>
          <p:cNvGrpSpPr>
            <a:grpSpLocks/>
          </p:cNvGrpSpPr>
          <p:nvPr/>
        </p:nvGrpSpPr>
        <p:grpSpPr bwMode="auto">
          <a:xfrm>
            <a:off x="0" y="1633538"/>
            <a:ext cx="8839200" cy="957262"/>
            <a:chOff x="0" y="1068"/>
            <a:chExt cx="5568" cy="603"/>
          </a:xfrm>
        </p:grpSpPr>
        <p:sp>
          <p:nvSpPr>
            <p:cNvPr id="50220" name="Text Box 44"/>
            <p:cNvSpPr txBox="1">
              <a:spLocks noChangeArrowheads="1"/>
            </p:cNvSpPr>
            <p:nvPr/>
          </p:nvSpPr>
          <p:spPr bwMode="auto">
            <a:xfrm>
              <a:off x="0" y="1104"/>
              <a:ext cx="5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solidFill>
                    <a:srgbClr val="FF3300"/>
                  </a:solidFill>
                  <a:latin typeface="Arial" pitchFamily="34" charset="0"/>
                </a:rPr>
                <a:t>Yanıt</a:t>
              </a:r>
              <a:endParaRPr lang="en-US" b="1">
                <a:solidFill>
                  <a:srgbClr val="FF3300"/>
                </a:solidFill>
                <a:latin typeface="Arial" pitchFamily="34" charset="0"/>
              </a:endParaRPr>
            </a:p>
          </p:txBody>
        </p:sp>
        <p:sp>
          <p:nvSpPr>
            <p:cNvPr id="50221" name="Text Box 45"/>
            <p:cNvSpPr txBox="1">
              <a:spLocks noChangeArrowheads="1"/>
            </p:cNvSpPr>
            <p:nvPr/>
          </p:nvSpPr>
          <p:spPr bwMode="auto">
            <a:xfrm>
              <a:off x="2892" y="1068"/>
              <a:ext cx="7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1800" b="1">
                  <a:solidFill>
                    <a:srgbClr val="FF3300"/>
                  </a:solidFill>
                  <a:latin typeface="Arial" pitchFamily="34" charset="0"/>
                </a:rPr>
                <a:t>Si</a:t>
              </a:r>
              <a:r>
                <a:rPr lang="en-US" sz="1800" b="1">
                  <a:solidFill>
                    <a:srgbClr val="FF3300"/>
                  </a:solidFill>
                  <a:latin typeface="Arial" pitchFamily="34" charset="0"/>
                </a:rPr>
                <a:t>tokin</a:t>
              </a:r>
              <a:r>
                <a:rPr lang="tr-TR" sz="1800" b="1">
                  <a:solidFill>
                    <a:srgbClr val="FF3300"/>
                  </a:solidFill>
                  <a:latin typeface="Arial" pitchFamily="34" charset="0"/>
                </a:rPr>
                <a:t>ler</a:t>
              </a:r>
              <a:endParaRPr lang="en-US" sz="1800" b="1">
                <a:solidFill>
                  <a:srgbClr val="FF3300"/>
                </a:solidFill>
                <a:latin typeface="Arial" pitchFamily="34" charset="0"/>
              </a:endParaRPr>
            </a:p>
          </p:txBody>
        </p:sp>
        <p:sp>
          <p:nvSpPr>
            <p:cNvPr id="50222" name="Text Box 46"/>
            <p:cNvSpPr txBox="1">
              <a:spLocks noChangeArrowheads="1"/>
            </p:cNvSpPr>
            <p:nvPr/>
          </p:nvSpPr>
          <p:spPr bwMode="auto">
            <a:xfrm>
              <a:off x="3772" y="1305"/>
              <a:ext cx="1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00"/>
                  </a:solidFill>
                  <a:latin typeface="Arial" pitchFamily="34" charset="0"/>
                </a:rPr>
                <a:t>Antimicrobial secretions</a:t>
              </a:r>
            </a:p>
          </p:txBody>
        </p:sp>
        <p:sp>
          <p:nvSpPr>
            <p:cNvPr id="50223" name="Text Box 47"/>
            <p:cNvSpPr txBox="1">
              <a:spLocks noChangeArrowheads="1"/>
            </p:cNvSpPr>
            <p:nvPr/>
          </p:nvSpPr>
          <p:spPr bwMode="auto">
            <a:xfrm>
              <a:off x="2832" y="1440"/>
              <a:ext cx="8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FF3300"/>
                  </a:solidFill>
                  <a:latin typeface="Arial" pitchFamily="34" charset="0"/>
                </a:rPr>
                <a:t>Ma</a:t>
              </a:r>
              <a:r>
                <a:rPr lang="tr-TR" sz="1800" b="1">
                  <a:solidFill>
                    <a:srgbClr val="FF3300"/>
                  </a:solidFill>
                  <a:latin typeface="Arial" pitchFamily="34" charset="0"/>
                </a:rPr>
                <a:t>k</a:t>
              </a:r>
              <a:r>
                <a:rPr lang="en-US" sz="1800" b="1">
                  <a:solidFill>
                    <a:srgbClr val="FF3300"/>
                  </a:solidFill>
                  <a:latin typeface="Arial" pitchFamily="34" charset="0"/>
                </a:rPr>
                <a:t>ro</a:t>
              </a:r>
              <a:r>
                <a:rPr lang="tr-TR" sz="1800" b="1">
                  <a:solidFill>
                    <a:srgbClr val="FF3300"/>
                  </a:solidFill>
                  <a:latin typeface="Arial" pitchFamily="34" charset="0"/>
                </a:rPr>
                <a:t>f</a:t>
              </a:r>
              <a:r>
                <a:rPr lang="en-US" sz="1800" b="1">
                  <a:solidFill>
                    <a:srgbClr val="FF3300"/>
                  </a:solidFill>
                  <a:latin typeface="Arial" pitchFamily="34" charset="0"/>
                </a:rPr>
                <a:t>a</a:t>
              </a:r>
              <a:r>
                <a:rPr lang="tr-TR" sz="1800" b="1">
                  <a:solidFill>
                    <a:srgbClr val="FF3300"/>
                  </a:solidFill>
                  <a:latin typeface="Arial" pitchFamily="34" charset="0"/>
                </a:rPr>
                <a:t>jlar</a:t>
              </a:r>
              <a:endParaRPr lang="en-US" sz="1800" b="1">
                <a:solidFill>
                  <a:srgbClr val="FF3300"/>
                </a:solidFill>
                <a:latin typeface="Arial" pitchFamily="34" charset="0"/>
              </a:endParaRPr>
            </a:p>
          </p:txBody>
        </p:sp>
      </p:grpSp>
      <p:grpSp>
        <p:nvGrpSpPr>
          <p:cNvPr id="50224" name="Group 48"/>
          <p:cNvGrpSpPr>
            <a:grpSpLocks/>
          </p:cNvGrpSpPr>
          <p:nvPr/>
        </p:nvGrpSpPr>
        <p:grpSpPr bwMode="auto">
          <a:xfrm>
            <a:off x="3697288" y="1843088"/>
            <a:ext cx="1708150" cy="2198687"/>
            <a:chOff x="2329" y="1200"/>
            <a:chExt cx="1076" cy="1385"/>
          </a:xfrm>
        </p:grpSpPr>
        <p:sp>
          <p:nvSpPr>
            <p:cNvPr id="50225" name="Freeform 49"/>
            <p:cNvSpPr>
              <a:spLocks/>
            </p:cNvSpPr>
            <p:nvPr/>
          </p:nvSpPr>
          <p:spPr bwMode="auto">
            <a:xfrm>
              <a:off x="2736" y="1200"/>
              <a:ext cx="158" cy="610"/>
            </a:xfrm>
            <a:custGeom>
              <a:avLst/>
              <a:gdLst>
                <a:gd name="T0" fmla="*/ 79 w 158"/>
                <a:gd name="T1" fmla="*/ 610 h 610"/>
                <a:gd name="T2" fmla="*/ 158 w 158"/>
                <a:gd name="T3" fmla="*/ 536 h 610"/>
                <a:gd name="T4" fmla="*/ 119 w 158"/>
                <a:gd name="T5" fmla="*/ 536 h 610"/>
                <a:gd name="T6" fmla="*/ 119 w 158"/>
                <a:gd name="T7" fmla="*/ 0 h 610"/>
                <a:gd name="T8" fmla="*/ 40 w 158"/>
                <a:gd name="T9" fmla="*/ 0 h 610"/>
                <a:gd name="T10" fmla="*/ 40 w 158"/>
                <a:gd name="T11" fmla="*/ 536 h 610"/>
                <a:gd name="T12" fmla="*/ 0 w 158"/>
                <a:gd name="T13" fmla="*/ 536 h 610"/>
                <a:gd name="T14" fmla="*/ 79 w 158"/>
                <a:gd name="T15" fmla="*/ 610 h 6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610">
                  <a:moveTo>
                    <a:pt x="79" y="610"/>
                  </a:moveTo>
                  <a:lnTo>
                    <a:pt x="158" y="536"/>
                  </a:lnTo>
                  <a:lnTo>
                    <a:pt x="119" y="536"/>
                  </a:lnTo>
                  <a:lnTo>
                    <a:pt x="119" y="0"/>
                  </a:lnTo>
                  <a:lnTo>
                    <a:pt x="40" y="0"/>
                  </a:lnTo>
                  <a:lnTo>
                    <a:pt x="40" y="536"/>
                  </a:lnTo>
                  <a:lnTo>
                    <a:pt x="0" y="536"/>
                  </a:lnTo>
                  <a:lnTo>
                    <a:pt x="79" y="610"/>
                  </a:lnTo>
                  <a:close/>
                </a:path>
              </a:pathLst>
            </a:custGeom>
            <a:solidFill>
              <a:srgbClr val="FFDA8A"/>
            </a:solidFill>
            <a:ln w="9525">
              <a:solidFill>
                <a:srgbClr val="FFDA8A"/>
              </a:solidFill>
              <a:round/>
              <a:headEnd/>
              <a:tailEnd/>
            </a:ln>
          </p:spPr>
          <p:txBody>
            <a:bodyPr/>
            <a:lstStyle/>
            <a:p>
              <a:endParaRPr lang="tr-TR"/>
            </a:p>
          </p:txBody>
        </p:sp>
        <p:grpSp>
          <p:nvGrpSpPr>
            <p:cNvPr id="50226" name="Group 50"/>
            <p:cNvGrpSpPr>
              <a:grpSpLocks/>
            </p:cNvGrpSpPr>
            <p:nvPr/>
          </p:nvGrpSpPr>
          <p:grpSpPr bwMode="auto">
            <a:xfrm>
              <a:off x="2329" y="1872"/>
              <a:ext cx="1076" cy="713"/>
              <a:chOff x="2329" y="1872"/>
              <a:chExt cx="1076" cy="713"/>
            </a:xfrm>
          </p:grpSpPr>
          <p:sp>
            <p:nvSpPr>
              <p:cNvPr id="50227" name="Freeform 51"/>
              <p:cNvSpPr>
                <a:spLocks/>
              </p:cNvSpPr>
              <p:nvPr/>
            </p:nvSpPr>
            <p:spPr bwMode="auto">
              <a:xfrm>
                <a:off x="2927" y="2314"/>
                <a:ext cx="246" cy="271"/>
              </a:xfrm>
              <a:custGeom>
                <a:avLst/>
                <a:gdLst>
                  <a:gd name="T0" fmla="*/ 165 w 246"/>
                  <a:gd name="T1" fmla="*/ 241 h 271"/>
                  <a:gd name="T2" fmla="*/ 165 w 246"/>
                  <a:gd name="T3" fmla="*/ 241 h 271"/>
                  <a:gd name="T4" fmla="*/ 164 w 246"/>
                  <a:gd name="T5" fmla="*/ 241 h 271"/>
                  <a:gd name="T6" fmla="*/ 164 w 246"/>
                  <a:gd name="T7" fmla="*/ 241 h 271"/>
                  <a:gd name="T8" fmla="*/ 164 w 246"/>
                  <a:gd name="T9" fmla="*/ 241 h 271"/>
                  <a:gd name="T10" fmla="*/ 139 w 246"/>
                  <a:gd name="T11" fmla="*/ 271 h 271"/>
                  <a:gd name="T12" fmla="*/ 246 w 246"/>
                  <a:gd name="T13" fmla="*/ 259 h 271"/>
                  <a:gd name="T14" fmla="*/ 241 w 246"/>
                  <a:gd name="T15" fmla="*/ 151 h 271"/>
                  <a:gd name="T16" fmla="*/ 241 w 246"/>
                  <a:gd name="T17" fmla="*/ 151 h 271"/>
                  <a:gd name="T18" fmla="*/ 234 w 246"/>
                  <a:gd name="T19" fmla="*/ 158 h 271"/>
                  <a:gd name="T20" fmla="*/ 222 w 246"/>
                  <a:gd name="T21" fmla="*/ 173 h 271"/>
                  <a:gd name="T22" fmla="*/ 215 w 246"/>
                  <a:gd name="T23" fmla="*/ 181 h 271"/>
                  <a:gd name="T24" fmla="*/ 215 w 246"/>
                  <a:gd name="T25" fmla="*/ 181 h 271"/>
                  <a:gd name="T26" fmla="*/ 195 w 246"/>
                  <a:gd name="T27" fmla="*/ 163 h 271"/>
                  <a:gd name="T28" fmla="*/ 177 w 246"/>
                  <a:gd name="T29" fmla="*/ 145 h 271"/>
                  <a:gd name="T30" fmla="*/ 159 w 246"/>
                  <a:gd name="T31" fmla="*/ 127 h 271"/>
                  <a:gd name="T32" fmla="*/ 144 w 246"/>
                  <a:gd name="T33" fmla="*/ 110 h 271"/>
                  <a:gd name="T34" fmla="*/ 130 w 246"/>
                  <a:gd name="T35" fmla="*/ 92 h 271"/>
                  <a:gd name="T36" fmla="*/ 118 w 246"/>
                  <a:gd name="T37" fmla="*/ 74 h 271"/>
                  <a:gd name="T38" fmla="*/ 107 w 246"/>
                  <a:gd name="T39" fmla="*/ 56 h 271"/>
                  <a:gd name="T40" fmla="*/ 98 w 246"/>
                  <a:gd name="T41" fmla="*/ 37 h 271"/>
                  <a:gd name="T42" fmla="*/ 89 w 246"/>
                  <a:gd name="T43" fmla="*/ 19 h 271"/>
                  <a:gd name="T44" fmla="*/ 82 w 246"/>
                  <a:gd name="T45" fmla="*/ 0 h 271"/>
                  <a:gd name="T46" fmla="*/ 82 w 246"/>
                  <a:gd name="T47" fmla="*/ 0 h 271"/>
                  <a:gd name="T48" fmla="*/ 61 w 246"/>
                  <a:gd name="T49" fmla="*/ 0 h 271"/>
                  <a:gd name="T50" fmla="*/ 21 w 246"/>
                  <a:gd name="T51" fmla="*/ 0 h 271"/>
                  <a:gd name="T52" fmla="*/ 0 w 246"/>
                  <a:gd name="T53" fmla="*/ 0 h 271"/>
                  <a:gd name="T54" fmla="*/ 0 w 246"/>
                  <a:gd name="T55" fmla="*/ 0 h 271"/>
                  <a:gd name="T56" fmla="*/ 7 w 246"/>
                  <a:gd name="T57" fmla="*/ 23 h 271"/>
                  <a:gd name="T58" fmla="*/ 14 w 246"/>
                  <a:gd name="T59" fmla="*/ 44 h 271"/>
                  <a:gd name="T60" fmla="*/ 23 w 246"/>
                  <a:gd name="T61" fmla="*/ 65 h 271"/>
                  <a:gd name="T62" fmla="*/ 33 w 246"/>
                  <a:gd name="T63" fmla="*/ 85 h 271"/>
                  <a:gd name="T64" fmla="*/ 44 w 246"/>
                  <a:gd name="T65" fmla="*/ 104 h 271"/>
                  <a:gd name="T66" fmla="*/ 55 w 246"/>
                  <a:gd name="T67" fmla="*/ 122 h 271"/>
                  <a:gd name="T68" fmla="*/ 67 w 246"/>
                  <a:gd name="T69" fmla="*/ 139 h 271"/>
                  <a:gd name="T70" fmla="*/ 80 w 246"/>
                  <a:gd name="T71" fmla="*/ 156 h 271"/>
                  <a:gd name="T72" fmla="*/ 93 w 246"/>
                  <a:gd name="T73" fmla="*/ 171 h 271"/>
                  <a:gd name="T74" fmla="*/ 107 w 246"/>
                  <a:gd name="T75" fmla="*/ 187 h 271"/>
                  <a:gd name="T76" fmla="*/ 121 w 246"/>
                  <a:gd name="T77" fmla="*/ 201 h 271"/>
                  <a:gd name="T78" fmla="*/ 135 w 246"/>
                  <a:gd name="T79" fmla="*/ 215 h 271"/>
                  <a:gd name="T80" fmla="*/ 150 w 246"/>
                  <a:gd name="T81" fmla="*/ 228 h 271"/>
                  <a:gd name="T82" fmla="*/ 165 w 246"/>
                  <a:gd name="T83" fmla="*/ 241 h 271"/>
                  <a:gd name="T84" fmla="*/ 165 w 246"/>
                  <a:gd name="T85" fmla="*/ 24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6" h="271">
                    <a:moveTo>
                      <a:pt x="165" y="241"/>
                    </a:moveTo>
                    <a:lnTo>
                      <a:pt x="165" y="241"/>
                    </a:lnTo>
                    <a:lnTo>
                      <a:pt x="164" y="241"/>
                    </a:lnTo>
                    <a:lnTo>
                      <a:pt x="164" y="241"/>
                    </a:lnTo>
                    <a:lnTo>
                      <a:pt x="164" y="241"/>
                    </a:lnTo>
                    <a:lnTo>
                      <a:pt x="139" y="271"/>
                    </a:lnTo>
                    <a:lnTo>
                      <a:pt x="246" y="259"/>
                    </a:lnTo>
                    <a:lnTo>
                      <a:pt x="241" y="151"/>
                    </a:lnTo>
                    <a:lnTo>
                      <a:pt x="241" y="151"/>
                    </a:lnTo>
                    <a:lnTo>
                      <a:pt x="234" y="158"/>
                    </a:lnTo>
                    <a:lnTo>
                      <a:pt x="222" y="173"/>
                    </a:lnTo>
                    <a:lnTo>
                      <a:pt x="215" y="181"/>
                    </a:lnTo>
                    <a:lnTo>
                      <a:pt x="215" y="181"/>
                    </a:lnTo>
                    <a:lnTo>
                      <a:pt x="195" y="163"/>
                    </a:lnTo>
                    <a:lnTo>
                      <a:pt x="177" y="145"/>
                    </a:lnTo>
                    <a:lnTo>
                      <a:pt x="159" y="127"/>
                    </a:lnTo>
                    <a:lnTo>
                      <a:pt x="144" y="110"/>
                    </a:lnTo>
                    <a:lnTo>
                      <a:pt x="130" y="92"/>
                    </a:lnTo>
                    <a:lnTo>
                      <a:pt x="118" y="74"/>
                    </a:lnTo>
                    <a:lnTo>
                      <a:pt x="107" y="56"/>
                    </a:lnTo>
                    <a:lnTo>
                      <a:pt x="98" y="37"/>
                    </a:lnTo>
                    <a:lnTo>
                      <a:pt x="89" y="19"/>
                    </a:lnTo>
                    <a:lnTo>
                      <a:pt x="82" y="0"/>
                    </a:lnTo>
                    <a:lnTo>
                      <a:pt x="82" y="0"/>
                    </a:lnTo>
                    <a:lnTo>
                      <a:pt x="61" y="0"/>
                    </a:lnTo>
                    <a:lnTo>
                      <a:pt x="21" y="0"/>
                    </a:lnTo>
                    <a:lnTo>
                      <a:pt x="0" y="0"/>
                    </a:lnTo>
                    <a:lnTo>
                      <a:pt x="0" y="0"/>
                    </a:lnTo>
                    <a:lnTo>
                      <a:pt x="7" y="23"/>
                    </a:lnTo>
                    <a:lnTo>
                      <a:pt x="14" y="44"/>
                    </a:lnTo>
                    <a:lnTo>
                      <a:pt x="23" y="65"/>
                    </a:lnTo>
                    <a:lnTo>
                      <a:pt x="33" y="85"/>
                    </a:lnTo>
                    <a:lnTo>
                      <a:pt x="44" y="104"/>
                    </a:lnTo>
                    <a:lnTo>
                      <a:pt x="55" y="122"/>
                    </a:lnTo>
                    <a:lnTo>
                      <a:pt x="67" y="139"/>
                    </a:lnTo>
                    <a:lnTo>
                      <a:pt x="80" y="156"/>
                    </a:lnTo>
                    <a:lnTo>
                      <a:pt x="93" y="171"/>
                    </a:lnTo>
                    <a:lnTo>
                      <a:pt x="107" y="187"/>
                    </a:lnTo>
                    <a:lnTo>
                      <a:pt x="121" y="201"/>
                    </a:lnTo>
                    <a:lnTo>
                      <a:pt x="135" y="215"/>
                    </a:lnTo>
                    <a:lnTo>
                      <a:pt x="150" y="228"/>
                    </a:lnTo>
                    <a:lnTo>
                      <a:pt x="165" y="241"/>
                    </a:lnTo>
                    <a:lnTo>
                      <a:pt x="165" y="241"/>
                    </a:lnTo>
                    <a:close/>
                  </a:path>
                </a:pathLst>
              </a:custGeom>
              <a:solidFill>
                <a:srgbClr val="FFDA8A"/>
              </a:solidFill>
              <a:ln w="9525">
                <a:solidFill>
                  <a:srgbClr val="FFDA8A"/>
                </a:solidFill>
                <a:round/>
                <a:headEnd/>
                <a:tailEnd/>
              </a:ln>
            </p:spPr>
            <p:txBody>
              <a:bodyPr/>
              <a:lstStyle/>
              <a:p>
                <a:endParaRPr lang="tr-TR"/>
              </a:p>
            </p:txBody>
          </p:sp>
          <p:sp>
            <p:nvSpPr>
              <p:cNvPr id="50228" name="Freeform 52"/>
              <p:cNvSpPr>
                <a:spLocks/>
              </p:cNvSpPr>
              <p:nvPr/>
            </p:nvSpPr>
            <p:spPr bwMode="auto">
              <a:xfrm>
                <a:off x="2567" y="2314"/>
                <a:ext cx="246" cy="271"/>
              </a:xfrm>
              <a:custGeom>
                <a:avLst/>
                <a:gdLst>
                  <a:gd name="T0" fmla="*/ 31 w 246"/>
                  <a:gd name="T1" fmla="*/ 181 h 271"/>
                  <a:gd name="T2" fmla="*/ 31 w 246"/>
                  <a:gd name="T3" fmla="*/ 181 h 271"/>
                  <a:gd name="T4" fmla="*/ 30 w 246"/>
                  <a:gd name="T5" fmla="*/ 181 h 271"/>
                  <a:gd name="T6" fmla="*/ 30 w 246"/>
                  <a:gd name="T7" fmla="*/ 181 h 271"/>
                  <a:gd name="T8" fmla="*/ 30 w 246"/>
                  <a:gd name="T9" fmla="*/ 181 h 271"/>
                  <a:gd name="T10" fmla="*/ 5 w 246"/>
                  <a:gd name="T11" fmla="*/ 151 h 271"/>
                  <a:gd name="T12" fmla="*/ 0 w 246"/>
                  <a:gd name="T13" fmla="*/ 259 h 271"/>
                  <a:gd name="T14" fmla="*/ 107 w 246"/>
                  <a:gd name="T15" fmla="*/ 271 h 271"/>
                  <a:gd name="T16" fmla="*/ 107 w 246"/>
                  <a:gd name="T17" fmla="*/ 271 h 271"/>
                  <a:gd name="T18" fmla="*/ 100 w 246"/>
                  <a:gd name="T19" fmla="*/ 263 h 271"/>
                  <a:gd name="T20" fmla="*/ 88 w 246"/>
                  <a:gd name="T21" fmla="*/ 249 h 271"/>
                  <a:gd name="T22" fmla="*/ 82 w 246"/>
                  <a:gd name="T23" fmla="*/ 241 h 271"/>
                  <a:gd name="T24" fmla="*/ 82 w 246"/>
                  <a:gd name="T25" fmla="*/ 241 h 271"/>
                  <a:gd name="T26" fmla="*/ 96 w 246"/>
                  <a:gd name="T27" fmla="*/ 228 h 271"/>
                  <a:gd name="T28" fmla="*/ 111 w 246"/>
                  <a:gd name="T29" fmla="*/ 215 h 271"/>
                  <a:gd name="T30" fmla="*/ 125 w 246"/>
                  <a:gd name="T31" fmla="*/ 201 h 271"/>
                  <a:gd name="T32" fmla="*/ 139 w 246"/>
                  <a:gd name="T33" fmla="*/ 187 h 271"/>
                  <a:gd name="T34" fmla="*/ 153 w 246"/>
                  <a:gd name="T35" fmla="*/ 171 h 271"/>
                  <a:gd name="T36" fmla="*/ 167 w 246"/>
                  <a:gd name="T37" fmla="*/ 156 h 271"/>
                  <a:gd name="T38" fmla="*/ 179 w 246"/>
                  <a:gd name="T39" fmla="*/ 139 h 271"/>
                  <a:gd name="T40" fmla="*/ 192 w 246"/>
                  <a:gd name="T41" fmla="*/ 122 h 271"/>
                  <a:gd name="T42" fmla="*/ 203 w 246"/>
                  <a:gd name="T43" fmla="*/ 104 h 271"/>
                  <a:gd name="T44" fmla="*/ 213 w 246"/>
                  <a:gd name="T45" fmla="*/ 85 h 271"/>
                  <a:gd name="T46" fmla="*/ 223 w 246"/>
                  <a:gd name="T47" fmla="*/ 65 h 271"/>
                  <a:gd name="T48" fmla="*/ 232 w 246"/>
                  <a:gd name="T49" fmla="*/ 44 h 271"/>
                  <a:gd name="T50" fmla="*/ 240 w 246"/>
                  <a:gd name="T51" fmla="*/ 23 h 271"/>
                  <a:gd name="T52" fmla="*/ 246 w 246"/>
                  <a:gd name="T53" fmla="*/ 0 h 271"/>
                  <a:gd name="T54" fmla="*/ 246 w 246"/>
                  <a:gd name="T55" fmla="*/ 0 h 271"/>
                  <a:gd name="T56" fmla="*/ 225 w 246"/>
                  <a:gd name="T57" fmla="*/ 0 h 271"/>
                  <a:gd name="T58" fmla="*/ 186 w 246"/>
                  <a:gd name="T59" fmla="*/ 0 h 271"/>
                  <a:gd name="T60" fmla="*/ 164 w 246"/>
                  <a:gd name="T61" fmla="*/ 0 h 271"/>
                  <a:gd name="T62" fmla="*/ 164 w 246"/>
                  <a:gd name="T63" fmla="*/ 0 h 271"/>
                  <a:gd name="T64" fmla="*/ 157 w 246"/>
                  <a:gd name="T65" fmla="*/ 19 h 271"/>
                  <a:gd name="T66" fmla="*/ 149 w 246"/>
                  <a:gd name="T67" fmla="*/ 37 h 271"/>
                  <a:gd name="T68" fmla="*/ 139 w 246"/>
                  <a:gd name="T69" fmla="*/ 56 h 271"/>
                  <a:gd name="T70" fmla="*/ 128 w 246"/>
                  <a:gd name="T71" fmla="*/ 74 h 271"/>
                  <a:gd name="T72" fmla="*/ 116 w 246"/>
                  <a:gd name="T73" fmla="*/ 92 h 271"/>
                  <a:gd name="T74" fmla="*/ 102 w 246"/>
                  <a:gd name="T75" fmla="*/ 110 h 271"/>
                  <a:gd name="T76" fmla="*/ 86 w 246"/>
                  <a:gd name="T77" fmla="*/ 128 h 271"/>
                  <a:gd name="T78" fmla="*/ 70 w 246"/>
                  <a:gd name="T79" fmla="*/ 145 h 271"/>
                  <a:gd name="T80" fmla="*/ 51 w 246"/>
                  <a:gd name="T81" fmla="*/ 163 h 271"/>
                  <a:gd name="T82" fmla="*/ 31 w 246"/>
                  <a:gd name="T83" fmla="*/ 181 h 271"/>
                  <a:gd name="T84" fmla="*/ 31 w 246"/>
                  <a:gd name="T85" fmla="*/ 18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6" h="271">
                    <a:moveTo>
                      <a:pt x="31" y="181"/>
                    </a:moveTo>
                    <a:lnTo>
                      <a:pt x="31" y="181"/>
                    </a:lnTo>
                    <a:lnTo>
                      <a:pt x="30" y="181"/>
                    </a:lnTo>
                    <a:lnTo>
                      <a:pt x="30" y="181"/>
                    </a:lnTo>
                    <a:lnTo>
                      <a:pt x="30" y="181"/>
                    </a:lnTo>
                    <a:lnTo>
                      <a:pt x="5" y="151"/>
                    </a:lnTo>
                    <a:lnTo>
                      <a:pt x="0" y="259"/>
                    </a:lnTo>
                    <a:lnTo>
                      <a:pt x="107" y="271"/>
                    </a:lnTo>
                    <a:lnTo>
                      <a:pt x="107" y="271"/>
                    </a:lnTo>
                    <a:lnTo>
                      <a:pt x="100" y="263"/>
                    </a:lnTo>
                    <a:lnTo>
                      <a:pt x="88" y="249"/>
                    </a:lnTo>
                    <a:lnTo>
                      <a:pt x="82" y="241"/>
                    </a:lnTo>
                    <a:lnTo>
                      <a:pt x="82" y="241"/>
                    </a:lnTo>
                    <a:lnTo>
                      <a:pt x="96" y="228"/>
                    </a:lnTo>
                    <a:lnTo>
                      <a:pt x="111" y="215"/>
                    </a:lnTo>
                    <a:lnTo>
                      <a:pt x="125" y="201"/>
                    </a:lnTo>
                    <a:lnTo>
                      <a:pt x="139" y="187"/>
                    </a:lnTo>
                    <a:lnTo>
                      <a:pt x="153" y="171"/>
                    </a:lnTo>
                    <a:lnTo>
                      <a:pt x="167" y="156"/>
                    </a:lnTo>
                    <a:lnTo>
                      <a:pt x="179" y="139"/>
                    </a:lnTo>
                    <a:lnTo>
                      <a:pt x="192" y="122"/>
                    </a:lnTo>
                    <a:lnTo>
                      <a:pt x="203" y="104"/>
                    </a:lnTo>
                    <a:lnTo>
                      <a:pt x="213" y="85"/>
                    </a:lnTo>
                    <a:lnTo>
                      <a:pt x="223" y="65"/>
                    </a:lnTo>
                    <a:lnTo>
                      <a:pt x="232" y="44"/>
                    </a:lnTo>
                    <a:lnTo>
                      <a:pt x="240" y="23"/>
                    </a:lnTo>
                    <a:lnTo>
                      <a:pt x="246" y="0"/>
                    </a:lnTo>
                    <a:lnTo>
                      <a:pt x="246" y="0"/>
                    </a:lnTo>
                    <a:lnTo>
                      <a:pt x="225" y="0"/>
                    </a:lnTo>
                    <a:lnTo>
                      <a:pt x="186" y="0"/>
                    </a:lnTo>
                    <a:lnTo>
                      <a:pt x="164" y="0"/>
                    </a:lnTo>
                    <a:lnTo>
                      <a:pt x="164" y="0"/>
                    </a:lnTo>
                    <a:lnTo>
                      <a:pt x="157" y="19"/>
                    </a:lnTo>
                    <a:lnTo>
                      <a:pt x="149" y="37"/>
                    </a:lnTo>
                    <a:lnTo>
                      <a:pt x="139" y="56"/>
                    </a:lnTo>
                    <a:lnTo>
                      <a:pt x="128" y="74"/>
                    </a:lnTo>
                    <a:lnTo>
                      <a:pt x="116" y="92"/>
                    </a:lnTo>
                    <a:lnTo>
                      <a:pt x="102" y="110"/>
                    </a:lnTo>
                    <a:lnTo>
                      <a:pt x="86" y="128"/>
                    </a:lnTo>
                    <a:lnTo>
                      <a:pt x="70" y="145"/>
                    </a:lnTo>
                    <a:lnTo>
                      <a:pt x="51" y="163"/>
                    </a:lnTo>
                    <a:lnTo>
                      <a:pt x="31" y="181"/>
                    </a:lnTo>
                    <a:lnTo>
                      <a:pt x="31" y="181"/>
                    </a:lnTo>
                    <a:close/>
                  </a:path>
                </a:pathLst>
              </a:custGeom>
              <a:solidFill>
                <a:srgbClr val="FFDA8A"/>
              </a:solidFill>
              <a:ln w="9525">
                <a:solidFill>
                  <a:srgbClr val="FFDA8A"/>
                </a:solidFill>
                <a:round/>
                <a:headEnd/>
                <a:tailEnd/>
              </a:ln>
            </p:spPr>
            <p:txBody>
              <a:bodyPr/>
              <a:lstStyle/>
              <a:p>
                <a:endParaRPr lang="tr-TR"/>
              </a:p>
            </p:txBody>
          </p:sp>
          <p:sp>
            <p:nvSpPr>
              <p:cNvPr id="50229" name="Text Box 53"/>
              <p:cNvSpPr txBox="1">
                <a:spLocks noChangeArrowheads="1"/>
              </p:cNvSpPr>
              <p:nvPr/>
            </p:nvSpPr>
            <p:spPr bwMode="auto">
              <a:xfrm>
                <a:off x="2329" y="1872"/>
                <a:ext cx="1076" cy="404"/>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b="1">
                    <a:solidFill>
                      <a:srgbClr val="000099"/>
                    </a:solidFill>
                    <a:latin typeface="Arial" pitchFamily="34" charset="0"/>
                  </a:rPr>
                  <a:t>Ma</a:t>
                </a:r>
                <a:r>
                  <a:rPr lang="tr-TR" sz="1800" b="1">
                    <a:solidFill>
                      <a:srgbClr val="000099"/>
                    </a:solidFill>
                    <a:latin typeface="Arial" pitchFamily="34" charset="0"/>
                  </a:rPr>
                  <a:t>k</a:t>
                </a:r>
                <a:r>
                  <a:rPr lang="en-US" sz="1800" b="1">
                    <a:solidFill>
                      <a:srgbClr val="000099"/>
                    </a:solidFill>
                    <a:latin typeface="Arial" pitchFamily="34" charset="0"/>
                  </a:rPr>
                  <a:t>ro</a:t>
                </a:r>
                <a:r>
                  <a:rPr lang="tr-TR" sz="1800" b="1">
                    <a:solidFill>
                      <a:srgbClr val="000099"/>
                    </a:solidFill>
                    <a:latin typeface="Arial" pitchFamily="34" charset="0"/>
                  </a:rPr>
                  <a:t>f</a:t>
                </a:r>
                <a:r>
                  <a:rPr lang="en-US" sz="1800" b="1">
                    <a:solidFill>
                      <a:srgbClr val="000099"/>
                    </a:solidFill>
                    <a:latin typeface="Arial" pitchFamily="34" charset="0"/>
                  </a:rPr>
                  <a:t>a</a:t>
                </a:r>
                <a:r>
                  <a:rPr lang="tr-TR" sz="1800" b="1">
                    <a:solidFill>
                      <a:srgbClr val="000099"/>
                    </a:solidFill>
                    <a:latin typeface="Arial" pitchFamily="34" charset="0"/>
                  </a:rPr>
                  <a:t>jlar</a:t>
                </a:r>
                <a:endParaRPr lang="en-US" sz="1800" b="1">
                  <a:solidFill>
                    <a:srgbClr val="000099"/>
                  </a:solidFill>
                  <a:latin typeface="Arial" pitchFamily="34" charset="0"/>
                </a:endParaRPr>
              </a:p>
              <a:p>
                <a:pPr algn="ctr"/>
                <a:r>
                  <a:rPr lang="tr-TR" sz="1800" b="1">
                    <a:solidFill>
                      <a:srgbClr val="000099"/>
                    </a:solidFill>
                    <a:latin typeface="Arial" pitchFamily="34" charset="0"/>
                  </a:rPr>
                  <a:t>Antijeni sunar</a:t>
                </a:r>
                <a:endParaRPr lang="en-US" sz="1800" b="1">
                  <a:solidFill>
                    <a:srgbClr val="000099"/>
                  </a:solidFill>
                  <a:latin typeface="Arial" pitchFamily="34" charset="0"/>
                </a:endParaRPr>
              </a:p>
            </p:txBody>
          </p:sp>
        </p:grpSp>
      </p:grpSp>
      <p:grpSp>
        <p:nvGrpSpPr>
          <p:cNvPr id="50230" name="Group 54"/>
          <p:cNvGrpSpPr>
            <a:grpSpLocks/>
          </p:cNvGrpSpPr>
          <p:nvPr/>
        </p:nvGrpSpPr>
        <p:grpSpPr bwMode="auto">
          <a:xfrm>
            <a:off x="533400" y="3290888"/>
            <a:ext cx="4448175" cy="2655887"/>
            <a:chOff x="336" y="2109"/>
            <a:chExt cx="2802" cy="1673"/>
          </a:xfrm>
        </p:grpSpPr>
        <p:sp>
          <p:nvSpPr>
            <p:cNvPr id="50231" name="Freeform 55"/>
            <p:cNvSpPr>
              <a:spLocks/>
            </p:cNvSpPr>
            <p:nvPr/>
          </p:nvSpPr>
          <p:spPr bwMode="auto">
            <a:xfrm rot="526329" flipH="1">
              <a:off x="2032" y="2969"/>
              <a:ext cx="47" cy="240"/>
            </a:xfrm>
            <a:custGeom>
              <a:avLst/>
              <a:gdLst>
                <a:gd name="T0" fmla="*/ 6 w 9"/>
                <a:gd name="T1" fmla="*/ 0 h 119"/>
                <a:gd name="T2" fmla="*/ 9 w 9"/>
                <a:gd name="T3" fmla="*/ 41 h 119"/>
                <a:gd name="T4" fmla="*/ 7 w 9"/>
                <a:gd name="T5" fmla="*/ 74 h 119"/>
                <a:gd name="T6" fmla="*/ 5 w 9"/>
                <a:gd name="T7" fmla="*/ 99 h 119"/>
                <a:gd name="T8" fmla="*/ 1 w 9"/>
                <a:gd name="T9" fmla="*/ 114 h 119"/>
                <a:gd name="T10" fmla="*/ 0 w 9"/>
                <a:gd name="T11" fmla="*/ 119 h 119"/>
              </a:gdLst>
              <a:ahLst/>
              <a:cxnLst>
                <a:cxn ang="0">
                  <a:pos x="T0" y="T1"/>
                </a:cxn>
                <a:cxn ang="0">
                  <a:pos x="T2" y="T3"/>
                </a:cxn>
                <a:cxn ang="0">
                  <a:pos x="T4" y="T5"/>
                </a:cxn>
                <a:cxn ang="0">
                  <a:pos x="T6" y="T7"/>
                </a:cxn>
                <a:cxn ang="0">
                  <a:pos x="T8" y="T9"/>
                </a:cxn>
                <a:cxn ang="0">
                  <a:pos x="T10" y="T11"/>
                </a:cxn>
              </a:cxnLst>
              <a:rect l="0" t="0" r="r" b="b"/>
              <a:pathLst>
                <a:path w="9" h="119">
                  <a:moveTo>
                    <a:pt x="6" y="0"/>
                  </a:moveTo>
                  <a:lnTo>
                    <a:pt x="9" y="41"/>
                  </a:lnTo>
                  <a:lnTo>
                    <a:pt x="7" y="74"/>
                  </a:lnTo>
                  <a:lnTo>
                    <a:pt x="5" y="99"/>
                  </a:lnTo>
                  <a:lnTo>
                    <a:pt x="1" y="114"/>
                  </a:lnTo>
                  <a:lnTo>
                    <a:pt x="0" y="119"/>
                  </a:lnTo>
                </a:path>
              </a:pathLst>
            </a:custGeom>
            <a:noFill/>
            <a:ln w="38100" cmpd="sng">
              <a:solidFill>
                <a:srgbClr val="FFDA8A"/>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232" name="Freeform 56"/>
            <p:cNvSpPr>
              <a:spLocks/>
            </p:cNvSpPr>
            <p:nvPr/>
          </p:nvSpPr>
          <p:spPr bwMode="auto">
            <a:xfrm rot="822542">
              <a:off x="2464" y="2776"/>
              <a:ext cx="199" cy="100"/>
            </a:xfrm>
            <a:custGeom>
              <a:avLst/>
              <a:gdLst>
                <a:gd name="T0" fmla="*/ 0 w 185"/>
                <a:gd name="T1" fmla="*/ 0 h 88"/>
                <a:gd name="T2" fmla="*/ 15 w 185"/>
                <a:gd name="T3" fmla="*/ 13 h 88"/>
                <a:gd name="T4" fmla="*/ 34 w 185"/>
                <a:gd name="T5" fmla="*/ 25 h 88"/>
                <a:gd name="T6" fmla="*/ 55 w 185"/>
                <a:gd name="T7" fmla="*/ 37 h 88"/>
                <a:gd name="T8" fmla="*/ 78 w 185"/>
                <a:gd name="T9" fmla="*/ 49 h 88"/>
                <a:gd name="T10" fmla="*/ 102 w 185"/>
                <a:gd name="T11" fmla="*/ 60 h 88"/>
                <a:gd name="T12" fmla="*/ 125 w 185"/>
                <a:gd name="T13" fmla="*/ 70 h 88"/>
                <a:gd name="T14" fmla="*/ 148 w 185"/>
                <a:gd name="T15" fmla="*/ 77 h 88"/>
                <a:gd name="T16" fmla="*/ 168 w 185"/>
                <a:gd name="T17" fmla="*/ 84 h 88"/>
                <a:gd name="T18" fmla="*/ 185 w 185"/>
                <a:gd name="T1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88">
                  <a:moveTo>
                    <a:pt x="0" y="0"/>
                  </a:moveTo>
                  <a:lnTo>
                    <a:pt x="15" y="13"/>
                  </a:lnTo>
                  <a:lnTo>
                    <a:pt x="34" y="25"/>
                  </a:lnTo>
                  <a:lnTo>
                    <a:pt x="55" y="37"/>
                  </a:lnTo>
                  <a:lnTo>
                    <a:pt x="78" y="49"/>
                  </a:lnTo>
                  <a:lnTo>
                    <a:pt x="102" y="60"/>
                  </a:lnTo>
                  <a:lnTo>
                    <a:pt x="125" y="70"/>
                  </a:lnTo>
                  <a:lnTo>
                    <a:pt x="148" y="77"/>
                  </a:lnTo>
                  <a:lnTo>
                    <a:pt x="168" y="84"/>
                  </a:lnTo>
                  <a:lnTo>
                    <a:pt x="185" y="88"/>
                  </a:lnTo>
                </a:path>
              </a:pathLst>
            </a:custGeom>
            <a:noFill/>
            <a:ln w="38100" cmpd="sng">
              <a:solidFill>
                <a:srgbClr val="FFDA8A"/>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233" name="Freeform 57"/>
            <p:cNvSpPr>
              <a:spLocks/>
            </p:cNvSpPr>
            <p:nvPr/>
          </p:nvSpPr>
          <p:spPr bwMode="auto">
            <a:xfrm>
              <a:off x="2525" y="3065"/>
              <a:ext cx="309" cy="246"/>
            </a:xfrm>
            <a:custGeom>
              <a:avLst/>
              <a:gdLst>
                <a:gd name="T0" fmla="*/ 309 w 309"/>
                <a:gd name="T1" fmla="*/ 0 h 385"/>
                <a:gd name="T2" fmla="*/ 308 w 309"/>
                <a:gd name="T3" fmla="*/ 15 h 385"/>
                <a:gd name="T4" fmla="*/ 307 w 309"/>
                <a:gd name="T5" fmla="*/ 30 h 385"/>
                <a:gd name="T6" fmla="*/ 306 w 309"/>
                <a:gd name="T7" fmla="*/ 45 h 385"/>
                <a:gd name="T8" fmla="*/ 304 w 309"/>
                <a:gd name="T9" fmla="*/ 61 h 385"/>
                <a:gd name="T10" fmla="*/ 301 w 309"/>
                <a:gd name="T11" fmla="*/ 77 h 385"/>
                <a:gd name="T12" fmla="*/ 298 w 309"/>
                <a:gd name="T13" fmla="*/ 93 h 385"/>
                <a:gd name="T14" fmla="*/ 294 w 309"/>
                <a:gd name="T15" fmla="*/ 109 h 385"/>
                <a:gd name="T16" fmla="*/ 290 w 309"/>
                <a:gd name="T17" fmla="*/ 125 h 385"/>
                <a:gd name="T18" fmla="*/ 284 w 309"/>
                <a:gd name="T19" fmla="*/ 141 h 385"/>
                <a:gd name="T20" fmla="*/ 278 w 309"/>
                <a:gd name="T21" fmla="*/ 157 h 385"/>
                <a:gd name="T22" fmla="*/ 272 w 309"/>
                <a:gd name="T23" fmla="*/ 174 h 385"/>
                <a:gd name="T24" fmla="*/ 264 w 309"/>
                <a:gd name="T25" fmla="*/ 189 h 385"/>
                <a:gd name="T26" fmla="*/ 256 w 309"/>
                <a:gd name="T27" fmla="*/ 205 h 385"/>
                <a:gd name="T28" fmla="*/ 247 w 309"/>
                <a:gd name="T29" fmla="*/ 221 h 385"/>
                <a:gd name="T30" fmla="*/ 237 w 309"/>
                <a:gd name="T31" fmla="*/ 236 h 385"/>
                <a:gd name="T32" fmla="*/ 227 w 309"/>
                <a:gd name="T33" fmla="*/ 251 h 385"/>
                <a:gd name="T34" fmla="*/ 215 w 309"/>
                <a:gd name="T35" fmla="*/ 265 h 385"/>
                <a:gd name="T36" fmla="*/ 203 w 309"/>
                <a:gd name="T37" fmla="*/ 279 h 385"/>
                <a:gd name="T38" fmla="*/ 189 w 309"/>
                <a:gd name="T39" fmla="*/ 292 h 385"/>
                <a:gd name="T40" fmla="*/ 175 w 309"/>
                <a:gd name="T41" fmla="*/ 305 h 385"/>
                <a:gd name="T42" fmla="*/ 160 w 309"/>
                <a:gd name="T43" fmla="*/ 317 h 385"/>
                <a:gd name="T44" fmla="*/ 143 w 309"/>
                <a:gd name="T45" fmla="*/ 328 h 385"/>
                <a:gd name="T46" fmla="*/ 126 w 309"/>
                <a:gd name="T47" fmla="*/ 339 h 385"/>
                <a:gd name="T48" fmla="*/ 108 w 309"/>
                <a:gd name="T49" fmla="*/ 349 h 385"/>
                <a:gd name="T50" fmla="*/ 88 w 309"/>
                <a:gd name="T51" fmla="*/ 358 h 385"/>
                <a:gd name="T52" fmla="*/ 68 w 309"/>
                <a:gd name="T53" fmla="*/ 366 h 385"/>
                <a:gd name="T54" fmla="*/ 46 w 309"/>
                <a:gd name="T55" fmla="*/ 373 h 385"/>
                <a:gd name="T56" fmla="*/ 24 w 309"/>
                <a:gd name="T57" fmla="*/ 380 h 385"/>
                <a:gd name="T58" fmla="*/ 0 w 309"/>
                <a:gd name="T59"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9" h="385">
                  <a:moveTo>
                    <a:pt x="309" y="0"/>
                  </a:moveTo>
                  <a:lnTo>
                    <a:pt x="308" y="15"/>
                  </a:lnTo>
                  <a:lnTo>
                    <a:pt x="307" y="30"/>
                  </a:lnTo>
                  <a:lnTo>
                    <a:pt x="306" y="45"/>
                  </a:lnTo>
                  <a:lnTo>
                    <a:pt x="304" y="61"/>
                  </a:lnTo>
                  <a:lnTo>
                    <a:pt x="301" y="77"/>
                  </a:lnTo>
                  <a:lnTo>
                    <a:pt x="298" y="93"/>
                  </a:lnTo>
                  <a:lnTo>
                    <a:pt x="294" y="109"/>
                  </a:lnTo>
                  <a:lnTo>
                    <a:pt x="290" y="125"/>
                  </a:lnTo>
                  <a:lnTo>
                    <a:pt x="284" y="141"/>
                  </a:lnTo>
                  <a:lnTo>
                    <a:pt x="278" y="157"/>
                  </a:lnTo>
                  <a:lnTo>
                    <a:pt x="272" y="174"/>
                  </a:lnTo>
                  <a:lnTo>
                    <a:pt x="264" y="189"/>
                  </a:lnTo>
                  <a:lnTo>
                    <a:pt x="256" y="205"/>
                  </a:lnTo>
                  <a:lnTo>
                    <a:pt x="247" y="221"/>
                  </a:lnTo>
                  <a:lnTo>
                    <a:pt x="237" y="236"/>
                  </a:lnTo>
                  <a:lnTo>
                    <a:pt x="227" y="251"/>
                  </a:lnTo>
                  <a:lnTo>
                    <a:pt x="215" y="265"/>
                  </a:lnTo>
                  <a:lnTo>
                    <a:pt x="203" y="279"/>
                  </a:lnTo>
                  <a:lnTo>
                    <a:pt x="189" y="292"/>
                  </a:lnTo>
                  <a:lnTo>
                    <a:pt x="175" y="305"/>
                  </a:lnTo>
                  <a:lnTo>
                    <a:pt x="160" y="317"/>
                  </a:lnTo>
                  <a:lnTo>
                    <a:pt x="143" y="328"/>
                  </a:lnTo>
                  <a:lnTo>
                    <a:pt x="126" y="339"/>
                  </a:lnTo>
                  <a:lnTo>
                    <a:pt x="108" y="349"/>
                  </a:lnTo>
                  <a:lnTo>
                    <a:pt x="88" y="358"/>
                  </a:lnTo>
                  <a:lnTo>
                    <a:pt x="68" y="366"/>
                  </a:lnTo>
                  <a:lnTo>
                    <a:pt x="46" y="373"/>
                  </a:lnTo>
                  <a:lnTo>
                    <a:pt x="24" y="380"/>
                  </a:lnTo>
                  <a:lnTo>
                    <a:pt x="0" y="385"/>
                  </a:lnTo>
                </a:path>
              </a:pathLst>
            </a:custGeom>
            <a:noFill/>
            <a:ln w="38100" cmpd="sng">
              <a:solidFill>
                <a:srgbClr val="FFDA8A"/>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234" name="Text Box 58"/>
            <p:cNvSpPr txBox="1">
              <a:spLocks noChangeArrowheads="1"/>
            </p:cNvSpPr>
            <p:nvPr/>
          </p:nvSpPr>
          <p:spPr bwMode="auto">
            <a:xfrm>
              <a:off x="336" y="2109"/>
              <a:ext cx="14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b="1">
                  <a:solidFill>
                    <a:srgbClr val="006600"/>
                  </a:solidFill>
                  <a:latin typeface="Arial" pitchFamily="34" charset="0"/>
                </a:rPr>
                <a:t>Hücresel yanıt</a:t>
              </a:r>
              <a:endParaRPr lang="en-US" b="1">
                <a:solidFill>
                  <a:srgbClr val="006600"/>
                </a:solidFill>
                <a:latin typeface="Arial" pitchFamily="34" charset="0"/>
              </a:endParaRPr>
            </a:p>
          </p:txBody>
        </p:sp>
        <p:grpSp>
          <p:nvGrpSpPr>
            <p:cNvPr id="50235" name="Group 59"/>
            <p:cNvGrpSpPr>
              <a:grpSpLocks/>
            </p:cNvGrpSpPr>
            <p:nvPr/>
          </p:nvGrpSpPr>
          <p:grpSpPr bwMode="auto">
            <a:xfrm>
              <a:off x="1920" y="2438"/>
              <a:ext cx="548" cy="576"/>
              <a:chOff x="1920" y="2441"/>
              <a:chExt cx="548" cy="576"/>
            </a:xfrm>
          </p:grpSpPr>
          <p:grpSp>
            <p:nvGrpSpPr>
              <p:cNvPr id="50236" name="Group 60"/>
              <p:cNvGrpSpPr>
                <a:grpSpLocks/>
              </p:cNvGrpSpPr>
              <p:nvPr/>
            </p:nvGrpSpPr>
            <p:grpSpPr bwMode="auto">
              <a:xfrm>
                <a:off x="1955" y="2441"/>
                <a:ext cx="513" cy="338"/>
                <a:chOff x="1955" y="2441"/>
                <a:chExt cx="513" cy="338"/>
              </a:xfrm>
            </p:grpSpPr>
            <p:sp>
              <p:nvSpPr>
                <p:cNvPr id="50237" name="Freeform 61"/>
                <p:cNvSpPr>
                  <a:spLocks/>
                </p:cNvSpPr>
                <p:nvPr/>
              </p:nvSpPr>
              <p:spPr bwMode="auto">
                <a:xfrm>
                  <a:off x="2289" y="2443"/>
                  <a:ext cx="83" cy="75"/>
                </a:xfrm>
                <a:custGeom>
                  <a:avLst/>
                  <a:gdLst>
                    <a:gd name="T0" fmla="*/ 34 w 83"/>
                    <a:gd name="T1" fmla="*/ 6 h 75"/>
                    <a:gd name="T2" fmla="*/ 22 w 83"/>
                    <a:gd name="T3" fmla="*/ 35 h 75"/>
                    <a:gd name="T4" fmla="*/ 45 w 83"/>
                    <a:gd name="T5" fmla="*/ 23 h 75"/>
                    <a:gd name="T6" fmla="*/ 54 w 83"/>
                    <a:gd name="T7" fmla="*/ 48 h 75"/>
                    <a:gd name="T8" fmla="*/ 66 w 83"/>
                    <a:gd name="T9" fmla="*/ 19 h 75"/>
                    <a:gd name="T10" fmla="*/ 83 w 83"/>
                    <a:gd name="T11" fmla="*/ 24 h 75"/>
                    <a:gd name="T12" fmla="*/ 63 w 83"/>
                    <a:gd name="T13" fmla="*/ 75 h 75"/>
                    <a:gd name="T14" fmla="*/ 0 w 83"/>
                    <a:gd name="T15" fmla="*/ 50 h 75"/>
                    <a:gd name="T16" fmla="*/ 19 w 83"/>
                    <a:gd name="T17" fmla="*/ 0 h 75"/>
                    <a:gd name="T18" fmla="*/ 34 w 83"/>
                    <a:gd name="T19" fmla="*/ 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75">
                      <a:moveTo>
                        <a:pt x="34" y="6"/>
                      </a:moveTo>
                      <a:lnTo>
                        <a:pt x="22" y="35"/>
                      </a:lnTo>
                      <a:lnTo>
                        <a:pt x="45" y="23"/>
                      </a:lnTo>
                      <a:lnTo>
                        <a:pt x="54" y="48"/>
                      </a:lnTo>
                      <a:lnTo>
                        <a:pt x="66" y="19"/>
                      </a:lnTo>
                      <a:lnTo>
                        <a:pt x="83" y="24"/>
                      </a:lnTo>
                      <a:lnTo>
                        <a:pt x="63" y="75"/>
                      </a:lnTo>
                      <a:lnTo>
                        <a:pt x="0" y="50"/>
                      </a:lnTo>
                      <a:lnTo>
                        <a:pt x="19" y="0"/>
                      </a:lnTo>
                      <a:lnTo>
                        <a:pt x="34" y="6"/>
                      </a:lnTo>
                      <a:close/>
                    </a:path>
                  </a:pathLst>
                </a:custGeom>
                <a:solidFill>
                  <a:srgbClr val="FFFF00"/>
                </a:solidFill>
                <a:ln w="12700" cmpd="sng">
                  <a:solidFill>
                    <a:srgbClr val="FFFF00"/>
                  </a:solidFill>
                  <a:round/>
                  <a:headEnd/>
                  <a:tailEnd/>
                </a:ln>
              </p:spPr>
              <p:txBody>
                <a:bodyPr/>
                <a:lstStyle/>
                <a:p>
                  <a:endParaRPr lang="tr-TR"/>
                </a:p>
              </p:txBody>
            </p:sp>
            <p:sp>
              <p:nvSpPr>
                <p:cNvPr id="50238" name="Freeform 62"/>
                <p:cNvSpPr>
                  <a:spLocks/>
                </p:cNvSpPr>
                <p:nvPr/>
              </p:nvSpPr>
              <p:spPr bwMode="auto">
                <a:xfrm>
                  <a:off x="1989" y="2441"/>
                  <a:ext cx="86" cy="81"/>
                </a:xfrm>
                <a:custGeom>
                  <a:avLst/>
                  <a:gdLst>
                    <a:gd name="T0" fmla="*/ 14 w 86"/>
                    <a:gd name="T1" fmla="*/ 28 h 81"/>
                    <a:gd name="T2" fmla="*/ 30 w 86"/>
                    <a:gd name="T3" fmla="*/ 54 h 81"/>
                    <a:gd name="T4" fmla="*/ 34 w 86"/>
                    <a:gd name="T5" fmla="*/ 30 h 81"/>
                    <a:gd name="T6" fmla="*/ 59 w 86"/>
                    <a:gd name="T7" fmla="*/ 37 h 81"/>
                    <a:gd name="T8" fmla="*/ 43 w 86"/>
                    <a:gd name="T9" fmla="*/ 10 h 81"/>
                    <a:gd name="T10" fmla="*/ 57 w 86"/>
                    <a:gd name="T11" fmla="*/ 0 h 81"/>
                    <a:gd name="T12" fmla="*/ 86 w 86"/>
                    <a:gd name="T13" fmla="*/ 46 h 81"/>
                    <a:gd name="T14" fmla="*/ 28 w 86"/>
                    <a:gd name="T15" fmla="*/ 81 h 81"/>
                    <a:gd name="T16" fmla="*/ 0 w 86"/>
                    <a:gd name="T17" fmla="*/ 36 h 81"/>
                    <a:gd name="T18" fmla="*/ 14 w 86"/>
                    <a:gd name="T19"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1">
                      <a:moveTo>
                        <a:pt x="14" y="28"/>
                      </a:moveTo>
                      <a:lnTo>
                        <a:pt x="30" y="54"/>
                      </a:lnTo>
                      <a:lnTo>
                        <a:pt x="34" y="30"/>
                      </a:lnTo>
                      <a:lnTo>
                        <a:pt x="59" y="37"/>
                      </a:lnTo>
                      <a:lnTo>
                        <a:pt x="43" y="10"/>
                      </a:lnTo>
                      <a:lnTo>
                        <a:pt x="57" y="0"/>
                      </a:lnTo>
                      <a:lnTo>
                        <a:pt x="86" y="46"/>
                      </a:lnTo>
                      <a:lnTo>
                        <a:pt x="28" y="81"/>
                      </a:lnTo>
                      <a:lnTo>
                        <a:pt x="0" y="36"/>
                      </a:lnTo>
                      <a:lnTo>
                        <a:pt x="14" y="28"/>
                      </a:lnTo>
                      <a:close/>
                    </a:path>
                  </a:pathLst>
                </a:custGeom>
                <a:solidFill>
                  <a:srgbClr val="FFFF00"/>
                </a:solidFill>
                <a:ln w="12700" cmpd="sng">
                  <a:solidFill>
                    <a:srgbClr val="FFFF00"/>
                  </a:solidFill>
                  <a:round/>
                  <a:headEnd/>
                  <a:tailEnd/>
                </a:ln>
              </p:spPr>
              <p:txBody>
                <a:bodyPr/>
                <a:lstStyle/>
                <a:p>
                  <a:endParaRPr lang="tr-TR"/>
                </a:p>
              </p:txBody>
            </p:sp>
            <p:sp>
              <p:nvSpPr>
                <p:cNvPr id="50239" name="Freeform 63"/>
                <p:cNvSpPr>
                  <a:spLocks/>
                </p:cNvSpPr>
                <p:nvPr/>
              </p:nvSpPr>
              <p:spPr bwMode="auto">
                <a:xfrm>
                  <a:off x="1955" y="2675"/>
                  <a:ext cx="85" cy="87"/>
                </a:xfrm>
                <a:custGeom>
                  <a:avLst/>
                  <a:gdLst>
                    <a:gd name="T0" fmla="*/ 33 w 85"/>
                    <a:gd name="T1" fmla="*/ 74 h 87"/>
                    <a:gd name="T2" fmla="*/ 58 w 85"/>
                    <a:gd name="T3" fmla="*/ 55 h 87"/>
                    <a:gd name="T4" fmla="*/ 32 w 85"/>
                    <a:gd name="T5" fmla="*/ 53 h 87"/>
                    <a:gd name="T6" fmla="*/ 37 w 85"/>
                    <a:gd name="T7" fmla="*/ 28 h 87"/>
                    <a:gd name="T8" fmla="*/ 12 w 85"/>
                    <a:gd name="T9" fmla="*/ 47 h 87"/>
                    <a:gd name="T10" fmla="*/ 0 w 85"/>
                    <a:gd name="T11" fmla="*/ 33 h 87"/>
                    <a:gd name="T12" fmla="*/ 43 w 85"/>
                    <a:gd name="T13" fmla="*/ 0 h 87"/>
                    <a:gd name="T14" fmla="*/ 85 w 85"/>
                    <a:gd name="T15" fmla="*/ 54 h 87"/>
                    <a:gd name="T16" fmla="*/ 42 w 85"/>
                    <a:gd name="T17" fmla="*/ 87 h 87"/>
                    <a:gd name="T18" fmla="*/ 33 w 85"/>
                    <a:gd name="T19" fmla="*/ 7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87">
                      <a:moveTo>
                        <a:pt x="33" y="74"/>
                      </a:moveTo>
                      <a:lnTo>
                        <a:pt x="58" y="55"/>
                      </a:lnTo>
                      <a:lnTo>
                        <a:pt x="32" y="53"/>
                      </a:lnTo>
                      <a:lnTo>
                        <a:pt x="37" y="28"/>
                      </a:lnTo>
                      <a:lnTo>
                        <a:pt x="12" y="47"/>
                      </a:lnTo>
                      <a:lnTo>
                        <a:pt x="0" y="33"/>
                      </a:lnTo>
                      <a:lnTo>
                        <a:pt x="43" y="0"/>
                      </a:lnTo>
                      <a:lnTo>
                        <a:pt x="85" y="54"/>
                      </a:lnTo>
                      <a:lnTo>
                        <a:pt x="42" y="87"/>
                      </a:lnTo>
                      <a:lnTo>
                        <a:pt x="33" y="74"/>
                      </a:lnTo>
                      <a:close/>
                    </a:path>
                  </a:pathLst>
                </a:custGeom>
                <a:solidFill>
                  <a:srgbClr val="FFFF00"/>
                </a:solidFill>
                <a:ln w="12700" cmpd="sng">
                  <a:solidFill>
                    <a:srgbClr val="FFFF00"/>
                  </a:solidFill>
                  <a:round/>
                  <a:headEnd/>
                  <a:tailEnd/>
                </a:ln>
              </p:spPr>
              <p:txBody>
                <a:bodyPr/>
                <a:lstStyle/>
                <a:p>
                  <a:endParaRPr lang="tr-TR"/>
                </a:p>
              </p:txBody>
            </p:sp>
            <p:sp>
              <p:nvSpPr>
                <p:cNvPr id="50240" name="Freeform 64"/>
                <p:cNvSpPr>
                  <a:spLocks/>
                </p:cNvSpPr>
                <p:nvPr/>
              </p:nvSpPr>
              <p:spPr bwMode="auto">
                <a:xfrm>
                  <a:off x="2391" y="2644"/>
                  <a:ext cx="77" cy="84"/>
                </a:xfrm>
                <a:custGeom>
                  <a:avLst/>
                  <a:gdLst>
                    <a:gd name="T0" fmla="*/ 70 w 77"/>
                    <a:gd name="T1" fmla="*/ 36 h 84"/>
                    <a:gd name="T2" fmla="*/ 42 w 77"/>
                    <a:gd name="T3" fmla="*/ 23 h 84"/>
                    <a:gd name="T4" fmla="*/ 52 w 77"/>
                    <a:gd name="T5" fmla="*/ 46 h 84"/>
                    <a:gd name="T6" fmla="*/ 28 w 77"/>
                    <a:gd name="T7" fmla="*/ 54 h 84"/>
                    <a:gd name="T8" fmla="*/ 56 w 77"/>
                    <a:gd name="T9" fmla="*/ 67 h 84"/>
                    <a:gd name="T10" fmla="*/ 50 w 77"/>
                    <a:gd name="T11" fmla="*/ 84 h 84"/>
                    <a:gd name="T12" fmla="*/ 0 w 77"/>
                    <a:gd name="T13" fmla="*/ 61 h 84"/>
                    <a:gd name="T14" fmla="*/ 28 w 77"/>
                    <a:gd name="T15" fmla="*/ 0 h 84"/>
                    <a:gd name="T16" fmla="*/ 77 w 77"/>
                    <a:gd name="T17" fmla="*/ 22 h 84"/>
                    <a:gd name="T18" fmla="*/ 70 w 77"/>
                    <a:gd name="T19"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84">
                      <a:moveTo>
                        <a:pt x="70" y="36"/>
                      </a:moveTo>
                      <a:lnTo>
                        <a:pt x="42" y="23"/>
                      </a:lnTo>
                      <a:lnTo>
                        <a:pt x="52" y="46"/>
                      </a:lnTo>
                      <a:lnTo>
                        <a:pt x="28" y="54"/>
                      </a:lnTo>
                      <a:lnTo>
                        <a:pt x="56" y="67"/>
                      </a:lnTo>
                      <a:lnTo>
                        <a:pt x="50" y="84"/>
                      </a:lnTo>
                      <a:lnTo>
                        <a:pt x="0" y="61"/>
                      </a:lnTo>
                      <a:lnTo>
                        <a:pt x="28" y="0"/>
                      </a:lnTo>
                      <a:lnTo>
                        <a:pt x="77" y="22"/>
                      </a:lnTo>
                      <a:lnTo>
                        <a:pt x="70" y="36"/>
                      </a:lnTo>
                      <a:close/>
                    </a:path>
                  </a:pathLst>
                </a:custGeom>
                <a:solidFill>
                  <a:srgbClr val="FFFF00"/>
                </a:solidFill>
                <a:ln w="12700" cmpd="sng">
                  <a:solidFill>
                    <a:srgbClr val="FFFF00"/>
                  </a:solidFill>
                  <a:round/>
                  <a:headEnd/>
                  <a:tailEnd/>
                </a:ln>
              </p:spPr>
              <p:txBody>
                <a:bodyPr/>
                <a:lstStyle/>
                <a:p>
                  <a:endParaRPr lang="tr-TR"/>
                </a:p>
              </p:txBody>
            </p:sp>
            <p:sp>
              <p:nvSpPr>
                <p:cNvPr id="50241" name="Freeform 65"/>
                <p:cNvSpPr>
                  <a:spLocks/>
                </p:cNvSpPr>
                <p:nvPr/>
              </p:nvSpPr>
              <p:spPr bwMode="auto">
                <a:xfrm>
                  <a:off x="1980" y="2460"/>
                  <a:ext cx="446" cy="319"/>
                </a:xfrm>
                <a:custGeom>
                  <a:avLst/>
                  <a:gdLst>
                    <a:gd name="T0" fmla="*/ 14 w 446"/>
                    <a:gd name="T1" fmla="*/ 102 h 319"/>
                    <a:gd name="T2" fmla="*/ 23 w 446"/>
                    <a:gd name="T3" fmla="*/ 69 h 319"/>
                    <a:gd name="T4" fmla="*/ 56 w 446"/>
                    <a:gd name="T5" fmla="*/ 43 h 319"/>
                    <a:gd name="T6" fmla="*/ 89 w 446"/>
                    <a:gd name="T7" fmla="*/ 21 h 319"/>
                    <a:gd name="T8" fmla="*/ 113 w 446"/>
                    <a:gd name="T9" fmla="*/ 6 h 319"/>
                    <a:gd name="T10" fmla="*/ 140 w 446"/>
                    <a:gd name="T11" fmla="*/ 0 h 319"/>
                    <a:gd name="T12" fmla="*/ 181 w 446"/>
                    <a:gd name="T13" fmla="*/ 5 h 319"/>
                    <a:gd name="T14" fmla="*/ 210 w 446"/>
                    <a:gd name="T15" fmla="*/ 11 h 319"/>
                    <a:gd name="T16" fmla="*/ 268 w 446"/>
                    <a:gd name="T17" fmla="*/ 23 h 319"/>
                    <a:gd name="T18" fmla="*/ 303 w 446"/>
                    <a:gd name="T19" fmla="*/ 27 h 319"/>
                    <a:gd name="T20" fmla="*/ 330 w 446"/>
                    <a:gd name="T21" fmla="*/ 32 h 319"/>
                    <a:gd name="T22" fmla="*/ 361 w 446"/>
                    <a:gd name="T23" fmla="*/ 46 h 319"/>
                    <a:gd name="T24" fmla="*/ 378 w 446"/>
                    <a:gd name="T25" fmla="*/ 58 h 319"/>
                    <a:gd name="T26" fmla="*/ 410 w 446"/>
                    <a:gd name="T27" fmla="*/ 88 h 319"/>
                    <a:gd name="T28" fmla="*/ 434 w 446"/>
                    <a:gd name="T29" fmla="*/ 124 h 319"/>
                    <a:gd name="T30" fmla="*/ 446 w 446"/>
                    <a:gd name="T31" fmla="*/ 163 h 319"/>
                    <a:gd name="T32" fmla="*/ 441 w 446"/>
                    <a:gd name="T33" fmla="*/ 200 h 319"/>
                    <a:gd name="T34" fmla="*/ 430 w 446"/>
                    <a:gd name="T35" fmla="*/ 223 h 319"/>
                    <a:gd name="T36" fmla="*/ 401 w 446"/>
                    <a:gd name="T37" fmla="*/ 266 h 319"/>
                    <a:gd name="T38" fmla="*/ 367 w 446"/>
                    <a:gd name="T39" fmla="*/ 299 h 319"/>
                    <a:gd name="T40" fmla="*/ 334 w 446"/>
                    <a:gd name="T41" fmla="*/ 310 h 319"/>
                    <a:gd name="T42" fmla="*/ 315 w 446"/>
                    <a:gd name="T43" fmla="*/ 310 h 319"/>
                    <a:gd name="T44" fmla="*/ 280 w 446"/>
                    <a:gd name="T45" fmla="*/ 315 h 319"/>
                    <a:gd name="T46" fmla="*/ 218 w 446"/>
                    <a:gd name="T47" fmla="*/ 319 h 319"/>
                    <a:gd name="T48" fmla="*/ 190 w 446"/>
                    <a:gd name="T49" fmla="*/ 319 h 319"/>
                    <a:gd name="T50" fmla="*/ 141 w 446"/>
                    <a:gd name="T51" fmla="*/ 316 h 319"/>
                    <a:gd name="T52" fmla="*/ 101 w 446"/>
                    <a:gd name="T53" fmla="*/ 308 h 319"/>
                    <a:gd name="T54" fmla="*/ 71 w 446"/>
                    <a:gd name="T55" fmla="*/ 292 h 319"/>
                    <a:gd name="T56" fmla="*/ 61 w 446"/>
                    <a:gd name="T57" fmla="*/ 280 h 319"/>
                    <a:gd name="T58" fmla="*/ 37 w 446"/>
                    <a:gd name="T59" fmla="*/ 247 h 319"/>
                    <a:gd name="T60" fmla="*/ 12 w 446"/>
                    <a:gd name="T61" fmla="*/ 213 h 319"/>
                    <a:gd name="T62" fmla="*/ 0 w 446"/>
                    <a:gd name="T63" fmla="*/ 177 h 319"/>
                    <a:gd name="T64" fmla="*/ 4 w 446"/>
                    <a:gd name="T65" fmla="*/ 158 h 319"/>
                    <a:gd name="T66" fmla="*/ 8 w 446"/>
                    <a:gd name="T67" fmla="*/ 123 h 319"/>
                    <a:gd name="T68" fmla="*/ 17 w 446"/>
                    <a:gd name="T69" fmla="*/ 10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6" h="319">
                      <a:moveTo>
                        <a:pt x="17" y="106"/>
                      </a:moveTo>
                      <a:lnTo>
                        <a:pt x="14" y="102"/>
                      </a:lnTo>
                      <a:lnTo>
                        <a:pt x="13" y="89"/>
                      </a:lnTo>
                      <a:lnTo>
                        <a:pt x="23" y="69"/>
                      </a:lnTo>
                      <a:lnTo>
                        <a:pt x="56" y="43"/>
                      </a:lnTo>
                      <a:lnTo>
                        <a:pt x="56" y="43"/>
                      </a:lnTo>
                      <a:lnTo>
                        <a:pt x="74" y="31"/>
                      </a:lnTo>
                      <a:lnTo>
                        <a:pt x="89" y="21"/>
                      </a:lnTo>
                      <a:lnTo>
                        <a:pt x="101" y="13"/>
                      </a:lnTo>
                      <a:lnTo>
                        <a:pt x="113" y="6"/>
                      </a:lnTo>
                      <a:lnTo>
                        <a:pt x="125" y="2"/>
                      </a:lnTo>
                      <a:lnTo>
                        <a:pt x="140" y="0"/>
                      </a:lnTo>
                      <a:lnTo>
                        <a:pt x="157" y="1"/>
                      </a:lnTo>
                      <a:lnTo>
                        <a:pt x="181" y="5"/>
                      </a:lnTo>
                      <a:lnTo>
                        <a:pt x="210" y="11"/>
                      </a:lnTo>
                      <a:lnTo>
                        <a:pt x="210" y="11"/>
                      </a:lnTo>
                      <a:lnTo>
                        <a:pt x="243" y="19"/>
                      </a:lnTo>
                      <a:lnTo>
                        <a:pt x="268" y="23"/>
                      </a:lnTo>
                      <a:lnTo>
                        <a:pt x="288" y="25"/>
                      </a:lnTo>
                      <a:lnTo>
                        <a:pt x="303" y="27"/>
                      </a:lnTo>
                      <a:lnTo>
                        <a:pt x="317" y="29"/>
                      </a:lnTo>
                      <a:lnTo>
                        <a:pt x="330" y="32"/>
                      </a:lnTo>
                      <a:lnTo>
                        <a:pt x="344" y="37"/>
                      </a:lnTo>
                      <a:lnTo>
                        <a:pt x="361" y="46"/>
                      </a:lnTo>
                      <a:lnTo>
                        <a:pt x="361" y="46"/>
                      </a:lnTo>
                      <a:lnTo>
                        <a:pt x="378" y="58"/>
                      </a:lnTo>
                      <a:lnTo>
                        <a:pt x="395" y="72"/>
                      </a:lnTo>
                      <a:lnTo>
                        <a:pt x="410" y="88"/>
                      </a:lnTo>
                      <a:lnTo>
                        <a:pt x="423" y="105"/>
                      </a:lnTo>
                      <a:lnTo>
                        <a:pt x="434" y="124"/>
                      </a:lnTo>
                      <a:lnTo>
                        <a:pt x="442" y="144"/>
                      </a:lnTo>
                      <a:lnTo>
                        <a:pt x="446" y="163"/>
                      </a:lnTo>
                      <a:lnTo>
                        <a:pt x="446" y="182"/>
                      </a:lnTo>
                      <a:lnTo>
                        <a:pt x="441" y="200"/>
                      </a:lnTo>
                      <a:lnTo>
                        <a:pt x="441" y="200"/>
                      </a:lnTo>
                      <a:lnTo>
                        <a:pt x="430" y="223"/>
                      </a:lnTo>
                      <a:lnTo>
                        <a:pt x="416" y="245"/>
                      </a:lnTo>
                      <a:lnTo>
                        <a:pt x="401" y="266"/>
                      </a:lnTo>
                      <a:lnTo>
                        <a:pt x="384" y="284"/>
                      </a:lnTo>
                      <a:lnTo>
                        <a:pt x="367" y="299"/>
                      </a:lnTo>
                      <a:lnTo>
                        <a:pt x="350" y="308"/>
                      </a:lnTo>
                      <a:lnTo>
                        <a:pt x="334" y="310"/>
                      </a:lnTo>
                      <a:lnTo>
                        <a:pt x="334" y="310"/>
                      </a:lnTo>
                      <a:lnTo>
                        <a:pt x="315" y="310"/>
                      </a:lnTo>
                      <a:lnTo>
                        <a:pt x="298" y="312"/>
                      </a:lnTo>
                      <a:lnTo>
                        <a:pt x="280" y="315"/>
                      </a:lnTo>
                      <a:lnTo>
                        <a:pt x="254" y="318"/>
                      </a:lnTo>
                      <a:lnTo>
                        <a:pt x="218" y="319"/>
                      </a:lnTo>
                      <a:lnTo>
                        <a:pt x="218" y="319"/>
                      </a:lnTo>
                      <a:lnTo>
                        <a:pt x="190" y="319"/>
                      </a:lnTo>
                      <a:lnTo>
                        <a:pt x="165" y="318"/>
                      </a:lnTo>
                      <a:lnTo>
                        <a:pt x="141" y="316"/>
                      </a:lnTo>
                      <a:lnTo>
                        <a:pt x="120" y="313"/>
                      </a:lnTo>
                      <a:lnTo>
                        <a:pt x="101" y="308"/>
                      </a:lnTo>
                      <a:lnTo>
                        <a:pt x="84" y="302"/>
                      </a:lnTo>
                      <a:lnTo>
                        <a:pt x="71" y="292"/>
                      </a:lnTo>
                      <a:lnTo>
                        <a:pt x="61" y="280"/>
                      </a:lnTo>
                      <a:lnTo>
                        <a:pt x="61" y="280"/>
                      </a:lnTo>
                      <a:lnTo>
                        <a:pt x="50" y="264"/>
                      </a:lnTo>
                      <a:lnTo>
                        <a:pt x="37" y="247"/>
                      </a:lnTo>
                      <a:lnTo>
                        <a:pt x="24" y="230"/>
                      </a:lnTo>
                      <a:lnTo>
                        <a:pt x="12" y="213"/>
                      </a:lnTo>
                      <a:lnTo>
                        <a:pt x="4" y="195"/>
                      </a:lnTo>
                      <a:lnTo>
                        <a:pt x="0" y="177"/>
                      </a:lnTo>
                      <a:lnTo>
                        <a:pt x="4" y="158"/>
                      </a:lnTo>
                      <a:lnTo>
                        <a:pt x="4" y="158"/>
                      </a:lnTo>
                      <a:lnTo>
                        <a:pt x="5" y="146"/>
                      </a:lnTo>
                      <a:lnTo>
                        <a:pt x="8" y="123"/>
                      </a:lnTo>
                      <a:lnTo>
                        <a:pt x="17" y="106"/>
                      </a:lnTo>
                      <a:lnTo>
                        <a:pt x="17" y="106"/>
                      </a:lnTo>
                      <a:close/>
                    </a:path>
                  </a:pathLst>
                </a:custGeom>
                <a:solidFill>
                  <a:srgbClr val="E2ECF4"/>
                </a:solidFill>
                <a:ln w="19050" cmpd="sng">
                  <a:solidFill>
                    <a:srgbClr val="4E95C4"/>
                  </a:solidFill>
                  <a:round/>
                  <a:headEnd/>
                  <a:tailEnd/>
                </a:ln>
              </p:spPr>
              <p:txBody>
                <a:bodyPr/>
                <a:lstStyle/>
                <a:p>
                  <a:endParaRPr lang="tr-TR"/>
                </a:p>
              </p:txBody>
            </p:sp>
            <p:sp>
              <p:nvSpPr>
                <p:cNvPr id="50242" name="Freeform 66"/>
                <p:cNvSpPr>
                  <a:spLocks/>
                </p:cNvSpPr>
                <p:nvPr/>
              </p:nvSpPr>
              <p:spPr bwMode="auto">
                <a:xfrm>
                  <a:off x="2067" y="2544"/>
                  <a:ext cx="295" cy="173"/>
                </a:xfrm>
                <a:custGeom>
                  <a:avLst/>
                  <a:gdLst>
                    <a:gd name="T0" fmla="*/ 2 w 295"/>
                    <a:gd name="T1" fmla="*/ 35 h 173"/>
                    <a:gd name="T2" fmla="*/ 3 w 295"/>
                    <a:gd name="T3" fmla="*/ 28 h 173"/>
                    <a:gd name="T4" fmla="*/ 12 w 295"/>
                    <a:gd name="T5" fmla="*/ 12 h 173"/>
                    <a:gd name="T6" fmla="*/ 31 w 295"/>
                    <a:gd name="T7" fmla="*/ 0 h 173"/>
                    <a:gd name="T8" fmla="*/ 65 w 295"/>
                    <a:gd name="T9" fmla="*/ 2 h 173"/>
                    <a:gd name="T10" fmla="*/ 65 w 295"/>
                    <a:gd name="T11" fmla="*/ 2 h 173"/>
                    <a:gd name="T12" fmla="*/ 91 w 295"/>
                    <a:gd name="T13" fmla="*/ 10 h 173"/>
                    <a:gd name="T14" fmla="*/ 113 w 295"/>
                    <a:gd name="T15" fmla="*/ 17 h 173"/>
                    <a:gd name="T16" fmla="*/ 134 w 295"/>
                    <a:gd name="T17" fmla="*/ 22 h 173"/>
                    <a:gd name="T18" fmla="*/ 155 w 295"/>
                    <a:gd name="T19" fmla="*/ 26 h 173"/>
                    <a:gd name="T20" fmla="*/ 176 w 295"/>
                    <a:gd name="T21" fmla="*/ 29 h 173"/>
                    <a:gd name="T22" fmla="*/ 200 w 295"/>
                    <a:gd name="T23" fmla="*/ 32 h 173"/>
                    <a:gd name="T24" fmla="*/ 200 w 295"/>
                    <a:gd name="T25" fmla="*/ 32 h 173"/>
                    <a:gd name="T26" fmla="*/ 220 w 295"/>
                    <a:gd name="T27" fmla="*/ 35 h 173"/>
                    <a:gd name="T28" fmla="*/ 240 w 295"/>
                    <a:gd name="T29" fmla="*/ 39 h 173"/>
                    <a:gd name="T30" fmla="*/ 260 w 295"/>
                    <a:gd name="T31" fmla="*/ 46 h 173"/>
                    <a:gd name="T32" fmla="*/ 276 w 295"/>
                    <a:gd name="T33" fmla="*/ 54 h 173"/>
                    <a:gd name="T34" fmla="*/ 288 w 295"/>
                    <a:gd name="T35" fmla="*/ 65 h 173"/>
                    <a:gd name="T36" fmla="*/ 295 w 295"/>
                    <a:gd name="T37" fmla="*/ 77 h 173"/>
                    <a:gd name="T38" fmla="*/ 293 w 295"/>
                    <a:gd name="T39" fmla="*/ 90 h 173"/>
                    <a:gd name="T40" fmla="*/ 283 w 295"/>
                    <a:gd name="T41" fmla="*/ 104 h 173"/>
                    <a:gd name="T42" fmla="*/ 283 w 295"/>
                    <a:gd name="T43" fmla="*/ 104 h 173"/>
                    <a:gd name="T44" fmla="*/ 260 w 295"/>
                    <a:gd name="T45" fmla="*/ 123 h 173"/>
                    <a:gd name="T46" fmla="*/ 240 w 295"/>
                    <a:gd name="T47" fmla="*/ 133 h 173"/>
                    <a:gd name="T48" fmla="*/ 222 w 295"/>
                    <a:gd name="T49" fmla="*/ 138 h 173"/>
                    <a:gd name="T50" fmla="*/ 203 w 295"/>
                    <a:gd name="T51" fmla="*/ 144 h 173"/>
                    <a:gd name="T52" fmla="*/ 180 w 295"/>
                    <a:gd name="T53" fmla="*/ 154 h 173"/>
                    <a:gd name="T54" fmla="*/ 180 w 295"/>
                    <a:gd name="T55" fmla="*/ 154 h 173"/>
                    <a:gd name="T56" fmla="*/ 158 w 295"/>
                    <a:gd name="T57" fmla="*/ 165 h 173"/>
                    <a:gd name="T58" fmla="*/ 137 w 295"/>
                    <a:gd name="T59" fmla="*/ 171 h 173"/>
                    <a:gd name="T60" fmla="*/ 117 w 295"/>
                    <a:gd name="T61" fmla="*/ 173 h 173"/>
                    <a:gd name="T62" fmla="*/ 97 w 295"/>
                    <a:gd name="T63" fmla="*/ 170 h 173"/>
                    <a:gd name="T64" fmla="*/ 79 w 295"/>
                    <a:gd name="T65" fmla="*/ 163 h 173"/>
                    <a:gd name="T66" fmla="*/ 62 w 295"/>
                    <a:gd name="T67" fmla="*/ 151 h 173"/>
                    <a:gd name="T68" fmla="*/ 62 w 295"/>
                    <a:gd name="T69" fmla="*/ 151 h 173"/>
                    <a:gd name="T70" fmla="*/ 45 w 295"/>
                    <a:gd name="T71" fmla="*/ 136 h 173"/>
                    <a:gd name="T72" fmla="*/ 28 w 295"/>
                    <a:gd name="T73" fmla="*/ 119 h 173"/>
                    <a:gd name="T74" fmla="*/ 15 w 295"/>
                    <a:gd name="T75" fmla="*/ 101 h 173"/>
                    <a:gd name="T76" fmla="*/ 5 w 295"/>
                    <a:gd name="T77" fmla="*/ 80 h 173"/>
                    <a:gd name="T78" fmla="*/ 0 w 295"/>
                    <a:gd name="T79" fmla="*/ 59 h 173"/>
                    <a:gd name="T80" fmla="*/ 2 w 295"/>
                    <a:gd name="T81" fmla="*/ 35 h 173"/>
                    <a:gd name="T82" fmla="*/ 2 w 295"/>
                    <a:gd name="T83" fmla="*/ 3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173">
                      <a:moveTo>
                        <a:pt x="2" y="35"/>
                      </a:moveTo>
                      <a:lnTo>
                        <a:pt x="3" y="28"/>
                      </a:lnTo>
                      <a:lnTo>
                        <a:pt x="12" y="12"/>
                      </a:lnTo>
                      <a:lnTo>
                        <a:pt x="31" y="0"/>
                      </a:lnTo>
                      <a:lnTo>
                        <a:pt x="65" y="2"/>
                      </a:lnTo>
                      <a:lnTo>
                        <a:pt x="65" y="2"/>
                      </a:lnTo>
                      <a:lnTo>
                        <a:pt x="91" y="10"/>
                      </a:lnTo>
                      <a:lnTo>
                        <a:pt x="113" y="17"/>
                      </a:lnTo>
                      <a:lnTo>
                        <a:pt x="134" y="22"/>
                      </a:lnTo>
                      <a:lnTo>
                        <a:pt x="155" y="26"/>
                      </a:lnTo>
                      <a:lnTo>
                        <a:pt x="176" y="29"/>
                      </a:lnTo>
                      <a:lnTo>
                        <a:pt x="200" y="32"/>
                      </a:lnTo>
                      <a:lnTo>
                        <a:pt x="200" y="32"/>
                      </a:lnTo>
                      <a:lnTo>
                        <a:pt x="220" y="35"/>
                      </a:lnTo>
                      <a:lnTo>
                        <a:pt x="240" y="39"/>
                      </a:lnTo>
                      <a:lnTo>
                        <a:pt x="260" y="46"/>
                      </a:lnTo>
                      <a:lnTo>
                        <a:pt x="276" y="54"/>
                      </a:lnTo>
                      <a:lnTo>
                        <a:pt x="288" y="65"/>
                      </a:lnTo>
                      <a:lnTo>
                        <a:pt x="295" y="77"/>
                      </a:lnTo>
                      <a:lnTo>
                        <a:pt x="293" y="90"/>
                      </a:lnTo>
                      <a:lnTo>
                        <a:pt x="283" y="104"/>
                      </a:lnTo>
                      <a:lnTo>
                        <a:pt x="283" y="104"/>
                      </a:lnTo>
                      <a:lnTo>
                        <a:pt x="260" y="123"/>
                      </a:lnTo>
                      <a:lnTo>
                        <a:pt x="240" y="133"/>
                      </a:lnTo>
                      <a:lnTo>
                        <a:pt x="222" y="138"/>
                      </a:lnTo>
                      <a:lnTo>
                        <a:pt x="203" y="144"/>
                      </a:lnTo>
                      <a:lnTo>
                        <a:pt x="180" y="154"/>
                      </a:lnTo>
                      <a:lnTo>
                        <a:pt x="180" y="154"/>
                      </a:lnTo>
                      <a:lnTo>
                        <a:pt x="158" y="165"/>
                      </a:lnTo>
                      <a:lnTo>
                        <a:pt x="137" y="171"/>
                      </a:lnTo>
                      <a:lnTo>
                        <a:pt x="117" y="173"/>
                      </a:lnTo>
                      <a:lnTo>
                        <a:pt x="97" y="170"/>
                      </a:lnTo>
                      <a:lnTo>
                        <a:pt x="79" y="163"/>
                      </a:lnTo>
                      <a:lnTo>
                        <a:pt x="62" y="151"/>
                      </a:lnTo>
                      <a:lnTo>
                        <a:pt x="62" y="151"/>
                      </a:lnTo>
                      <a:lnTo>
                        <a:pt x="45" y="136"/>
                      </a:lnTo>
                      <a:lnTo>
                        <a:pt x="28" y="119"/>
                      </a:lnTo>
                      <a:lnTo>
                        <a:pt x="15" y="101"/>
                      </a:lnTo>
                      <a:lnTo>
                        <a:pt x="5" y="80"/>
                      </a:lnTo>
                      <a:lnTo>
                        <a:pt x="0" y="59"/>
                      </a:lnTo>
                      <a:lnTo>
                        <a:pt x="2" y="35"/>
                      </a:lnTo>
                      <a:lnTo>
                        <a:pt x="2" y="35"/>
                      </a:lnTo>
                      <a:close/>
                    </a:path>
                  </a:pathLst>
                </a:custGeom>
                <a:solidFill>
                  <a:srgbClr val="70A6CC"/>
                </a:solidFill>
                <a:ln w="19050" cmpd="sng">
                  <a:solidFill>
                    <a:srgbClr val="4E95C4"/>
                  </a:solidFill>
                  <a:round/>
                  <a:headEnd/>
                  <a:tailEnd/>
                </a:ln>
              </p:spPr>
              <p:txBody>
                <a:bodyPr/>
                <a:lstStyle/>
                <a:p>
                  <a:endParaRPr lang="tr-TR"/>
                </a:p>
              </p:txBody>
            </p:sp>
          </p:grpSp>
          <p:sp>
            <p:nvSpPr>
              <p:cNvPr id="50243" name="Text Box 67"/>
              <p:cNvSpPr txBox="1">
                <a:spLocks noChangeArrowheads="1"/>
              </p:cNvSpPr>
              <p:nvPr/>
            </p:nvSpPr>
            <p:spPr bwMode="auto">
              <a:xfrm>
                <a:off x="1920" y="2786"/>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006600"/>
                    </a:solidFill>
                    <a:latin typeface="Arial" pitchFamily="34" charset="0"/>
                  </a:rPr>
                  <a:t>T</a:t>
                </a:r>
              </a:p>
            </p:txBody>
          </p:sp>
        </p:grpSp>
        <p:sp>
          <p:nvSpPr>
            <p:cNvPr id="50244" name="Text Box 68"/>
            <p:cNvSpPr txBox="1">
              <a:spLocks noChangeArrowheads="1"/>
            </p:cNvSpPr>
            <p:nvPr/>
          </p:nvSpPr>
          <p:spPr bwMode="auto">
            <a:xfrm>
              <a:off x="2542" y="2835"/>
              <a:ext cx="5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1800" b="1">
                  <a:solidFill>
                    <a:srgbClr val="006600"/>
                  </a:solidFill>
                  <a:latin typeface="Arial" pitchFamily="34" charset="0"/>
                </a:rPr>
                <a:t>Si</a:t>
              </a:r>
              <a:r>
                <a:rPr lang="en-US" sz="1800" b="1">
                  <a:solidFill>
                    <a:srgbClr val="006600"/>
                  </a:solidFill>
                  <a:latin typeface="Arial" pitchFamily="34" charset="0"/>
                </a:rPr>
                <a:t>tokin</a:t>
              </a:r>
            </a:p>
          </p:txBody>
        </p:sp>
        <p:grpSp>
          <p:nvGrpSpPr>
            <p:cNvPr id="50245" name="Group 69"/>
            <p:cNvGrpSpPr>
              <a:grpSpLocks/>
            </p:cNvGrpSpPr>
            <p:nvPr/>
          </p:nvGrpSpPr>
          <p:grpSpPr bwMode="auto">
            <a:xfrm>
              <a:off x="1765" y="3168"/>
              <a:ext cx="932" cy="614"/>
              <a:chOff x="1765" y="3171"/>
              <a:chExt cx="932" cy="614"/>
            </a:xfrm>
          </p:grpSpPr>
          <p:grpSp>
            <p:nvGrpSpPr>
              <p:cNvPr id="50246" name="Group 70"/>
              <p:cNvGrpSpPr>
                <a:grpSpLocks/>
              </p:cNvGrpSpPr>
              <p:nvPr/>
            </p:nvGrpSpPr>
            <p:grpSpPr bwMode="auto">
              <a:xfrm>
                <a:off x="2092" y="3171"/>
                <a:ext cx="348" cy="328"/>
                <a:chOff x="2092" y="3171"/>
                <a:chExt cx="348" cy="328"/>
              </a:xfrm>
            </p:grpSpPr>
            <p:sp>
              <p:nvSpPr>
                <p:cNvPr id="50247" name="Freeform 71"/>
                <p:cNvSpPr>
                  <a:spLocks/>
                </p:cNvSpPr>
                <p:nvPr/>
              </p:nvSpPr>
              <p:spPr bwMode="auto">
                <a:xfrm>
                  <a:off x="2145" y="3171"/>
                  <a:ext cx="73" cy="80"/>
                </a:xfrm>
                <a:custGeom>
                  <a:avLst/>
                  <a:gdLst>
                    <a:gd name="T0" fmla="*/ 57 w 73"/>
                    <a:gd name="T1" fmla="*/ 4 h 80"/>
                    <a:gd name="T2" fmla="*/ 53 w 73"/>
                    <a:gd name="T3" fmla="*/ 1 h 80"/>
                    <a:gd name="T4" fmla="*/ 49 w 73"/>
                    <a:gd name="T5" fmla="*/ 0 h 80"/>
                    <a:gd name="T6" fmla="*/ 45 w 73"/>
                    <a:gd name="T7" fmla="*/ 2 h 80"/>
                    <a:gd name="T8" fmla="*/ 45 w 73"/>
                    <a:gd name="T9" fmla="*/ 2 h 80"/>
                    <a:gd name="T10" fmla="*/ 41 w 73"/>
                    <a:gd name="T11" fmla="*/ 5 h 80"/>
                    <a:gd name="T12" fmla="*/ 40 w 73"/>
                    <a:gd name="T13" fmla="*/ 10 h 80"/>
                    <a:gd name="T14" fmla="*/ 41 w 73"/>
                    <a:gd name="T15" fmla="*/ 15 h 80"/>
                    <a:gd name="T16" fmla="*/ 41 w 73"/>
                    <a:gd name="T17" fmla="*/ 15 h 80"/>
                    <a:gd name="T18" fmla="*/ 40 w 73"/>
                    <a:gd name="T19" fmla="*/ 15 h 80"/>
                    <a:gd name="T20" fmla="*/ 40 w 73"/>
                    <a:gd name="T21" fmla="*/ 14 h 80"/>
                    <a:gd name="T22" fmla="*/ 40 w 73"/>
                    <a:gd name="T23" fmla="*/ 14 h 80"/>
                    <a:gd name="T24" fmla="*/ 40 w 73"/>
                    <a:gd name="T25" fmla="*/ 14 h 80"/>
                    <a:gd name="T26" fmla="*/ 40 w 73"/>
                    <a:gd name="T27" fmla="*/ 17 h 80"/>
                    <a:gd name="T28" fmla="*/ 37 w 73"/>
                    <a:gd name="T29" fmla="*/ 21 h 80"/>
                    <a:gd name="T30" fmla="*/ 31 w 73"/>
                    <a:gd name="T31" fmla="*/ 25 h 80"/>
                    <a:gd name="T32" fmla="*/ 31 w 73"/>
                    <a:gd name="T33" fmla="*/ 25 h 80"/>
                    <a:gd name="T34" fmla="*/ 25 w 73"/>
                    <a:gd name="T35" fmla="*/ 29 h 80"/>
                    <a:gd name="T36" fmla="*/ 20 w 73"/>
                    <a:gd name="T37" fmla="*/ 30 h 80"/>
                    <a:gd name="T38" fmla="*/ 17 w 73"/>
                    <a:gd name="T39" fmla="*/ 30 h 80"/>
                    <a:gd name="T40" fmla="*/ 17 w 73"/>
                    <a:gd name="T41" fmla="*/ 30 h 80"/>
                    <a:gd name="T42" fmla="*/ 17 w 73"/>
                    <a:gd name="T43" fmla="*/ 30 h 80"/>
                    <a:gd name="T44" fmla="*/ 18 w 73"/>
                    <a:gd name="T45" fmla="*/ 31 h 80"/>
                    <a:gd name="T46" fmla="*/ 18 w 73"/>
                    <a:gd name="T47" fmla="*/ 31 h 80"/>
                    <a:gd name="T48" fmla="*/ 18 w 73"/>
                    <a:gd name="T49" fmla="*/ 31 h 80"/>
                    <a:gd name="T50" fmla="*/ 14 w 73"/>
                    <a:gd name="T51" fmla="*/ 28 h 80"/>
                    <a:gd name="T52" fmla="*/ 9 w 73"/>
                    <a:gd name="T53" fmla="*/ 27 h 80"/>
                    <a:gd name="T54" fmla="*/ 4 w 73"/>
                    <a:gd name="T55" fmla="*/ 29 h 80"/>
                    <a:gd name="T56" fmla="*/ 4 w 73"/>
                    <a:gd name="T57" fmla="*/ 29 h 80"/>
                    <a:gd name="T58" fmla="*/ 1 w 73"/>
                    <a:gd name="T59" fmla="*/ 33 h 80"/>
                    <a:gd name="T60" fmla="*/ 0 w 73"/>
                    <a:gd name="T61" fmla="*/ 37 h 80"/>
                    <a:gd name="T62" fmla="*/ 2 w 73"/>
                    <a:gd name="T63" fmla="*/ 42 h 80"/>
                    <a:gd name="T64" fmla="*/ 2 w 73"/>
                    <a:gd name="T65" fmla="*/ 42 h 80"/>
                    <a:gd name="T66" fmla="*/ 10 w 73"/>
                    <a:gd name="T67" fmla="*/ 48 h 80"/>
                    <a:gd name="T68" fmla="*/ 21 w 73"/>
                    <a:gd name="T69" fmla="*/ 49 h 80"/>
                    <a:gd name="T70" fmla="*/ 34 w 73"/>
                    <a:gd name="T71" fmla="*/ 47 h 80"/>
                    <a:gd name="T72" fmla="*/ 34 w 73"/>
                    <a:gd name="T73" fmla="*/ 47 h 80"/>
                    <a:gd name="T74" fmla="*/ 40 w 73"/>
                    <a:gd name="T75" fmla="*/ 55 h 80"/>
                    <a:gd name="T76" fmla="*/ 51 w 73"/>
                    <a:gd name="T77" fmla="*/ 72 h 80"/>
                    <a:gd name="T78" fmla="*/ 57 w 73"/>
                    <a:gd name="T79" fmla="*/ 80 h 80"/>
                    <a:gd name="T80" fmla="*/ 57 w 73"/>
                    <a:gd name="T81" fmla="*/ 80 h 80"/>
                    <a:gd name="T82" fmla="*/ 73 w 73"/>
                    <a:gd name="T83" fmla="*/ 69 h 80"/>
                    <a:gd name="T84" fmla="*/ 73 w 73"/>
                    <a:gd name="T85" fmla="*/ 69 h 80"/>
                    <a:gd name="T86" fmla="*/ 67 w 73"/>
                    <a:gd name="T87" fmla="*/ 61 h 80"/>
                    <a:gd name="T88" fmla="*/ 56 w 73"/>
                    <a:gd name="T89" fmla="*/ 44 h 80"/>
                    <a:gd name="T90" fmla="*/ 50 w 73"/>
                    <a:gd name="T91" fmla="*/ 36 h 80"/>
                    <a:gd name="T92" fmla="*/ 50 w 73"/>
                    <a:gd name="T93" fmla="*/ 36 h 80"/>
                    <a:gd name="T94" fmla="*/ 58 w 73"/>
                    <a:gd name="T95" fmla="*/ 25 h 80"/>
                    <a:gd name="T96" fmla="*/ 60 w 73"/>
                    <a:gd name="T97" fmla="*/ 14 h 80"/>
                    <a:gd name="T98" fmla="*/ 57 w 73"/>
                    <a:gd name="T99" fmla="*/ 4 h 80"/>
                    <a:gd name="T100" fmla="*/ 57 w 73"/>
                    <a:gd name="T101"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 h="80">
                      <a:moveTo>
                        <a:pt x="57" y="4"/>
                      </a:moveTo>
                      <a:lnTo>
                        <a:pt x="53" y="1"/>
                      </a:lnTo>
                      <a:lnTo>
                        <a:pt x="49" y="0"/>
                      </a:lnTo>
                      <a:lnTo>
                        <a:pt x="45" y="2"/>
                      </a:lnTo>
                      <a:lnTo>
                        <a:pt x="45" y="2"/>
                      </a:lnTo>
                      <a:lnTo>
                        <a:pt x="41" y="5"/>
                      </a:lnTo>
                      <a:lnTo>
                        <a:pt x="40" y="10"/>
                      </a:lnTo>
                      <a:lnTo>
                        <a:pt x="41" y="15"/>
                      </a:lnTo>
                      <a:lnTo>
                        <a:pt x="41" y="15"/>
                      </a:lnTo>
                      <a:lnTo>
                        <a:pt x="40" y="15"/>
                      </a:lnTo>
                      <a:lnTo>
                        <a:pt x="40" y="14"/>
                      </a:lnTo>
                      <a:lnTo>
                        <a:pt x="40" y="14"/>
                      </a:lnTo>
                      <a:lnTo>
                        <a:pt x="40" y="14"/>
                      </a:lnTo>
                      <a:lnTo>
                        <a:pt x="40" y="17"/>
                      </a:lnTo>
                      <a:lnTo>
                        <a:pt x="37" y="21"/>
                      </a:lnTo>
                      <a:lnTo>
                        <a:pt x="31" y="25"/>
                      </a:lnTo>
                      <a:lnTo>
                        <a:pt x="31" y="25"/>
                      </a:lnTo>
                      <a:lnTo>
                        <a:pt x="25" y="29"/>
                      </a:lnTo>
                      <a:lnTo>
                        <a:pt x="20" y="30"/>
                      </a:lnTo>
                      <a:lnTo>
                        <a:pt x="17" y="30"/>
                      </a:lnTo>
                      <a:lnTo>
                        <a:pt x="17" y="30"/>
                      </a:lnTo>
                      <a:lnTo>
                        <a:pt x="17" y="30"/>
                      </a:lnTo>
                      <a:lnTo>
                        <a:pt x="18" y="31"/>
                      </a:lnTo>
                      <a:lnTo>
                        <a:pt x="18" y="31"/>
                      </a:lnTo>
                      <a:lnTo>
                        <a:pt x="18" y="31"/>
                      </a:lnTo>
                      <a:lnTo>
                        <a:pt x="14" y="28"/>
                      </a:lnTo>
                      <a:lnTo>
                        <a:pt x="9" y="27"/>
                      </a:lnTo>
                      <a:lnTo>
                        <a:pt x="4" y="29"/>
                      </a:lnTo>
                      <a:lnTo>
                        <a:pt x="4" y="29"/>
                      </a:lnTo>
                      <a:lnTo>
                        <a:pt x="1" y="33"/>
                      </a:lnTo>
                      <a:lnTo>
                        <a:pt x="0" y="37"/>
                      </a:lnTo>
                      <a:lnTo>
                        <a:pt x="2" y="42"/>
                      </a:lnTo>
                      <a:lnTo>
                        <a:pt x="2" y="42"/>
                      </a:lnTo>
                      <a:lnTo>
                        <a:pt x="10" y="48"/>
                      </a:lnTo>
                      <a:lnTo>
                        <a:pt x="21" y="49"/>
                      </a:lnTo>
                      <a:lnTo>
                        <a:pt x="34" y="47"/>
                      </a:lnTo>
                      <a:lnTo>
                        <a:pt x="34" y="47"/>
                      </a:lnTo>
                      <a:lnTo>
                        <a:pt x="40" y="55"/>
                      </a:lnTo>
                      <a:lnTo>
                        <a:pt x="51" y="72"/>
                      </a:lnTo>
                      <a:lnTo>
                        <a:pt x="57" y="80"/>
                      </a:lnTo>
                      <a:lnTo>
                        <a:pt x="57" y="80"/>
                      </a:lnTo>
                      <a:lnTo>
                        <a:pt x="73" y="69"/>
                      </a:lnTo>
                      <a:lnTo>
                        <a:pt x="73" y="69"/>
                      </a:lnTo>
                      <a:lnTo>
                        <a:pt x="67" y="61"/>
                      </a:lnTo>
                      <a:lnTo>
                        <a:pt x="56" y="44"/>
                      </a:lnTo>
                      <a:lnTo>
                        <a:pt x="50" y="36"/>
                      </a:lnTo>
                      <a:lnTo>
                        <a:pt x="50" y="36"/>
                      </a:lnTo>
                      <a:lnTo>
                        <a:pt x="58" y="25"/>
                      </a:lnTo>
                      <a:lnTo>
                        <a:pt x="60" y="14"/>
                      </a:lnTo>
                      <a:lnTo>
                        <a:pt x="57" y="4"/>
                      </a:lnTo>
                      <a:lnTo>
                        <a:pt x="57" y="4"/>
                      </a:lnTo>
                      <a:close/>
                    </a:path>
                  </a:pathLst>
                </a:custGeom>
                <a:solidFill>
                  <a:srgbClr val="FFFF00"/>
                </a:solidFill>
                <a:ln w="12700" cmpd="sng">
                  <a:solidFill>
                    <a:srgbClr val="FFFF00"/>
                  </a:solidFill>
                  <a:round/>
                  <a:headEnd/>
                  <a:tailEnd/>
                </a:ln>
              </p:spPr>
              <p:txBody>
                <a:bodyPr/>
                <a:lstStyle/>
                <a:p>
                  <a:endParaRPr lang="tr-TR"/>
                </a:p>
              </p:txBody>
            </p:sp>
            <p:sp>
              <p:nvSpPr>
                <p:cNvPr id="50248" name="Freeform 72"/>
                <p:cNvSpPr>
                  <a:spLocks/>
                </p:cNvSpPr>
                <p:nvPr/>
              </p:nvSpPr>
              <p:spPr bwMode="auto">
                <a:xfrm>
                  <a:off x="2359" y="3401"/>
                  <a:ext cx="81" cy="70"/>
                </a:xfrm>
                <a:custGeom>
                  <a:avLst/>
                  <a:gdLst>
                    <a:gd name="T0" fmla="*/ 76 w 81"/>
                    <a:gd name="T1" fmla="*/ 11 h 70"/>
                    <a:gd name="T2" fmla="*/ 80 w 81"/>
                    <a:gd name="T3" fmla="*/ 14 h 70"/>
                    <a:gd name="T4" fmla="*/ 81 w 81"/>
                    <a:gd name="T5" fmla="*/ 19 h 70"/>
                    <a:gd name="T6" fmla="*/ 80 w 81"/>
                    <a:gd name="T7" fmla="*/ 23 h 70"/>
                    <a:gd name="T8" fmla="*/ 80 w 81"/>
                    <a:gd name="T9" fmla="*/ 23 h 70"/>
                    <a:gd name="T10" fmla="*/ 76 w 81"/>
                    <a:gd name="T11" fmla="*/ 27 h 70"/>
                    <a:gd name="T12" fmla="*/ 72 w 81"/>
                    <a:gd name="T13" fmla="*/ 28 h 70"/>
                    <a:gd name="T14" fmla="*/ 67 w 81"/>
                    <a:gd name="T15" fmla="*/ 28 h 70"/>
                    <a:gd name="T16" fmla="*/ 67 w 81"/>
                    <a:gd name="T17" fmla="*/ 28 h 70"/>
                    <a:gd name="T18" fmla="*/ 67 w 81"/>
                    <a:gd name="T19" fmla="*/ 28 h 70"/>
                    <a:gd name="T20" fmla="*/ 67 w 81"/>
                    <a:gd name="T21" fmla="*/ 28 h 70"/>
                    <a:gd name="T22" fmla="*/ 67 w 81"/>
                    <a:gd name="T23" fmla="*/ 28 h 70"/>
                    <a:gd name="T24" fmla="*/ 67 w 81"/>
                    <a:gd name="T25" fmla="*/ 28 h 70"/>
                    <a:gd name="T26" fmla="*/ 65 w 81"/>
                    <a:gd name="T27" fmla="*/ 29 h 70"/>
                    <a:gd name="T28" fmla="*/ 61 w 81"/>
                    <a:gd name="T29" fmla="*/ 32 h 70"/>
                    <a:gd name="T30" fmla="*/ 57 w 81"/>
                    <a:gd name="T31" fmla="*/ 38 h 70"/>
                    <a:gd name="T32" fmla="*/ 57 w 81"/>
                    <a:gd name="T33" fmla="*/ 38 h 70"/>
                    <a:gd name="T34" fmla="*/ 54 w 81"/>
                    <a:gd name="T35" fmla="*/ 44 h 70"/>
                    <a:gd name="T36" fmla="*/ 53 w 81"/>
                    <a:gd name="T37" fmla="*/ 50 h 70"/>
                    <a:gd name="T38" fmla="*/ 53 w 81"/>
                    <a:gd name="T39" fmla="*/ 52 h 70"/>
                    <a:gd name="T40" fmla="*/ 53 w 81"/>
                    <a:gd name="T41" fmla="*/ 52 h 70"/>
                    <a:gd name="T42" fmla="*/ 53 w 81"/>
                    <a:gd name="T43" fmla="*/ 52 h 70"/>
                    <a:gd name="T44" fmla="*/ 53 w 81"/>
                    <a:gd name="T45" fmla="*/ 52 h 70"/>
                    <a:gd name="T46" fmla="*/ 53 w 81"/>
                    <a:gd name="T47" fmla="*/ 52 h 70"/>
                    <a:gd name="T48" fmla="*/ 53 w 81"/>
                    <a:gd name="T49" fmla="*/ 52 h 70"/>
                    <a:gd name="T50" fmla="*/ 56 w 81"/>
                    <a:gd name="T51" fmla="*/ 56 h 70"/>
                    <a:gd name="T52" fmla="*/ 57 w 81"/>
                    <a:gd name="T53" fmla="*/ 61 h 70"/>
                    <a:gd name="T54" fmla="*/ 55 w 81"/>
                    <a:gd name="T55" fmla="*/ 65 h 70"/>
                    <a:gd name="T56" fmla="*/ 55 w 81"/>
                    <a:gd name="T57" fmla="*/ 65 h 70"/>
                    <a:gd name="T58" fmla="*/ 51 w 81"/>
                    <a:gd name="T59" fmla="*/ 68 h 70"/>
                    <a:gd name="T60" fmla="*/ 47 w 81"/>
                    <a:gd name="T61" fmla="*/ 70 h 70"/>
                    <a:gd name="T62" fmla="*/ 43 w 81"/>
                    <a:gd name="T63" fmla="*/ 68 h 70"/>
                    <a:gd name="T64" fmla="*/ 43 w 81"/>
                    <a:gd name="T65" fmla="*/ 68 h 70"/>
                    <a:gd name="T66" fmla="*/ 36 w 81"/>
                    <a:gd name="T67" fmla="*/ 61 h 70"/>
                    <a:gd name="T68" fmla="*/ 33 w 81"/>
                    <a:gd name="T69" fmla="*/ 50 h 70"/>
                    <a:gd name="T70" fmla="*/ 36 w 81"/>
                    <a:gd name="T71" fmla="*/ 37 h 70"/>
                    <a:gd name="T72" fmla="*/ 36 w 81"/>
                    <a:gd name="T73" fmla="*/ 37 h 70"/>
                    <a:gd name="T74" fmla="*/ 27 w 81"/>
                    <a:gd name="T75" fmla="*/ 32 h 70"/>
                    <a:gd name="T76" fmla="*/ 9 w 81"/>
                    <a:gd name="T77" fmla="*/ 22 h 70"/>
                    <a:gd name="T78" fmla="*/ 0 w 81"/>
                    <a:gd name="T79" fmla="*/ 16 h 70"/>
                    <a:gd name="T80" fmla="*/ 0 w 81"/>
                    <a:gd name="T81" fmla="*/ 16 h 70"/>
                    <a:gd name="T82" fmla="*/ 10 w 81"/>
                    <a:gd name="T83" fmla="*/ 0 h 70"/>
                    <a:gd name="T84" fmla="*/ 10 w 81"/>
                    <a:gd name="T85" fmla="*/ 0 h 70"/>
                    <a:gd name="T86" fmla="*/ 19 w 81"/>
                    <a:gd name="T87" fmla="*/ 5 h 70"/>
                    <a:gd name="T88" fmla="*/ 36 w 81"/>
                    <a:gd name="T89" fmla="*/ 15 h 70"/>
                    <a:gd name="T90" fmla="*/ 45 w 81"/>
                    <a:gd name="T91" fmla="*/ 20 h 70"/>
                    <a:gd name="T92" fmla="*/ 45 w 81"/>
                    <a:gd name="T93" fmla="*/ 20 h 70"/>
                    <a:gd name="T94" fmla="*/ 56 w 81"/>
                    <a:gd name="T95" fmla="*/ 12 h 70"/>
                    <a:gd name="T96" fmla="*/ 66 w 81"/>
                    <a:gd name="T97" fmla="*/ 8 h 70"/>
                    <a:gd name="T98" fmla="*/ 76 w 81"/>
                    <a:gd name="T99" fmla="*/ 11 h 70"/>
                    <a:gd name="T100" fmla="*/ 76 w 81"/>
                    <a:gd name="T10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70">
                      <a:moveTo>
                        <a:pt x="76" y="11"/>
                      </a:moveTo>
                      <a:lnTo>
                        <a:pt x="80" y="14"/>
                      </a:lnTo>
                      <a:lnTo>
                        <a:pt x="81" y="19"/>
                      </a:lnTo>
                      <a:lnTo>
                        <a:pt x="80" y="23"/>
                      </a:lnTo>
                      <a:lnTo>
                        <a:pt x="80" y="23"/>
                      </a:lnTo>
                      <a:lnTo>
                        <a:pt x="76" y="27"/>
                      </a:lnTo>
                      <a:lnTo>
                        <a:pt x="72" y="28"/>
                      </a:lnTo>
                      <a:lnTo>
                        <a:pt x="67" y="28"/>
                      </a:lnTo>
                      <a:lnTo>
                        <a:pt x="67" y="28"/>
                      </a:lnTo>
                      <a:lnTo>
                        <a:pt x="67" y="28"/>
                      </a:lnTo>
                      <a:lnTo>
                        <a:pt x="67" y="28"/>
                      </a:lnTo>
                      <a:lnTo>
                        <a:pt x="67" y="28"/>
                      </a:lnTo>
                      <a:lnTo>
                        <a:pt x="67" y="28"/>
                      </a:lnTo>
                      <a:lnTo>
                        <a:pt x="65" y="29"/>
                      </a:lnTo>
                      <a:lnTo>
                        <a:pt x="61" y="32"/>
                      </a:lnTo>
                      <a:lnTo>
                        <a:pt x="57" y="38"/>
                      </a:lnTo>
                      <a:lnTo>
                        <a:pt x="57" y="38"/>
                      </a:lnTo>
                      <a:lnTo>
                        <a:pt x="54" y="44"/>
                      </a:lnTo>
                      <a:lnTo>
                        <a:pt x="53" y="50"/>
                      </a:lnTo>
                      <a:lnTo>
                        <a:pt x="53" y="52"/>
                      </a:lnTo>
                      <a:lnTo>
                        <a:pt x="53" y="52"/>
                      </a:lnTo>
                      <a:lnTo>
                        <a:pt x="53" y="52"/>
                      </a:lnTo>
                      <a:lnTo>
                        <a:pt x="53" y="52"/>
                      </a:lnTo>
                      <a:lnTo>
                        <a:pt x="53" y="52"/>
                      </a:lnTo>
                      <a:lnTo>
                        <a:pt x="53" y="52"/>
                      </a:lnTo>
                      <a:lnTo>
                        <a:pt x="56" y="56"/>
                      </a:lnTo>
                      <a:lnTo>
                        <a:pt x="57" y="61"/>
                      </a:lnTo>
                      <a:lnTo>
                        <a:pt x="55" y="65"/>
                      </a:lnTo>
                      <a:lnTo>
                        <a:pt x="55" y="65"/>
                      </a:lnTo>
                      <a:lnTo>
                        <a:pt x="51" y="68"/>
                      </a:lnTo>
                      <a:lnTo>
                        <a:pt x="47" y="70"/>
                      </a:lnTo>
                      <a:lnTo>
                        <a:pt x="43" y="68"/>
                      </a:lnTo>
                      <a:lnTo>
                        <a:pt x="43" y="68"/>
                      </a:lnTo>
                      <a:lnTo>
                        <a:pt x="36" y="61"/>
                      </a:lnTo>
                      <a:lnTo>
                        <a:pt x="33" y="50"/>
                      </a:lnTo>
                      <a:lnTo>
                        <a:pt x="36" y="37"/>
                      </a:lnTo>
                      <a:lnTo>
                        <a:pt x="36" y="37"/>
                      </a:lnTo>
                      <a:lnTo>
                        <a:pt x="27" y="32"/>
                      </a:lnTo>
                      <a:lnTo>
                        <a:pt x="9" y="22"/>
                      </a:lnTo>
                      <a:lnTo>
                        <a:pt x="0" y="16"/>
                      </a:lnTo>
                      <a:lnTo>
                        <a:pt x="0" y="16"/>
                      </a:lnTo>
                      <a:lnTo>
                        <a:pt x="10" y="0"/>
                      </a:lnTo>
                      <a:lnTo>
                        <a:pt x="10" y="0"/>
                      </a:lnTo>
                      <a:lnTo>
                        <a:pt x="19" y="5"/>
                      </a:lnTo>
                      <a:lnTo>
                        <a:pt x="36" y="15"/>
                      </a:lnTo>
                      <a:lnTo>
                        <a:pt x="45" y="20"/>
                      </a:lnTo>
                      <a:lnTo>
                        <a:pt x="45" y="20"/>
                      </a:lnTo>
                      <a:lnTo>
                        <a:pt x="56" y="12"/>
                      </a:lnTo>
                      <a:lnTo>
                        <a:pt x="66" y="8"/>
                      </a:lnTo>
                      <a:lnTo>
                        <a:pt x="76" y="11"/>
                      </a:lnTo>
                      <a:lnTo>
                        <a:pt x="76" y="11"/>
                      </a:lnTo>
                      <a:close/>
                    </a:path>
                  </a:pathLst>
                </a:custGeom>
                <a:solidFill>
                  <a:srgbClr val="FFFF00"/>
                </a:solidFill>
                <a:ln w="12700" cmpd="sng">
                  <a:solidFill>
                    <a:srgbClr val="FFFF00"/>
                  </a:solidFill>
                  <a:round/>
                  <a:headEnd/>
                  <a:tailEnd/>
                </a:ln>
              </p:spPr>
              <p:txBody>
                <a:bodyPr/>
                <a:lstStyle/>
                <a:p>
                  <a:endParaRPr lang="tr-TR"/>
                </a:p>
              </p:txBody>
            </p:sp>
            <p:sp>
              <p:nvSpPr>
                <p:cNvPr id="50249" name="Freeform 73"/>
                <p:cNvSpPr>
                  <a:spLocks/>
                </p:cNvSpPr>
                <p:nvPr/>
              </p:nvSpPr>
              <p:spPr bwMode="auto">
                <a:xfrm>
                  <a:off x="2125" y="3422"/>
                  <a:ext cx="78" cy="77"/>
                </a:xfrm>
                <a:custGeom>
                  <a:avLst/>
                  <a:gdLst>
                    <a:gd name="T0" fmla="*/ 49 w 78"/>
                    <a:gd name="T1" fmla="*/ 76 h 77"/>
                    <a:gd name="T2" fmla="*/ 45 w 78"/>
                    <a:gd name="T3" fmla="*/ 77 h 77"/>
                    <a:gd name="T4" fmla="*/ 41 w 78"/>
                    <a:gd name="T5" fmla="*/ 77 h 77"/>
                    <a:gd name="T6" fmla="*/ 36 w 78"/>
                    <a:gd name="T7" fmla="*/ 75 h 77"/>
                    <a:gd name="T8" fmla="*/ 36 w 78"/>
                    <a:gd name="T9" fmla="*/ 75 h 77"/>
                    <a:gd name="T10" fmla="*/ 34 w 78"/>
                    <a:gd name="T11" fmla="*/ 71 h 77"/>
                    <a:gd name="T12" fmla="*/ 34 w 78"/>
                    <a:gd name="T13" fmla="*/ 66 h 77"/>
                    <a:gd name="T14" fmla="*/ 36 w 78"/>
                    <a:gd name="T15" fmla="*/ 61 h 77"/>
                    <a:gd name="T16" fmla="*/ 36 w 78"/>
                    <a:gd name="T17" fmla="*/ 61 h 77"/>
                    <a:gd name="T18" fmla="*/ 35 w 78"/>
                    <a:gd name="T19" fmla="*/ 61 h 77"/>
                    <a:gd name="T20" fmla="*/ 35 w 78"/>
                    <a:gd name="T21" fmla="*/ 62 h 77"/>
                    <a:gd name="T22" fmla="*/ 35 w 78"/>
                    <a:gd name="T23" fmla="*/ 62 h 77"/>
                    <a:gd name="T24" fmla="*/ 35 w 78"/>
                    <a:gd name="T25" fmla="*/ 62 h 77"/>
                    <a:gd name="T26" fmla="*/ 35 w 78"/>
                    <a:gd name="T27" fmla="*/ 59 h 77"/>
                    <a:gd name="T28" fmla="*/ 33 w 78"/>
                    <a:gd name="T29" fmla="*/ 55 h 77"/>
                    <a:gd name="T30" fmla="*/ 28 w 78"/>
                    <a:gd name="T31" fmla="*/ 49 h 77"/>
                    <a:gd name="T32" fmla="*/ 28 w 78"/>
                    <a:gd name="T33" fmla="*/ 49 h 77"/>
                    <a:gd name="T34" fmla="*/ 23 w 78"/>
                    <a:gd name="T35" fmla="*/ 45 h 77"/>
                    <a:gd name="T36" fmla="*/ 18 w 78"/>
                    <a:gd name="T37" fmla="*/ 42 h 77"/>
                    <a:gd name="T38" fmla="*/ 16 w 78"/>
                    <a:gd name="T39" fmla="*/ 42 h 77"/>
                    <a:gd name="T40" fmla="*/ 16 w 78"/>
                    <a:gd name="T41" fmla="*/ 42 h 77"/>
                    <a:gd name="T42" fmla="*/ 16 w 78"/>
                    <a:gd name="T43" fmla="*/ 42 h 77"/>
                    <a:gd name="T44" fmla="*/ 16 w 78"/>
                    <a:gd name="T45" fmla="*/ 41 h 77"/>
                    <a:gd name="T46" fmla="*/ 16 w 78"/>
                    <a:gd name="T47" fmla="*/ 41 h 77"/>
                    <a:gd name="T48" fmla="*/ 16 w 78"/>
                    <a:gd name="T49" fmla="*/ 41 h 77"/>
                    <a:gd name="T50" fmla="*/ 12 w 78"/>
                    <a:gd name="T51" fmla="*/ 43 h 77"/>
                    <a:gd name="T52" fmla="*/ 6 w 78"/>
                    <a:gd name="T53" fmla="*/ 43 h 77"/>
                    <a:gd name="T54" fmla="*/ 2 w 78"/>
                    <a:gd name="T55" fmla="*/ 40 h 77"/>
                    <a:gd name="T56" fmla="*/ 2 w 78"/>
                    <a:gd name="T57" fmla="*/ 40 h 77"/>
                    <a:gd name="T58" fmla="*/ 0 w 78"/>
                    <a:gd name="T59" fmla="*/ 36 h 77"/>
                    <a:gd name="T60" fmla="*/ 0 w 78"/>
                    <a:gd name="T61" fmla="*/ 31 h 77"/>
                    <a:gd name="T62" fmla="*/ 3 w 78"/>
                    <a:gd name="T63" fmla="*/ 28 h 77"/>
                    <a:gd name="T64" fmla="*/ 3 w 78"/>
                    <a:gd name="T65" fmla="*/ 28 h 77"/>
                    <a:gd name="T66" fmla="*/ 12 w 78"/>
                    <a:gd name="T67" fmla="*/ 23 h 77"/>
                    <a:gd name="T68" fmla="*/ 23 w 78"/>
                    <a:gd name="T69" fmla="*/ 23 h 77"/>
                    <a:gd name="T70" fmla="*/ 35 w 78"/>
                    <a:gd name="T71" fmla="*/ 29 h 77"/>
                    <a:gd name="T72" fmla="*/ 35 w 78"/>
                    <a:gd name="T73" fmla="*/ 29 h 77"/>
                    <a:gd name="T74" fmla="*/ 42 w 78"/>
                    <a:gd name="T75" fmla="*/ 22 h 77"/>
                    <a:gd name="T76" fmla="*/ 57 w 78"/>
                    <a:gd name="T77" fmla="*/ 8 h 77"/>
                    <a:gd name="T78" fmla="*/ 64 w 78"/>
                    <a:gd name="T79" fmla="*/ 0 h 77"/>
                    <a:gd name="T80" fmla="*/ 64 w 78"/>
                    <a:gd name="T81" fmla="*/ 0 h 77"/>
                    <a:gd name="T82" fmla="*/ 78 w 78"/>
                    <a:gd name="T83" fmla="*/ 15 h 77"/>
                    <a:gd name="T84" fmla="*/ 78 w 78"/>
                    <a:gd name="T85" fmla="*/ 15 h 77"/>
                    <a:gd name="T86" fmla="*/ 70 w 78"/>
                    <a:gd name="T87" fmla="*/ 22 h 77"/>
                    <a:gd name="T88" fmla="*/ 56 w 78"/>
                    <a:gd name="T89" fmla="*/ 36 h 77"/>
                    <a:gd name="T90" fmla="*/ 48 w 78"/>
                    <a:gd name="T91" fmla="*/ 43 h 77"/>
                    <a:gd name="T92" fmla="*/ 48 w 78"/>
                    <a:gd name="T93" fmla="*/ 43 h 77"/>
                    <a:gd name="T94" fmla="*/ 54 w 78"/>
                    <a:gd name="T95" fmla="*/ 55 h 77"/>
                    <a:gd name="T96" fmla="*/ 54 w 78"/>
                    <a:gd name="T97" fmla="*/ 66 h 77"/>
                    <a:gd name="T98" fmla="*/ 49 w 78"/>
                    <a:gd name="T99" fmla="*/ 76 h 77"/>
                    <a:gd name="T100" fmla="*/ 49 w 78"/>
                    <a:gd name="T10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77">
                      <a:moveTo>
                        <a:pt x="49" y="76"/>
                      </a:moveTo>
                      <a:lnTo>
                        <a:pt x="45" y="77"/>
                      </a:lnTo>
                      <a:lnTo>
                        <a:pt x="41" y="77"/>
                      </a:lnTo>
                      <a:lnTo>
                        <a:pt x="36" y="75"/>
                      </a:lnTo>
                      <a:lnTo>
                        <a:pt x="36" y="75"/>
                      </a:lnTo>
                      <a:lnTo>
                        <a:pt x="34" y="71"/>
                      </a:lnTo>
                      <a:lnTo>
                        <a:pt x="34" y="66"/>
                      </a:lnTo>
                      <a:lnTo>
                        <a:pt x="36" y="61"/>
                      </a:lnTo>
                      <a:lnTo>
                        <a:pt x="36" y="61"/>
                      </a:lnTo>
                      <a:lnTo>
                        <a:pt x="35" y="61"/>
                      </a:lnTo>
                      <a:lnTo>
                        <a:pt x="35" y="62"/>
                      </a:lnTo>
                      <a:lnTo>
                        <a:pt x="35" y="62"/>
                      </a:lnTo>
                      <a:lnTo>
                        <a:pt x="35" y="62"/>
                      </a:lnTo>
                      <a:lnTo>
                        <a:pt x="35" y="59"/>
                      </a:lnTo>
                      <a:lnTo>
                        <a:pt x="33" y="55"/>
                      </a:lnTo>
                      <a:lnTo>
                        <a:pt x="28" y="49"/>
                      </a:lnTo>
                      <a:lnTo>
                        <a:pt x="28" y="49"/>
                      </a:lnTo>
                      <a:lnTo>
                        <a:pt x="23" y="45"/>
                      </a:lnTo>
                      <a:lnTo>
                        <a:pt x="18" y="42"/>
                      </a:lnTo>
                      <a:lnTo>
                        <a:pt x="16" y="42"/>
                      </a:lnTo>
                      <a:lnTo>
                        <a:pt x="16" y="42"/>
                      </a:lnTo>
                      <a:lnTo>
                        <a:pt x="16" y="42"/>
                      </a:lnTo>
                      <a:lnTo>
                        <a:pt x="16" y="41"/>
                      </a:lnTo>
                      <a:lnTo>
                        <a:pt x="16" y="41"/>
                      </a:lnTo>
                      <a:lnTo>
                        <a:pt x="16" y="41"/>
                      </a:lnTo>
                      <a:lnTo>
                        <a:pt x="12" y="43"/>
                      </a:lnTo>
                      <a:lnTo>
                        <a:pt x="6" y="43"/>
                      </a:lnTo>
                      <a:lnTo>
                        <a:pt x="2" y="40"/>
                      </a:lnTo>
                      <a:lnTo>
                        <a:pt x="2" y="40"/>
                      </a:lnTo>
                      <a:lnTo>
                        <a:pt x="0" y="36"/>
                      </a:lnTo>
                      <a:lnTo>
                        <a:pt x="0" y="31"/>
                      </a:lnTo>
                      <a:lnTo>
                        <a:pt x="3" y="28"/>
                      </a:lnTo>
                      <a:lnTo>
                        <a:pt x="3" y="28"/>
                      </a:lnTo>
                      <a:lnTo>
                        <a:pt x="12" y="23"/>
                      </a:lnTo>
                      <a:lnTo>
                        <a:pt x="23" y="23"/>
                      </a:lnTo>
                      <a:lnTo>
                        <a:pt x="35" y="29"/>
                      </a:lnTo>
                      <a:lnTo>
                        <a:pt x="35" y="29"/>
                      </a:lnTo>
                      <a:lnTo>
                        <a:pt x="42" y="22"/>
                      </a:lnTo>
                      <a:lnTo>
                        <a:pt x="57" y="8"/>
                      </a:lnTo>
                      <a:lnTo>
                        <a:pt x="64" y="0"/>
                      </a:lnTo>
                      <a:lnTo>
                        <a:pt x="64" y="0"/>
                      </a:lnTo>
                      <a:lnTo>
                        <a:pt x="78" y="15"/>
                      </a:lnTo>
                      <a:lnTo>
                        <a:pt x="78" y="15"/>
                      </a:lnTo>
                      <a:lnTo>
                        <a:pt x="70" y="22"/>
                      </a:lnTo>
                      <a:lnTo>
                        <a:pt x="56" y="36"/>
                      </a:lnTo>
                      <a:lnTo>
                        <a:pt x="48" y="43"/>
                      </a:lnTo>
                      <a:lnTo>
                        <a:pt x="48" y="43"/>
                      </a:lnTo>
                      <a:lnTo>
                        <a:pt x="54" y="55"/>
                      </a:lnTo>
                      <a:lnTo>
                        <a:pt x="54" y="66"/>
                      </a:lnTo>
                      <a:lnTo>
                        <a:pt x="49" y="76"/>
                      </a:lnTo>
                      <a:lnTo>
                        <a:pt x="49" y="76"/>
                      </a:lnTo>
                      <a:close/>
                    </a:path>
                  </a:pathLst>
                </a:custGeom>
                <a:solidFill>
                  <a:srgbClr val="FFFF00"/>
                </a:solidFill>
                <a:ln w="12700" cmpd="sng">
                  <a:solidFill>
                    <a:srgbClr val="FFFF00"/>
                  </a:solidFill>
                  <a:round/>
                  <a:headEnd/>
                  <a:tailEnd/>
                </a:ln>
              </p:spPr>
              <p:txBody>
                <a:bodyPr/>
                <a:lstStyle/>
                <a:p>
                  <a:endParaRPr lang="tr-TR"/>
                </a:p>
              </p:txBody>
            </p:sp>
            <p:sp>
              <p:nvSpPr>
                <p:cNvPr id="50250" name="Freeform 74"/>
                <p:cNvSpPr>
                  <a:spLocks/>
                </p:cNvSpPr>
                <p:nvPr/>
              </p:nvSpPr>
              <p:spPr bwMode="auto">
                <a:xfrm>
                  <a:off x="2092" y="3293"/>
                  <a:ext cx="76" cy="66"/>
                </a:xfrm>
                <a:custGeom>
                  <a:avLst/>
                  <a:gdLst>
                    <a:gd name="T0" fmla="*/ 7 w 76"/>
                    <a:gd name="T1" fmla="*/ 66 h 66"/>
                    <a:gd name="T2" fmla="*/ 3 w 76"/>
                    <a:gd name="T3" fmla="*/ 64 h 66"/>
                    <a:gd name="T4" fmla="*/ 1 w 76"/>
                    <a:gd name="T5" fmla="*/ 61 h 66"/>
                    <a:gd name="T6" fmla="*/ 0 w 76"/>
                    <a:gd name="T7" fmla="*/ 55 h 66"/>
                    <a:gd name="T8" fmla="*/ 0 w 76"/>
                    <a:gd name="T9" fmla="*/ 55 h 66"/>
                    <a:gd name="T10" fmla="*/ 2 w 76"/>
                    <a:gd name="T11" fmla="*/ 51 h 66"/>
                    <a:gd name="T12" fmla="*/ 5 w 76"/>
                    <a:gd name="T13" fmla="*/ 48 h 66"/>
                    <a:gd name="T14" fmla="*/ 10 w 76"/>
                    <a:gd name="T15" fmla="*/ 46 h 66"/>
                    <a:gd name="T16" fmla="*/ 10 w 76"/>
                    <a:gd name="T17" fmla="*/ 46 h 66"/>
                    <a:gd name="T18" fmla="*/ 10 w 76"/>
                    <a:gd name="T19" fmla="*/ 46 h 66"/>
                    <a:gd name="T20" fmla="*/ 10 w 76"/>
                    <a:gd name="T21" fmla="*/ 46 h 66"/>
                    <a:gd name="T22" fmla="*/ 9 w 76"/>
                    <a:gd name="T23" fmla="*/ 46 h 66"/>
                    <a:gd name="T24" fmla="*/ 9 w 76"/>
                    <a:gd name="T25" fmla="*/ 46 h 66"/>
                    <a:gd name="T26" fmla="*/ 11 w 76"/>
                    <a:gd name="T27" fmla="*/ 44 h 66"/>
                    <a:gd name="T28" fmla="*/ 14 w 76"/>
                    <a:gd name="T29" fmla="*/ 40 h 66"/>
                    <a:gd name="T30" fmla="*/ 16 w 76"/>
                    <a:gd name="T31" fmla="*/ 33 h 66"/>
                    <a:gd name="T32" fmla="*/ 16 w 76"/>
                    <a:gd name="T33" fmla="*/ 33 h 66"/>
                    <a:gd name="T34" fmla="*/ 16 w 76"/>
                    <a:gd name="T35" fmla="*/ 26 h 66"/>
                    <a:gd name="T36" fmla="*/ 15 w 76"/>
                    <a:gd name="T37" fmla="*/ 21 h 66"/>
                    <a:gd name="T38" fmla="*/ 14 w 76"/>
                    <a:gd name="T39" fmla="*/ 19 h 66"/>
                    <a:gd name="T40" fmla="*/ 14 w 76"/>
                    <a:gd name="T41" fmla="*/ 19 h 66"/>
                    <a:gd name="T42" fmla="*/ 14 w 76"/>
                    <a:gd name="T43" fmla="*/ 19 h 66"/>
                    <a:gd name="T44" fmla="*/ 14 w 76"/>
                    <a:gd name="T45" fmla="*/ 19 h 66"/>
                    <a:gd name="T46" fmla="*/ 14 w 76"/>
                    <a:gd name="T47" fmla="*/ 19 h 66"/>
                    <a:gd name="T48" fmla="*/ 14 w 76"/>
                    <a:gd name="T49" fmla="*/ 19 h 66"/>
                    <a:gd name="T50" fmla="*/ 10 w 76"/>
                    <a:gd name="T51" fmla="*/ 16 h 66"/>
                    <a:gd name="T52" fmla="*/ 8 w 76"/>
                    <a:gd name="T53" fmla="*/ 12 h 66"/>
                    <a:gd name="T54" fmla="*/ 7 w 76"/>
                    <a:gd name="T55" fmla="*/ 7 h 66"/>
                    <a:gd name="T56" fmla="*/ 7 w 76"/>
                    <a:gd name="T57" fmla="*/ 7 h 66"/>
                    <a:gd name="T58" fmla="*/ 9 w 76"/>
                    <a:gd name="T59" fmla="*/ 3 h 66"/>
                    <a:gd name="T60" fmla="*/ 13 w 76"/>
                    <a:gd name="T61" fmla="*/ 0 h 66"/>
                    <a:gd name="T62" fmla="*/ 17 w 76"/>
                    <a:gd name="T63" fmla="*/ 0 h 66"/>
                    <a:gd name="T64" fmla="*/ 17 w 76"/>
                    <a:gd name="T65" fmla="*/ 0 h 66"/>
                    <a:gd name="T66" fmla="*/ 26 w 76"/>
                    <a:gd name="T67" fmla="*/ 4 h 66"/>
                    <a:gd name="T68" fmla="*/ 33 w 76"/>
                    <a:gd name="T69" fmla="*/ 13 h 66"/>
                    <a:gd name="T70" fmla="*/ 36 w 76"/>
                    <a:gd name="T71" fmla="*/ 26 h 66"/>
                    <a:gd name="T72" fmla="*/ 36 w 76"/>
                    <a:gd name="T73" fmla="*/ 26 h 66"/>
                    <a:gd name="T74" fmla="*/ 46 w 76"/>
                    <a:gd name="T75" fmla="*/ 28 h 66"/>
                    <a:gd name="T76" fmla="*/ 66 w 76"/>
                    <a:gd name="T77" fmla="*/ 31 h 66"/>
                    <a:gd name="T78" fmla="*/ 76 w 76"/>
                    <a:gd name="T79" fmla="*/ 32 h 66"/>
                    <a:gd name="T80" fmla="*/ 76 w 76"/>
                    <a:gd name="T81" fmla="*/ 32 h 66"/>
                    <a:gd name="T82" fmla="*/ 73 w 76"/>
                    <a:gd name="T83" fmla="*/ 52 h 66"/>
                    <a:gd name="T84" fmla="*/ 73 w 76"/>
                    <a:gd name="T85" fmla="*/ 52 h 66"/>
                    <a:gd name="T86" fmla="*/ 63 w 76"/>
                    <a:gd name="T87" fmla="*/ 50 h 66"/>
                    <a:gd name="T88" fmla="*/ 43 w 76"/>
                    <a:gd name="T89" fmla="*/ 48 h 66"/>
                    <a:gd name="T90" fmla="*/ 33 w 76"/>
                    <a:gd name="T91" fmla="*/ 46 h 66"/>
                    <a:gd name="T92" fmla="*/ 33 w 76"/>
                    <a:gd name="T93" fmla="*/ 46 h 66"/>
                    <a:gd name="T94" fmla="*/ 26 w 76"/>
                    <a:gd name="T95" fmla="*/ 57 h 66"/>
                    <a:gd name="T96" fmla="*/ 18 w 76"/>
                    <a:gd name="T97" fmla="*/ 64 h 66"/>
                    <a:gd name="T98" fmla="*/ 7 w 76"/>
                    <a:gd name="T99" fmla="*/ 66 h 66"/>
                    <a:gd name="T100" fmla="*/ 7 w 76"/>
                    <a:gd name="T10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66">
                      <a:moveTo>
                        <a:pt x="7" y="66"/>
                      </a:moveTo>
                      <a:lnTo>
                        <a:pt x="3" y="64"/>
                      </a:lnTo>
                      <a:lnTo>
                        <a:pt x="1" y="61"/>
                      </a:lnTo>
                      <a:lnTo>
                        <a:pt x="0" y="55"/>
                      </a:lnTo>
                      <a:lnTo>
                        <a:pt x="0" y="55"/>
                      </a:lnTo>
                      <a:lnTo>
                        <a:pt x="2" y="51"/>
                      </a:lnTo>
                      <a:lnTo>
                        <a:pt x="5" y="48"/>
                      </a:lnTo>
                      <a:lnTo>
                        <a:pt x="10" y="46"/>
                      </a:lnTo>
                      <a:lnTo>
                        <a:pt x="10" y="46"/>
                      </a:lnTo>
                      <a:lnTo>
                        <a:pt x="10" y="46"/>
                      </a:lnTo>
                      <a:lnTo>
                        <a:pt x="10" y="46"/>
                      </a:lnTo>
                      <a:lnTo>
                        <a:pt x="9" y="46"/>
                      </a:lnTo>
                      <a:lnTo>
                        <a:pt x="9" y="46"/>
                      </a:lnTo>
                      <a:lnTo>
                        <a:pt x="11" y="44"/>
                      </a:lnTo>
                      <a:lnTo>
                        <a:pt x="14" y="40"/>
                      </a:lnTo>
                      <a:lnTo>
                        <a:pt x="16" y="33"/>
                      </a:lnTo>
                      <a:lnTo>
                        <a:pt x="16" y="33"/>
                      </a:lnTo>
                      <a:lnTo>
                        <a:pt x="16" y="26"/>
                      </a:lnTo>
                      <a:lnTo>
                        <a:pt x="15" y="21"/>
                      </a:lnTo>
                      <a:lnTo>
                        <a:pt x="14" y="19"/>
                      </a:lnTo>
                      <a:lnTo>
                        <a:pt x="14" y="19"/>
                      </a:lnTo>
                      <a:lnTo>
                        <a:pt x="14" y="19"/>
                      </a:lnTo>
                      <a:lnTo>
                        <a:pt x="14" y="19"/>
                      </a:lnTo>
                      <a:lnTo>
                        <a:pt x="14" y="19"/>
                      </a:lnTo>
                      <a:lnTo>
                        <a:pt x="14" y="19"/>
                      </a:lnTo>
                      <a:lnTo>
                        <a:pt x="10" y="16"/>
                      </a:lnTo>
                      <a:lnTo>
                        <a:pt x="8" y="12"/>
                      </a:lnTo>
                      <a:lnTo>
                        <a:pt x="7" y="7"/>
                      </a:lnTo>
                      <a:lnTo>
                        <a:pt x="7" y="7"/>
                      </a:lnTo>
                      <a:lnTo>
                        <a:pt x="9" y="3"/>
                      </a:lnTo>
                      <a:lnTo>
                        <a:pt x="13" y="0"/>
                      </a:lnTo>
                      <a:lnTo>
                        <a:pt x="17" y="0"/>
                      </a:lnTo>
                      <a:lnTo>
                        <a:pt x="17" y="0"/>
                      </a:lnTo>
                      <a:lnTo>
                        <a:pt x="26" y="4"/>
                      </a:lnTo>
                      <a:lnTo>
                        <a:pt x="33" y="13"/>
                      </a:lnTo>
                      <a:lnTo>
                        <a:pt x="36" y="26"/>
                      </a:lnTo>
                      <a:lnTo>
                        <a:pt x="36" y="26"/>
                      </a:lnTo>
                      <a:lnTo>
                        <a:pt x="46" y="28"/>
                      </a:lnTo>
                      <a:lnTo>
                        <a:pt x="66" y="31"/>
                      </a:lnTo>
                      <a:lnTo>
                        <a:pt x="76" y="32"/>
                      </a:lnTo>
                      <a:lnTo>
                        <a:pt x="76" y="32"/>
                      </a:lnTo>
                      <a:lnTo>
                        <a:pt x="73" y="52"/>
                      </a:lnTo>
                      <a:lnTo>
                        <a:pt x="73" y="52"/>
                      </a:lnTo>
                      <a:lnTo>
                        <a:pt x="63" y="50"/>
                      </a:lnTo>
                      <a:lnTo>
                        <a:pt x="43" y="48"/>
                      </a:lnTo>
                      <a:lnTo>
                        <a:pt x="33" y="46"/>
                      </a:lnTo>
                      <a:lnTo>
                        <a:pt x="33" y="46"/>
                      </a:lnTo>
                      <a:lnTo>
                        <a:pt x="26" y="57"/>
                      </a:lnTo>
                      <a:lnTo>
                        <a:pt x="18" y="64"/>
                      </a:lnTo>
                      <a:lnTo>
                        <a:pt x="7" y="66"/>
                      </a:lnTo>
                      <a:lnTo>
                        <a:pt x="7" y="66"/>
                      </a:lnTo>
                      <a:close/>
                    </a:path>
                  </a:pathLst>
                </a:custGeom>
                <a:solidFill>
                  <a:srgbClr val="FFFF00"/>
                </a:solidFill>
                <a:ln w="12700" cmpd="sng">
                  <a:solidFill>
                    <a:srgbClr val="FFFF00"/>
                  </a:solidFill>
                  <a:round/>
                  <a:headEnd/>
                  <a:tailEnd/>
                </a:ln>
              </p:spPr>
              <p:txBody>
                <a:bodyPr/>
                <a:lstStyle/>
                <a:p>
                  <a:endParaRPr lang="tr-TR"/>
                </a:p>
              </p:txBody>
            </p:sp>
            <p:sp>
              <p:nvSpPr>
                <p:cNvPr id="50251" name="Freeform 75"/>
                <p:cNvSpPr>
                  <a:spLocks/>
                </p:cNvSpPr>
                <p:nvPr/>
              </p:nvSpPr>
              <p:spPr bwMode="auto">
                <a:xfrm>
                  <a:off x="2356" y="3220"/>
                  <a:ext cx="80" cy="72"/>
                </a:xfrm>
                <a:custGeom>
                  <a:avLst/>
                  <a:gdLst>
                    <a:gd name="T0" fmla="*/ 77 w 80"/>
                    <a:gd name="T1" fmla="*/ 57 h 72"/>
                    <a:gd name="T2" fmla="*/ 80 w 80"/>
                    <a:gd name="T3" fmla="*/ 53 h 72"/>
                    <a:gd name="T4" fmla="*/ 80 w 80"/>
                    <a:gd name="T5" fmla="*/ 49 h 72"/>
                    <a:gd name="T6" fmla="*/ 79 w 80"/>
                    <a:gd name="T7" fmla="*/ 44 h 72"/>
                    <a:gd name="T8" fmla="*/ 79 w 80"/>
                    <a:gd name="T9" fmla="*/ 44 h 72"/>
                    <a:gd name="T10" fmla="*/ 76 w 80"/>
                    <a:gd name="T11" fmla="*/ 41 h 72"/>
                    <a:gd name="T12" fmla="*/ 71 w 80"/>
                    <a:gd name="T13" fmla="*/ 40 h 72"/>
                    <a:gd name="T14" fmla="*/ 66 w 80"/>
                    <a:gd name="T15" fmla="*/ 40 h 72"/>
                    <a:gd name="T16" fmla="*/ 66 w 80"/>
                    <a:gd name="T17" fmla="*/ 40 h 72"/>
                    <a:gd name="T18" fmla="*/ 66 w 80"/>
                    <a:gd name="T19" fmla="*/ 40 h 72"/>
                    <a:gd name="T20" fmla="*/ 66 w 80"/>
                    <a:gd name="T21" fmla="*/ 40 h 72"/>
                    <a:gd name="T22" fmla="*/ 66 w 80"/>
                    <a:gd name="T23" fmla="*/ 40 h 72"/>
                    <a:gd name="T24" fmla="*/ 66 w 80"/>
                    <a:gd name="T25" fmla="*/ 40 h 72"/>
                    <a:gd name="T26" fmla="*/ 64 w 80"/>
                    <a:gd name="T27" fmla="*/ 39 h 72"/>
                    <a:gd name="T28" fmla="*/ 60 w 80"/>
                    <a:gd name="T29" fmla="*/ 36 h 72"/>
                    <a:gd name="T30" fmla="*/ 55 w 80"/>
                    <a:gd name="T31" fmla="*/ 31 h 72"/>
                    <a:gd name="T32" fmla="*/ 55 w 80"/>
                    <a:gd name="T33" fmla="*/ 31 h 72"/>
                    <a:gd name="T34" fmla="*/ 52 w 80"/>
                    <a:gd name="T35" fmla="*/ 24 h 72"/>
                    <a:gd name="T36" fmla="*/ 51 w 80"/>
                    <a:gd name="T37" fmla="*/ 19 h 72"/>
                    <a:gd name="T38" fmla="*/ 51 w 80"/>
                    <a:gd name="T39" fmla="*/ 17 h 72"/>
                    <a:gd name="T40" fmla="*/ 51 w 80"/>
                    <a:gd name="T41" fmla="*/ 17 h 72"/>
                    <a:gd name="T42" fmla="*/ 51 w 80"/>
                    <a:gd name="T43" fmla="*/ 17 h 72"/>
                    <a:gd name="T44" fmla="*/ 51 w 80"/>
                    <a:gd name="T45" fmla="*/ 17 h 72"/>
                    <a:gd name="T46" fmla="*/ 51 w 80"/>
                    <a:gd name="T47" fmla="*/ 18 h 72"/>
                    <a:gd name="T48" fmla="*/ 51 w 80"/>
                    <a:gd name="T49" fmla="*/ 18 h 72"/>
                    <a:gd name="T50" fmla="*/ 53 w 80"/>
                    <a:gd name="T51" fmla="*/ 13 h 72"/>
                    <a:gd name="T52" fmla="*/ 54 w 80"/>
                    <a:gd name="T53" fmla="*/ 8 h 72"/>
                    <a:gd name="T54" fmla="*/ 52 w 80"/>
                    <a:gd name="T55" fmla="*/ 4 h 72"/>
                    <a:gd name="T56" fmla="*/ 52 w 80"/>
                    <a:gd name="T57" fmla="*/ 4 h 72"/>
                    <a:gd name="T58" fmla="*/ 48 w 80"/>
                    <a:gd name="T59" fmla="*/ 0 h 72"/>
                    <a:gd name="T60" fmla="*/ 44 w 80"/>
                    <a:gd name="T61" fmla="*/ 0 h 72"/>
                    <a:gd name="T62" fmla="*/ 40 w 80"/>
                    <a:gd name="T63" fmla="*/ 1 h 72"/>
                    <a:gd name="T64" fmla="*/ 40 w 80"/>
                    <a:gd name="T65" fmla="*/ 1 h 72"/>
                    <a:gd name="T66" fmla="*/ 33 w 80"/>
                    <a:gd name="T67" fmla="*/ 9 h 72"/>
                    <a:gd name="T68" fmla="*/ 31 w 80"/>
                    <a:gd name="T69" fmla="*/ 20 h 72"/>
                    <a:gd name="T70" fmla="*/ 34 w 80"/>
                    <a:gd name="T71" fmla="*/ 33 h 72"/>
                    <a:gd name="T72" fmla="*/ 34 w 80"/>
                    <a:gd name="T73" fmla="*/ 33 h 72"/>
                    <a:gd name="T74" fmla="*/ 25 w 80"/>
                    <a:gd name="T75" fmla="*/ 39 h 72"/>
                    <a:gd name="T76" fmla="*/ 9 w 80"/>
                    <a:gd name="T77" fmla="*/ 50 h 72"/>
                    <a:gd name="T78" fmla="*/ 0 w 80"/>
                    <a:gd name="T79" fmla="*/ 55 h 72"/>
                    <a:gd name="T80" fmla="*/ 0 w 80"/>
                    <a:gd name="T81" fmla="*/ 55 h 72"/>
                    <a:gd name="T82" fmla="*/ 11 w 80"/>
                    <a:gd name="T83" fmla="*/ 72 h 72"/>
                    <a:gd name="T84" fmla="*/ 11 w 80"/>
                    <a:gd name="T85" fmla="*/ 72 h 72"/>
                    <a:gd name="T86" fmla="*/ 20 w 80"/>
                    <a:gd name="T87" fmla="*/ 66 h 72"/>
                    <a:gd name="T88" fmla="*/ 36 w 80"/>
                    <a:gd name="T89" fmla="*/ 55 h 72"/>
                    <a:gd name="T90" fmla="*/ 45 w 80"/>
                    <a:gd name="T91" fmla="*/ 49 h 72"/>
                    <a:gd name="T92" fmla="*/ 45 w 80"/>
                    <a:gd name="T93" fmla="*/ 49 h 72"/>
                    <a:gd name="T94" fmla="*/ 56 w 80"/>
                    <a:gd name="T95" fmla="*/ 57 h 72"/>
                    <a:gd name="T96" fmla="*/ 67 w 80"/>
                    <a:gd name="T97" fmla="*/ 60 h 72"/>
                    <a:gd name="T98" fmla="*/ 77 w 80"/>
                    <a:gd name="T99" fmla="*/ 57 h 72"/>
                    <a:gd name="T100" fmla="*/ 77 w 80"/>
                    <a:gd name="T101"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72">
                      <a:moveTo>
                        <a:pt x="77" y="57"/>
                      </a:moveTo>
                      <a:lnTo>
                        <a:pt x="80" y="53"/>
                      </a:lnTo>
                      <a:lnTo>
                        <a:pt x="80" y="49"/>
                      </a:lnTo>
                      <a:lnTo>
                        <a:pt x="79" y="44"/>
                      </a:lnTo>
                      <a:lnTo>
                        <a:pt x="79" y="44"/>
                      </a:lnTo>
                      <a:lnTo>
                        <a:pt x="76" y="41"/>
                      </a:lnTo>
                      <a:lnTo>
                        <a:pt x="71" y="40"/>
                      </a:lnTo>
                      <a:lnTo>
                        <a:pt x="66" y="40"/>
                      </a:lnTo>
                      <a:lnTo>
                        <a:pt x="66" y="40"/>
                      </a:lnTo>
                      <a:lnTo>
                        <a:pt x="66" y="40"/>
                      </a:lnTo>
                      <a:lnTo>
                        <a:pt x="66" y="40"/>
                      </a:lnTo>
                      <a:lnTo>
                        <a:pt x="66" y="40"/>
                      </a:lnTo>
                      <a:lnTo>
                        <a:pt x="66" y="40"/>
                      </a:lnTo>
                      <a:lnTo>
                        <a:pt x="64" y="39"/>
                      </a:lnTo>
                      <a:lnTo>
                        <a:pt x="60" y="36"/>
                      </a:lnTo>
                      <a:lnTo>
                        <a:pt x="55" y="31"/>
                      </a:lnTo>
                      <a:lnTo>
                        <a:pt x="55" y="31"/>
                      </a:lnTo>
                      <a:lnTo>
                        <a:pt x="52" y="24"/>
                      </a:lnTo>
                      <a:lnTo>
                        <a:pt x="51" y="19"/>
                      </a:lnTo>
                      <a:lnTo>
                        <a:pt x="51" y="17"/>
                      </a:lnTo>
                      <a:lnTo>
                        <a:pt x="51" y="17"/>
                      </a:lnTo>
                      <a:lnTo>
                        <a:pt x="51" y="17"/>
                      </a:lnTo>
                      <a:lnTo>
                        <a:pt x="51" y="17"/>
                      </a:lnTo>
                      <a:lnTo>
                        <a:pt x="51" y="18"/>
                      </a:lnTo>
                      <a:lnTo>
                        <a:pt x="51" y="18"/>
                      </a:lnTo>
                      <a:lnTo>
                        <a:pt x="53" y="13"/>
                      </a:lnTo>
                      <a:lnTo>
                        <a:pt x="54" y="8"/>
                      </a:lnTo>
                      <a:lnTo>
                        <a:pt x="52" y="4"/>
                      </a:lnTo>
                      <a:lnTo>
                        <a:pt x="52" y="4"/>
                      </a:lnTo>
                      <a:lnTo>
                        <a:pt x="48" y="0"/>
                      </a:lnTo>
                      <a:lnTo>
                        <a:pt x="44" y="0"/>
                      </a:lnTo>
                      <a:lnTo>
                        <a:pt x="40" y="1"/>
                      </a:lnTo>
                      <a:lnTo>
                        <a:pt x="40" y="1"/>
                      </a:lnTo>
                      <a:lnTo>
                        <a:pt x="33" y="9"/>
                      </a:lnTo>
                      <a:lnTo>
                        <a:pt x="31" y="20"/>
                      </a:lnTo>
                      <a:lnTo>
                        <a:pt x="34" y="33"/>
                      </a:lnTo>
                      <a:lnTo>
                        <a:pt x="34" y="33"/>
                      </a:lnTo>
                      <a:lnTo>
                        <a:pt x="25" y="39"/>
                      </a:lnTo>
                      <a:lnTo>
                        <a:pt x="9" y="50"/>
                      </a:lnTo>
                      <a:lnTo>
                        <a:pt x="0" y="55"/>
                      </a:lnTo>
                      <a:lnTo>
                        <a:pt x="0" y="55"/>
                      </a:lnTo>
                      <a:lnTo>
                        <a:pt x="11" y="72"/>
                      </a:lnTo>
                      <a:lnTo>
                        <a:pt x="11" y="72"/>
                      </a:lnTo>
                      <a:lnTo>
                        <a:pt x="20" y="66"/>
                      </a:lnTo>
                      <a:lnTo>
                        <a:pt x="36" y="55"/>
                      </a:lnTo>
                      <a:lnTo>
                        <a:pt x="45" y="49"/>
                      </a:lnTo>
                      <a:lnTo>
                        <a:pt x="45" y="49"/>
                      </a:lnTo>
                      <a:lnTo>
                        <a:pt x="56" y="57"/>
                      </a:lnTo>
                      <a:lnTo>
                        <a:pt x="67" y="60"/>
                      </a:lnTo>
                      <a:lnTo>
                        <a:pt x="77" y="57"/>
                      </a:lnTo>
                      <a:lnTo>
                        <a:pt x="77" y="57"/>
                      </a:lnTo>
                      <a:close/>
                    </a:path>
                  </a:pathLst>
                </a:custGeom>
                <a:solidFill>
                  <a:srgbClr val="FFFF00"/>
                </a:solidFill>
                <a:ln w="12700" cmpd="sng">
                  <a:solidFill>
                    <a:srgbClr val="FFFF00"/>
                  </a:solidFill>
                  <a:round/>
                  <a:headEnd/>
                  <a:tailEnd/>
                </a:ln>
              </p:spPr>
              <p:txBody>
                <a:bodyPr/>
                <a:lstStyle/>
                <a:p>
                  <a:endParaRPr lang="tr-TR"/>
                </a:p>
              </p:txBody>
            </p:sp>
            <p:sp>
              <p:nvSpPr>
                <p:cNvPr id="50252" name="Freeform 76"/>
                <p:cNvSpPr>
                  <a:spLocks/>
                </p:cNvSpPr>
                <p:nvPr/>
              </p:nvSpPr>
              <p:spPr bwMode="auto">
                <a:xfrm>
                  <a:off x="2152" y="3217"/>
                  <a:ext cx="234" cy="252"/>
                </a:xfrm>
                <a:custGeom>
                  <a:avLst/>
                  <a:gdLst>
                    <a:gd name="T0" fmla="*/ 91 w 234"/>
                    <a:gd name="T1" fmla="*/ 250 h 252"/>
                    <a:gd name="T2" fmla="*/ 86 w 234"/>
                    <a:gd name="T3" fmla="*/ 252 h 252"/>
                    <a:gd name="T4" fmla="*/ 70 w 234"/>
                    <a:gd name="T5" fmla="*/ 252 h 252"/>
                    <a:gd name="T6" fmla="*/ 44 w 234"/>
                    <a:gd name="T7" fmla="*/ 237 h 252"/>
                    <a:gd name="T8" fmla="*/ 44 w 234"/>
                    <a:gd name="T9" fmla="*/ 237 h 252"/>
                    <a:gd name="T10" fmla="*/ 30 w 234"/>
                    <a:gd name="T11" fmla="*/ 222 h 252"/>
                    <a:gd name="T12" fmla="*/ 17 w 234"/>
                    <a:gd name="T13" fmla="*/ 203 h 252"/>
                    <a:gd name="T14" fmla="*/ 8 w 234"/>
                    <a:gd name="T15" fmla="*/ 181 h 252"/>
                    <a:gd name="T16" fmla="*/ 2 w 234"/>
                    <a:gd name="T17" fmla="*/ 158 h 252"/>
                    <a:gd name="T18" fmla="*/ 0 w 234"/>
                    <a:gd name="T19" fmla="*/ 133 h 252"/>
                    <a:gd name="T20" fmla="*/ 3 w 234"/>
                    <a:gd name="T21" fmla="*/ 109 h 252"/>
                    <a:gd name="T22" fmla="*/ 3 w 234"/>
                    <a:gd name="T23" fmla="*/ 109 h 252"/>
                    <a:gd name="T24" fmla="*/ 9 w 234"/>
                    <a:gd name="T25" fmla="*/ 76 h 252"/>
                    <a:gd name="T26" fmla="*/ 13 w 234"/>
                    <a:gd name="T27" fmla="*/ 60 h 252"/>
                    <a:gd name="T28" fmla="*/ 23 w 234"/>
                    <a:gd name="T29" fmla="*/ 41 h 252"/>
                    <a:gd name="T30" fmla="*/ 23 w 234"/>
                    <a:gd name="T31" fmla="*/ 41 h 252"/>
                    <a:gd name="T32" fmla="*/ 39 w 234"/>
                    <a:gd name="T33" fmla="*/ 23 h 252"/>
                    <a:gd name="T34" fmla="*/ 59 w 234"/>
                    <a:gd name="T35" fmla="*/ 9 h 252"/>
                    <a:gd name="T36" fmla="*/ 83 w 234"/>
                    <a:gd name="T37" fmla="*/ 0 h 252"/>
                    <a:gd name="T38" fmla="*/ 111 w 234"/>
                    <a:gd name="T39" fmla="*/ 0 h 252"/>
                    <a:gd name="T40" fmla="*/ 111 w 234"/>
                    <a:gd name="T41" fmla="*/ 0 h 252"/>
                    <a:gd name="T42" fmla="*/ 141 w 234"/>
                    <a:gd name="T43" fmla="*/ 6 h 252"/>
                    <a:gd name="T44" fmla="*/ 171 w 234"/>
                    <a:gd name="T45" fmla="*/ 15 h 252"/>
                    <a:gd name="T46" fmla="*/ 193 w 234"/>
                    <a:gd name="T47" fmla="*/ 26 h 252"/>
                    <a:gd name="T48" fmla="*/ 202 w 234"/>
                    <a:gd name="T49" fmla="*/ 39 h 252"/>
                    <a:gd name="T50" fmla="*/ 202 w 234"/>
                    <a:gd name="T51" fmla="*/ 39 h 252"/>
                    <a:gd name="T52" fmla="*/ 209 w 234"/>
                    <a:gd name="T53" fmla="*/ 56 h 252"/>
                    <a:gd name="T54" fmla="*/ 222 w 234"/>
                    <a:gd name="T55" fmla="*/ 76 h 252"/>
                    <a:gd name="T56" fmla="*/ 232 w 234"/>
                    <a:gd name="T57" fmla="*/ 105 h 252"/>
                    <a:gd name="T58" fmla="*/ 232 w 234"/>
                    <a:gd name="T59" fmla="*/ 105 h 252"/>
                    <a:gd name="T60" fmla="*/ 234 w 234"/>
                    <a:gd name="T61" fmla="*/ 128 h 252"/>
                    <a:gd name="T62" fmla="*/ 234 w 234"/>
                    <a:gd name="T63" fmla="*/ 154 h 252"/>
                    <a:gd name="T64" fmla="*/ 231 w 234"/>
                    <a:gd name="T65" fmla="*/ 179 h 252"/>
                    <a:gd name="T66" fmla="*/ 225 w 234"/>
                    <a:gd name="T67" fmla="*/ 200 h 252"/>
                    <a:gd name="T68" fmla="*/ 212 w 234"/>
                    <a:gd name="T69" fmla="*/ 213 h 252"/>
                    <a:gd name="T70" fmla="*/ 212 w 234"/>
                    <a:gd name="T71" fmla="*/ 213 h 252"/>
                    <a:gd name="T72" fmla="*/ 193 w 234"/>
                    <a:gd name="T73" fmla="*/ 226 h 252"/>
                    <a:gd name="T74" fmla="*/ 173 w 234"/>
                    <a:gd name="T75" fmla="*/ 239 h 252"/>
                    <a:gd name="T76" fmla="*/ 152 w 234"/>
                    <a:gd name="T77" fmla="*/ 249 h 252"/>
                    <a:gd name="T78" fmla="*/ 129 w 234"/>
                    <a:gd name="T79" fmla="*/ 251 h 252"/>
                    <a:gd name="T80" fmla="*/ 129 w 234"/>
                    <a:gd name="T81" fmla="*/ 251 h 252"/>
                    <a:gd name="T82" fmla="*/ 121 w 234"/>
                    <a:gd name="T83" fmla="*/ 252 h 252"/>
                    <a:gd name="T84" fmla="*/ 104 w 234"/>
                    <a:gd name="T85" fmla="*/ 252 h 252"/>
                    <a:gd name="T86" fmla="*/ 91 w 234"/>
                    <a:gd name="T87" fmla="*/ 250 h 252"/>
                    <a:gd name="T88" fmla="*/ 91 w 234"/>
                    <a:gd name="T89" fmla="*/ 25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252">
                      <a:moveTo>
                        <a:pt x="91" y="250"/>
                      </a:moveTo>
                      <a:lnTo>
                        <a:pt x="86" y="252"/>
                      </a:lnTo>
                      <a:lnTo>
                        <a:pt x="70" y="252"/>
                      </a:lnTo>
                      <a:lnTo>
                        <a:pt x="44" y="237"/>
                      </a:lnTo>
                      <a:lnTo>
                        <a:pt x="44" y="237"/>
                      </a:lnTo>
                      <a:lnTo>
                        <a:pt x="30" y="222"/>
                      </a:lnTo>
                      <a:lnTo>
                        <a:pt x="17" y="203"/>
                      </a:lnTo>
                      <a:lnTo>
                        <a:pt x="8" y="181"/>
                      </a:lnTo>
                      <a:lnTo>
                        <a:pt x="2" y="158"/>
                      </a:lnTo>
                      <a:lnTo>
                        <a:pt x="0" y="133"/>
                      </a:lnTo>
                      <a:lnTo>
                        <a:pt x="3" y="109"/>
                      </a:lnTo>
                      <a:lnTo>
                        <a:pt x="3" y="109"/>
                      </a:lnTo>
                      <a:lnTo>
                        <a:pt x="9" y="76"/>
                      </a:lnTo>
                      <a:lnTo>
                        <a:pt x="13" y="60"/>
                      </a:lnTo>
                      <a:lnTo>
                        <a:pt x="23" y="41"/>
                      </a:lnTo>
                      <a:lnTo>
                        <a:pt x="23" y="41"/>
                      </a:lnTo>
                      <a:lnTo>
                        <a:pt x="39" y="23"/>
                      </a:lnTo>
                      <a:lnTo>
                        <a:pt x="59" y="9"/>
                      </a:lnTo>
                      <a:lnTo>
                        <a:pt x="83" y="0"/>
                      </a:lnTo>
                      <a:lnTo>
                        <a:pt x="111" y="0"/>
                      </a:lnTo>
                      <a:lnTo>
                        <a:pt x="111" y="0"/>
                      </a:lnTo>
                      <a:lnTo>
                        <a:pt x="141" y="6"/>
                      </a:lnTo>
                      <a:lnTo>
                        <a:pt x="171" y="15"/>
                      </a:lnTo>
                      <a:lnTo>
                        <a:pt x="193" y="26"/>
                      </a:lnTo>
                      <a:lnTo>
                        <a:pt x="202" y="39"/>
                      </a:lnTo>
                      <a:lnTo>
                        <a:pt x="202" y="39"/>
                      </a:lnTo>
                      <a:lnTo>
                        <a:pt x="209" y="56"/>
                      </a:lnTo>
                      <a:lnTo>
                        <a:pt x="222" y="76"/>
                      </a:lnTo>
                      <a:lnTo>
                        <a:pt x="232" y="105"/>
                      </a:lnTo>
                      <a:lnTo>
                        <a:pt x="232" y="105"/>
                      </a:lnTo>
                      <a:lnTo>
                        <a:pt x="234" y="128"/>
                      </a:lnTo>
                      <a:lnTo>
                        <a:pt x="234" y="154"/>
                      </a:lnTo>
                      <a:lnTo>
                        <a:pt x="231" y="179"/>
                      </a:lnTo>
                      <a:lnTo>
                        <a:pt x="225" y="200"/>
                      </a:lnTo>
                      <a:lnTo>
                        <a:pt x="212" y="213"/>
                      </a:lnTo>
                      <a:lnTo>
                        <a:pt x="212" y="213"/>
                      </a:lnTo>
                      <a:lnTo>
                        <a:pt x="193" y="226"/>
                      </a:lnTo>
                      <a:lnTo>
                        <a:pt x="173" y="239"/>
                      </a:lnTo>
                      <a:lnTo>
                        <a:pt x="152" y="249"/>
                      </a:lnTo>
                      <a:lnTo>
                        <a:pt x="129" y="251"/>
                      </a:lnTo>
                      <a:lnTo>
                        <a:pt x="129" y="251"/>
                      </a:lnTo>
                      <a:lnTo>
                        <a:pt x="121" y="252"/>
                      </a:lnTo>
                      <a:lnTo>
                        <a:pt x="104" y="252"/>
                      </a:lnTo>
                      <a:lnTo>
                        <a:pt x="91" y="250"/>
                      </a:lnTo>
                      <a:lnTo>
                        <a:pt x="91" y="250"/>
                      </a:lnTo>
                      <a:close/>
                    </a:path>
                  </a:pathLst>
                </a:custGeom>
                <a:solidFill>
                  <a:srgbClr val="E2ECF4"/>
                </a:solidFill>
                <a:ln w="19050" cmpd="sng">
                  <a:solidFill>
                    <a:srgbClr val="4E95C4"/>
                  </a:solidFill>
                  <a:round/>
                  <a:headEnd/>
                  <a:tailEnd/>
                </a:ln>
              </p:spPr>
              <p:txBody>
                <a:bodyPr/>
                <a:lstStyle/>
                <a:p>
                  <a:endParaRPr lang="tr-TR"/>
                </a:p>
              </p:txBody>
            </p:sp>
            <p:sp>
              <p:nvSpPr>
                <p:cNvPr id="50253" name="Freeform 77"/>
                <p:cNvSpPr>
                  <a:spLocks/>
                </p:cNvSpPr>
                <p:nvPr/>
              </p:nvSpPr>
              <p:spPr bwMode="auto">
                <a:xfrm>
                  <a:off x="2203" y="3280"/>
                  <a:ext cx="150" cy="162"/>
                </a:xfrm>
                <a:custGeom>
                  <a:avLst/>
                  <a:gdLst>
                    <a:gd name="T0" fmla="*/ 143 w 150"/>
                    <a:gd name="T1" fmla="*/ 57 h 162"/>
                    <a:gd name="T2" fmla="*/ 150 w 150"/>
                    <a:gd name="T3" fmla="*/ 81 h 162"/>
                    <a:gd name="T4" fmla="*/ 146 w 150"/>
                    <a:gd name="T5" fmla="*/ 109 h 162"/>
                    <a:gd name="T6" fmla="*/ 134 w 150"/>
                    <a:gd name="T7" fmla="*/ 131 h 162"/>
                    <a:gd name="T8" fmla="*/ 134 w 150"/>
                    <a:gd name="T9" fmla="*/ 131 h 162"/>
                    <a:gd name="T10" fmla="*/ 116 w 150"/>
                    <a:gd name="T11" fmla="*/ 146 h 162"/>
                    <a:gd name="T12" fmla="*/ 92 w 150"/>
                    <a:gd name="T13" fmla="*/ 156 h 162"/>
                    <a:gd name="T14" fmla="*/ 71 w 150"/>
                    <a:gd name="T15" fmla="*/ 162 h 162"/>
                    <a:gd name="T16" fmla="*/ 71 w 150"/>
                    <a:gd name="T17" fmla="*/ 162 h 162"/>
                    <a:gd name="T18" fmla="*/ 55 w 150"/>
                    <a:gd name="T19" fmla="*/ 161 h 162"/>
                    <a:gd name="T20" fmla="*/ 36 w 150"/>
                    <a:gd name="T21" fmla="*/ 153 h 162"/>
                    <a:gd name="T22" fmla="*/ 17 w 150"/>
                    <a:gd name="T23" fmla="*/ 139 h 162"/>
                    <a:gd name="T24" fmla="*/ 4 w 150"/>
                    <a:gd name="T25" fmla="*/ 120 h 162"/>
                    <a:gd name="T26" fmla="*/ 0 w 150"/>
                    <a:gd name="T27" fmla="*/ 100 h 162"/>
                    <a:gd name="T28" fmla="*/ 0 w 150"/>
                    <a:gd name="T29" fmla="*/ 100 h 162"/>
                    <a:gd name="T30" fmla="*/ 6 w 150"/>
                    <a:gd name="T31" fmla="*/ 70 h 162"/>
                    <a:gd name="T32" fmla="*/ 9 w 150"/>
                    <a:gd name="T33" fmla="*/ 50 h 162"/>
                    <a:gd name="T34" fmla="*/ 10 w 150"/>
                    <a:gd name="T35" fmla="*/ 38 h 162"/>
                    <a:gd name="T36" fmla="*/ 10 w 150"/>
                    <a:gd name="T37" fmla="*/ 38 h 162"/>
                    <a:gd name="T38" fmla="*/ 13 w 150"/>
                    <a:gd name="T39" fmla="*/ 26 h 162"/>
                    <a:gd name="T40" fmla="*/ 25 w 150"/>
                    <a:gd name="T41" fmla="*/ 6 h 162"/>
                    <a:gd name="T42" fmla="*/ 49 w 150"/>
                    <a:gd name="T43" fmla="*/ 0 h 162"/>
                    <a:gd name="T44" fmla="*/ 49 w 150"/>
                    <a:gd name="T45" fmla="*/ 0 h 162"/>
                    <a:gd name="T46" fmla="*/ 73 w 150"/>
                    <a:gd name="T47" fmla="*/ 3 h 162"/>
                    <a:gd name="T48" fmla="*/ 90 w 150"/>
                    <a:gd name="T49" fmla="*/ 5 h 162"/>
                    <a:gd name="T50" fmla="*/ 104 w 150"/>
                    <a:gd name="T51" fmla="*/ 20 h 162"/>
                    <a:gd name="T52" fmla="*/ 104 w 150"/>
                    <a:gd name="T53" fmla="*/ 20 h 162"/>
                    <a:gd name="T54" fmla="*/ 117 w 150"/>
                    <a:gd name="T55" fmla="*/ 37 h 162"/>
                    <a:gd name="T56" fmla="*/ 130 w 150"/>
                    <a:gd name="T57" fmla="*/ 45 h 162"/>
                    <a:gd name="T58" fmla="*/ 143 w 150"/>
                    <a:gd name="T59" fmla="*/ 57 h 162"/>
                    <a:gd name="T60" fmla="*/ 143 w 150"/>
                    <a:gd name="T61" fmla="*/ 5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162">
                      <a:moveTo>
                        <a:pt x="143" y="57"/>
                      </a:moveTo>
                      <a:lnTo>
                        <a:pt x="150" y="81"/>
                      </a:lnTo>
                      <a:lnTo>
                        <a:pt x="146" y="109"/>
                      </a:lnTo>
                      <a:lnTo>
                        <a:pt x="134" y="131"/>
                      </a:lnTo>
                      <a:lnTo>
                        <a:pt x="134" y="131"/>
                      </a:lnTo>
                      <a:lnTo>
                        <a:pt x="116" y="146"/>
                      </a:lnTo>
                      <a:lnTo>
                        <a:pt x="92" y="156"/>
                      </a:lnTo>
                      <a:lnTo>
                        <a:pt x="71" y="162"/>
                      </a:lnTo>
                      <a:lnTo>
                        <a:pt x="71" y="162"/>
                      </a:lnTo>
                      <a:lnTo>
                        <a:pt x="55" y="161"/>
                      </a:lnTo>
                      <a:lnTo>
                        <a:pt x="36" y="153"/>
                      </a:lnTo>
                      <a:lnTo>
                        <a:pt x="17" y="139"/>
                      </a:lnTo>
                      <a:lnTo>
                        <a:pt x="4" y="120"/>
                      </a:lnTo>
                      <a:lnTo>
                        <a:pt x="0" y="100"/>
                      </a:lnTo>
                      <a:lnTo>
                        <a:pt x="0" y="100"/>
                      </a:lnTo>
                      <a:lnTo>
                        <a:pt x="6" y="70"/>
                      </a:lnTo>
                      <a:lnTo>
                        <a:pt x="9" y="50"/>
                      </a:lnTo>
                      <a:lnTo>
                        <a:pt x="10" y="38"/>
                      </a:lnTo>
                      <a:lnTo>
                        <a:pt x="10" y="38"/>
                      </a:lnTo>
                      <a:lnTo>
                        <a:pt x="13" y="26"/>
                      </a:lnTo>
                      <a:lnTo>
                        <a:pt x="25" y="6"/>
                      </a:lnTo>
                      <a:lnTo>
                        <a:pt x="49" y="0"/>
                      </a:lnTo>
                      <a:lnTo>
                        <a:pt x="49" y="0"/>
                      </a:lnTo>
                      <a:lnTo>
                        <a:pt x="73" y="3"/>
                      </a:lnTo>
                      <a:lnTo>
                        <a:pt x="90" y="5"/>
                      </a:lnTo>
                      <a:lnTo>
                        <a:pt x="104" y="20"/>
                      </a:lnTo>
                      <a:lnTo>
                        <a:pt x="104" y="20"/>
                      </a:lnTo>
                      <a:lnTo>
                        <a:pt x="117" y="37"/>
                      </a:lnTo>
                      <a:lnTo>
                        <a:pt x="130" y="45"/>
                      </a:lnTo>
                      <a:lnTo>
                        <a:pt x="143" y="57"/>
                      </a:lnTo>
                      <a:lnTo>
                        <a:pt x="143" y="57"/>
                      </a:lnTo>
                      <a:close/>
                    </a:path>
                  </a:pathLst>
                </a:custGeom>
                <a:solidFill>
                  <a:srgbClr val="70A7CD"/>
                </a:solidFill>
                <a:ln w="19050" cmpd="sng">
                  <a:solidFill>
                    <a:srgbClr val="4E95C4"/>
                  </a:solidFill>
                  <a:round/>
                  <a:headEnd/>
                  <a:tailEnd/>
                </a:ln>
              </p:spPr>
              <p:txBody>
                <a:bodyPr/>
                <a:lstStyle/>
                <a:p>
                  <a:endParaRPr lang="tr-TR"/>
                </a:p>
              </p:txBody>
            </p:sp>
          </p:grpSp>
          <p:sp>
            <p:nvSpPr>
              <p:cNvPr id="50254" name="Text Box 78"/>
              <p:cNvSpPr txBox="1">
                <a:spLocks noChangeArrowheads="1"/>
              </p:cNvSpPr>
              <p:nvPr/>
            </p:nvSpPr>
            <p:spPr bwMode="auto">
              <a:xfrm>
                <a:off x="1765" y="3554"/>
                <a:ext cx="9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sz="1800" b="1">
                    <a:solidFill>
                      <a:srgbClr val="006600"/>
                    </a:solidFill>
                    <a:latin typeface="Arial" pitchFamily="34" charset="0"/>
                  </a:rPr>
                  <a:t>Si</a:t>
                </a:r>
                <a:r>
                  <a:rPr lang="en-US" sz="1800" b="1">
                    <a:solidFill>
                      <a:srgbClr val="006600"/>
                    </a:solidFill>
                    <a:latin typeface="Arial" pitchFamily="34" charset="0"/>
                  </a:rPr>
                  <a:t>toto</a:t>
                </a:r>
                <a:r>
                  <a:rPr lang="tr-TR" sz="1800" b="1">
                    <a:solidFill>
                      <a:srgbClr val="006600"/>
                    </a:solidFill>
                    <a:latin typeface="Arial" pitchFamily="34" charset="0"/>
                  </a:rPr>
                  <a:t>ksik</a:t>
                </a:r>
                <a:r>
                  <a:rPr lang="en-US" sz="1800" b="1">
                    <a:solidFill>
                      <a:srgbClr val="006600"/>
                    </a:solidFill>
                    <a:latin typeface="Arial" pitchFamily="34" charset="0"/>
                  </a:rPr>
                  <a:t> T</a:t>
                </a:r>
              </a:p>
            </p:txBody>
          </p:sp>
        </p:grpSp>
      </p:grpSp>
      <p:grpSp>
        <p:nvGrpSpPr>
          <p:cNvPr id="50255" name="Group 79"/>
          <p:cNvGrpSpPr>
            <a:grpSpLocks/>
          </p:cNvGrpSpPr>
          <p:nvPr/>
        </p:nvGrpSpPr>
        <p:grpSpPr bwMode="auto">
          <a:xfrm>
            <a:off x="4673600" y="3290888"/>
            <a:ext cx="3825875" cy="3567112"/>
            <a:chOff x="2944" y="2112"/>
            <a:chExt cx="2410" cy="2247"/>
          </a:xfrm>
        </p:grpSpPr>
        <p:sp>
          <p:nvSpPr>
            <p:cNvPr id="50256" name="Freeform 80"/>
            <p:cNvSpPr>
              <a:spLocks/>
            </p:cNvSpPr>
            <p:nvPr/>
          </p:nvSpPr>
          <p:spPr bwMode="auto">
            <a:xfrm rot="-482629">
              <a:off x="3072" y="2720"/>
              <a:ext cx="238" cy="153"/>
            </a:xfrm>
            <a:custGeom>
              <a:avLst/>
              <a:gdLst>
                <a:gd name="T0" fmla="*/ 0 w 176"/>
                <a:gd name="T1" fmla="*/ 106 h 106"/>
                <a:gd name="T2" fmla="*/ 17 w 176"/>
                <a:gd name="T3" fmla="*/ 103 h 106"/>
                <a:gd name="T4" fmla="*/ 37 w 176"/>
                <a:gd name="T5" fmla="*/ 97 h 106"/>
                <a:gd name="T6" fmla="*/ 56 w 176"/>
                <a:gd name="T7" fmla="*/ 89 h 106"/>
                <a:gd name="T8" fmla="*/ 77 w 176"/>
                <a:gd name="T9" fmla="*/ 79 h 106"/>
                <a:gd name="T10" fmla="*/ 97 w 176"/>
                <a:gd name="T11" fmla="*/ 68 h 106"/>
                <a:gd name="T12" fmla="*/ 116 w 176"/>
                <a:gd name="T13" fmla="*/ 56 h 106"/>
                <a:gd name="T14" fmla="*/ 134 w 176"/>
                <a:gd name="T15" fmla="*/ 43 h 106"/>
                <a:gd name="T16" fmla="*/ 151 w 176"/>
                <a:gd name="T17" fmla="*/ 29 h 106"/>
                <a:gd name="T18" fmla="*/ 164 w 176"/>
                <a:gd name="T19" fmla="*/ 14 h 106"/>
                <a:gd name="T20" fmla="*/ 176 w 17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106">
                  <a:moveTo>
                    <a:pt x="0" y="106"/>
                  </a:moveTo>
                  <a:lnTo>
                    <a:pt x="17" y="103"/>
                  </a:lnTo>
                  <a:lnTo>
                    <a:pt x="37" y="97"/>
                  </a:lnTo>
                  <a:lnTo>
                    <a:pt x="56" y="89"/>
                  </a:lnTo>
                  <a:lnTo>
                    <a:pt x="77" y="79"/>
                  </a:lnTo>
                  <a:lnTo>
                    <a:pt x="97" y="68"/>
                  </a:lnTo>
                  <a:lnTo>
                    <a:pt x="116" y="56"/>
                  </a:lnTo>
                  <a:lnTo>
                    <a:pt x="134" y="43"/>
                  </a:lnTo>
                  <a:lnTo>
                    <a:pt x="151" y="29"/>
                  </a:lnTo>
                  <a:lnTo>
                    <a:pt x="164" y="14"/>
                  </a:lnTo>
                  <a:lnTo>
                    <a:pt x="176" y="0"/>
                  </a:lnTo>
                </a:path>
              </a:pathLst>
            </a:custGeom>
            <a:noFill/>
            <a:ln w="38100" cmpd="sng">
              <a:solidFill>
                <a:srgbClr val="FFDA8A"/>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257" name="Freeform 81"/>
            <p:cNvSpPr>
              <a:spLocks/>
            </p:cNvSpPr>
            <p:nvPr/>
          </p:nvSpPr>
          <p:spPr bwMode="auto">
            <a:xfrm>
              <a:off x="2944" y="3065"/>
              <a:ext cx="308" cy="246"/>
            </a:xfrm>
            <a:custGeom>
              <a:avLst/>
              <a:gdLst>
                <a:gd name="T0" fmla="*/ 0 w 308"/>
                <a:gd name="T1" fmla="*/ 0 h 385"/>
                <a:gd name="T2" fmla="*/ 1 w 308"/>
                <a:gd name="T3" fmla="*/ 15 h 385"/>
                <a:gd name="T4" fmla="*/ 2 w 308"/>
                <a:gd name="T5" fmla="*/ 30 h 385"/>
                <a:gd name="T6" fmla="*/ 3 w 308"/>
                <a:gd name="T7" fmla="*/ 45 h 385"/>
                <a:gd name="T8" fmla="*/ 5 w 308"/>
                <a:gd name="T9" fmla="*/ 61 h 385"/>
                <a:gd name="T10" fmla="*/ 8 w 308"/>
                <a:gd name="T11" fmla="*/ 77 h 385"/>
                <a:gd name="T12" fmla="*/ 11 w 308"/>
                <a:gd name="T13" fmla="*/ 93 h 385"/>
                <a:gd name="T14" fmla="*/ 15 w 308"/>
                <a:gd name="T15" fmla="*/ 109 h 385"/>
                <a:gd name="T16" fmla="*/ 19 w 308"/>
                <a:gd name="T17" fmla="*/ 125 h 385"/>
                <a:gd name="T18" fmla="*/ 25 w 308"/>
                <a:gd name="T19" fmla="*/ 141 h 385"/>
                <a:gd name="T20" fmla="*/ 31 w 308"/>
                <a:gd name="T21" fmla="*/ 157 h 385"/>
                <a:gd name="T22" fmla="*/ 37 w 308"/>
                <a:gd name="T23" fmla="*/ 174 h 385"/>
                <a:gd name="T24" fmla="*/ 45 w 308"/>
                <a:gd name="T25" fmla="*/ 189 h 385"/>
                <a:gd name="T26" fmla="*/ 53 w 308"/>
                <a:gd name="T27" fmla="*/ 205 h 385"/>
                <a:gd name="T28" fmla="*/ 62 w 308"/>
                <a:gd name="T29" fmla="*/ 221 h 385"/>
                <a:gd name="T30" fmla="*/ 72 w 308"/>
                <a:gd name="T31" fmla="*/ 236 h 385"/>
                <a:gd name="T32" fmla="*/ 83 w 308"/>
                <a:gd name="T33" fmla="*/ 251 h 385"/>
                <a:gd name="T34" fmla="*/ 94 w 308"/>
                <a:gd name="T35" fmla="*/ 265 h 385"/>
                <a:gd name="T36" fmla="*/ 107 w 308"/>
                <a:gd name="T37" fmla="*/ 279 h 385"/>
                <a:gd name="T38" fmla="*/ 120 w 308"/>
                <a:gd name="T39" fmla="*/ 292 h 385"/>
                <a:gd name="T40" fmla="*/ 134 w 308"/>
                <a:gd name="T41" fmla="*/ 305 h 385"/>
                <a:gd name="T42" fmla="*/ 150 w 308"/>
                <a:gd name="T43" fmla="*/ 317 h 385"/>
                <a:gd name="T44" fmla="*/ 165 w 308"/>
                <a:gd name="T45" fmla="*/ 328 h 385"/>
                <a:gd name="T46" fmla="*/ 182 w 308"/>
                <a:gd name="T47" fmla="*/ 339 h 385"/>
                <a:gd name="T48" fmla="*/ 201 w 308"/>
                <a:gd name="T49" fmla="*/ 349 h 385"/>
                <a:gd name="T50" fmla="*/ 220 w 308"/>
                <a:gd name="T51" fmla="*/ 358 h 385"/>
                <a:gd name="T52" fmla="*/ 241 w 308"/>
                <a:gd name="T53" fmla="*/ 366 h 385"/>
                <a:gd name="T54" fmla="*/ 262 w 308"/>
                <a:gd name="T55" fmla="*/ 373 h 385"/>
                <a:gd name="T56" fmla="*/ 285 w 308"/>
                <a:gd name="T57" fmla="*/ 380 h 385"/>
                <a:gd name="T58" fmla="*/ 308 w 308"/>
                <a:gd name="T59"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8" h="385">
                  <a:moveTo>
                    <a:pt x="0" y="0"/>
                  </a:moveTo>
                  <a:lnTo>
                    <a:pt x="1" y="15"/>
                  </a:lnTo>
                  <a:lnTo>
                    <a:pt x="2" y="30"/>
                  </a:lnTo>
                  <a:lnTo>
                    <a:pt x="3" y="45"/>
                  </a:lnTo>
                  <a:lnTo>
                    <a:pt x="5" y="61"/>
                  </a:lnTo>
                  <a:lnTo>
                    <a:pt x="8" y="77"/>
                  </a:lnTo>
                  <a:lnTo>
                    <a:pt x="11" y="93"/>
                  </a:lnTo>
                  <a:lnTo>
                    <a:pt x="15" y="109"/>
                  </a:lnTo>
                  <a:lnTo>
                    <a:pt x="19" y="125"/>
                  </a:lnTo>
                  <a:lnTo>
                    <a:pt x="25" y="141"/>
                  </a:lnTo>
                  <a:lnTo>
                    <a:pt x="31" y="157"/>
                  </a:lnTo>
                  <a:lnTo>
                    <a:pt x="37" y="174"/>
                  </a:lnTo>
                  <a:lnTo>
                    <a:pt x="45" y="189"/>
                  </a:lnTo>
                  <a:lnTo>
                    <a:pt x="53" y="205"/>
                  </a:lnTo>
                  <a:lnTo>
                    <a:pt x="62" y="221"/>
                  </a:lnTo>
                  <a:lnTo>
                    <a:pt x="72" y="236"/>
                  </a:lnTo>
                  <a:lnTo>
                    <a:pt x="83" y="251"/>
                  </a:lnTo>
                  <a:lnTo>
                    <a:pt x="94" y="265"/>
                  </a:lnTo>
                  <a:lnTo>
                    <a:pt x="107" y="279"/>
                  </a:lnTo>
                  <a:lnTo>
                    <a:pt x="120" y="292"/>
                  </a:lnTo>
                  <a:lnTo>
                    <a:pt x="134" y="305"/>
                  </a:lnTo>
                  <a:lnTo>
                    <a:pt x="150" y="317"/>
                  </a:lnTo>
                  <a:lnTo>
                    <a:pt x="165" y="328"/>
                  </a:lnTo>
                  <a:lnTo>
                    <a:pt x="182" y="339"/>
                  </a:lnTo>
                  <a:lnTo>
                    <a:pt x="201" y="349"/>
                  </a:lnTo>
                  <a:lnTo>
                    <a:pt x="220" y="358"/>
                  </a:lnTo>
                  <a:lnTo>
                    <a:pt x="241" y="366"/>
                  </a:lnTo>
                  <a:lnTo>
                    <a:pt x="262" y="373"/>
                  </a:lnTo>
                  <a:lnTo>
                    <a:pt x="285" y="380"/>
                  </a:lnTo>
                  <a:lnTo>
                    <a:pt x="308" y="385"/>
                  </a:lnTo>
                </a:path>
              </a:pathLst>
            </a:custGeom>
            <a:noFill/>
            <a:ln w="38100" cmpd="sng">
              <a:solidFill>
                <a:srgbClr val="FFDA8A"/>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nvGrpSpPr>
            <p:cNvPr id="50258" name="Group 82"/>
            <p:cNvGrpSpPr>
              <a:grpSpLocks/>
            </p:cNvGrpSpPr>
            <p:nvPr/>
          </p:nvGrpSpPr>
          <p:grpSpPr bwMode="auto">
            <a:xfrm>
              <a:off x="3071" y="2112"/>
              <a:ext cx="2283" cy="2247"/>
              <a:chOff x="3071" y="2112"/>
              <a:chExt cx="2283" cy="2247"/>
            </a:xfrm>
          </p:grpSpPr>
          <p:sp>
            <p:nvSpPr>
              <p:cNvPr id="50259" name="Freeform 83"/>
              <p:cNvSpPr>
                <a:spLocks/>
              </p:cNvSpPr>
              <p:nvPr/>
            </p:nvSpPr>
            <p:spPr bwMode="auto">
              <a:xfrm rot="727694">
                <a:off x="3425" y="2940"/>
                <a:ext cx="64" cy="269"/>
              </a:xfrm>
              <a:custGeom>
                <a:avLst/>
                <a:gdLst>
                  <a:gd name="T0" fmla="*/ 0 w 20"/>
                  <a:gd name="T1" fmla="*/ 0 h 117"/>
                  <a:gd name="T2" fmla="*/ 12 w 20"/>
                  <a:gd name="T3" fmla="*/ 39 h 117"/>
                  <a:gd name="T4" fmla="*/ 18 w 20"/>
                  <a:gd name="T5" fmla="*/ 71 h 117"/>
                  <a:gd name="T6" fmla="*/ 20 w 20"/>
                  <a:gd name="T7" fmla="*/ 96 h 117"/>
                  <a:gd name="T8" fmla="*/ 20 w 20"/>
                  <a:gd name="T9" fmla="*/ 112 h 117"/>
                  <a:gd name="T10" fmla="*/ 20 w 20"/>
                  <a:gd name="T11" fmla="*/ 117 h 117"/>
                </a:gdLst>
                <a:ahLst/>
                <a:cxnLst>
                  <a:cxn ang="0">
                    <a:pos x="T0" y="T1"/>
                  </a:cxn>
                  <a:cxn ang="0">
                    <a:pos x="T2" y="T3"/>
                  </a:cxn>
                  <a:cxn ang="0">
                    <a:pos x="T4" y="T5"/>
                  </a:cxn>
                  <a:cxn ang="0">
                    <a:pos x="T6" y="T7"/>
                  </a:cxn>
                  <a:cxn ang="0">
                    <a:pos x="T8" y="T9"/>
                  </a:cxn>
                  <a:cxn ang="0">
                    <a:pos x="T10" y="T11"/>
                  </a:cxn>
                </a:cxnLst>
                <a:rect l="0" t="0" r="r" b="b"/>
                <a:pathLst>
                  <a:path w="20" h="117">
                    <a:moveTo>
                      <a:pt x="0" y="0"/>
                    </a:moveTo>
                    <a:lnTo>
                      <a:pt x="12" y="39"/>
                    </a:lnTo>
                    <a:lnTo>
                      <a:pt x="18" y="71"/>
                    </a:lnTo>
                    <a:lnTo>
                      <a:pt x="20" y="96"/>
                    </a:lnTo>
                    <a:lnTo>
                      <a:pt x="20" y="112"/>
                    </a:lnTo>
                    <a:lnTo>
                      <a:pt x="20" y="117"/>
                    </a:lnTo>
                  </a:path>
                </a:pathLst>
              </a:custGeom>
              <a:noFill/>
              <a:ln w="38100" cmpd="sng">
                <a:solidFill>
                  <a:srgbClr val="FFDA8A"/>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260" name="Freeform 84"/>
              <p:cNvSpPr>
                <a:spLocks/>
              </p:cNvSpPr>
              <p:nvPr/>
            </p:nvSpPr>
            <p:spPr bwMode="auto">
              <a:xfrm>
                <a:off x="3686" y="2585"/>
                <a:ext cx="356" cy="48"/>
              </a:xfrm>
              <a:custGeom>
                <a:avLst/>
                <a:gdLst>
                  <a:gd name="T0" fmla="*/ 0 w 197"/>
                  <a:gd name="T1" fmla="*/ 2 h 13"/>
                  <a:gd name="T2" fmla="*/ 24 w 197"/>
                  <a:gd name="T3" fmla="*/ 7 h 13"/>
                  <a:gd name="T4" fmla="*/ 46 w 197"/>
                  <a:gd name="T5" fmla="*/ 11 h 13"/>
                  <a:gd name="T6" fmla="*/ 68 w 197"/>
                  <a:gd name="T7" fmla="*/ 12 h 13"/>
                  <a:gd name="T8" fmla="*/ 89 w 197"/>
                  <a:gd name="T9" fmla="*/ 13 h 13"/>
                  <a:gd name="T10" fmla="*/ 110 w 197"/>
                  <a:gd name="T11" fmla="*/ 12 h 13"/>
                  <a:gd name="T12" fmla="*/ 131 w 197"/>
                  <a:gd name="T13" fmla="*/ 10 h 13"/>
                  <a:gd name="T14" fmla="*/ 152 w 197"/>
                  <a:gd name="T15" fmla="*/ 7 h 13"/>
                  <a:gd name="T16" fmla="*/ 175 w 197"/>
                  <a:gd name="T17" fmla="*/ 4 h 13"/>
                  <a:gd name="T18" fmla="*/ 197 w 19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3">
                    <a:moveTo>
                      <a:pt x="0" y="2"/>
                    </a:moveTo>
                    <a:lnTo>
                      <a:pt x="24" y="7"/>
                    </a:lnTo>
                    <a:lnTo>
                      <a:pt x="46" y="11"/>
                    </a:lnTo>
                    <a:lnTo>
                      <a:pt x="68" y="12"/>
                    </a:lnTo>
                    <a:lnTo>
                      <a:pt x="89" y="13"/>
                    </a:lnTo>
                    <a:lnTo>
                      <a:pt x="110" y="12"/>
                    </a:lnTo>
                    <a:lnTo>
                      <a:pt x="131" y="10"/>
                    </a:lnTo>
                    <a:lnTo>
                      <a:pt x="152" y="7"/>
                    </a:lnTo>
                    <a:lnTo>
                      <a:pt x="175" y="4"/>
                    </a:lnTo>
                    <a:lnTo>
                      <a:pt x="197" y="0"/>
                    </a:lnTo>
                  </a:path>
                </a:pathLst>
              </a:custGeom>
              <a:noFill/>
              <a:ln w="38100" cmpd="sng">
                <a:solidFill>
                  <a:srgbClr val="FFDA8A"/>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261" name="Text Box 85"/>
              <p:cNvSpPr txBox="1">
                <a:spLocks noChangeArrowheads="1"/>
              </p:cNvSpPr>
              <p:nvPr/>
            </p:nvSpPr>
            <p:spPr bwMode="auto">
              <a:xfrm>
                <a:off x="3958" y="2112"/>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808000"/>
                    </a:solidFill>
                    <a:latin typeface="Arial" pitchFamily="34" charset="0"/>
                  </a:rPr>
                  <a:t>Humoral </a:t>
                </a:r>
                <a:r>
                  <a:rPr lang="tr-TR" b="1">
                    <a:solidFill>
                      <a:srgbClr val="808000"/>
                    </a:solidFill>
                    <a:latin typeface="Arial" pitchFamily="34" charset="0"/>
                  </a:rPr>
                  <a:t>yanıt</a:t>
                </a:r>
                <a:endParaRPr lang="en-US" b="1">
                  <a:solidFill>
                    <a:srgbClr val="808000"/>
                  </a:solidFill>
                  <a:latin typeface="Arial" pitchFamily="34" charset="0"/>
                </a:endParaRPr>
              </a:p>
            </p:txBody>
          </p:sp>
          <p:grpSp>
            <p:nvGrpSpPr>
              <p:cNvPr id="50262" name="Group 86"/>
              <p:cNvGrpSpPr>
                <a:grpSpLocks/>
              </p:cNvGrpSpPr>
              <p:nvPr/>
            </p:nvGrpSpPr>
            <p:grpSpPr bwMode="auto">
              <a:xfrm>
                <a:off x="3301" y="2472"/>
                <a:ext cx="276" cy="497"/>
                <a:chOff x="3301" y="2472"/>
                <a:chExt cx="276" cy="497"/>
              </a:xfrm>
            </p:grpSpPr>
            <p:grpSp>
              <p:nvGrpSpPr>
                <p:cNvPr id="50263" name="Group 87"/>
                <p:cNvGrpSpPr>
                  <a:grpSpLocks/>
                </p:cNvGrpSpPr>
                <p:nvPr/>
              </p:nvGrpSpPr>
              <p:grpSpPr bwMode="auto">
                <a:xfrm>
                  <a:off x="3301" y="2472"/>
                  <a:ext cx="276" cy="273"/>
                  <a:chOff x="2926" y="1999"/>
                  <a:chExt cx="276" cy="273"/>
                </a:xfrm>
              </p:grpSpPr>
              <p:sp>
                <p:nvSpPr>
                  <p:cNvPr id="50264" name="Freeform 88"/>
                  <p:cNvSpPr>
                    <a:spLocks/>
                  </p:cNvSpPr>
                  <p:nvPr/>
                </p:nvSpPr>
                <p:spPr bwMode="auto">
                  <a:xfrm>
                    <a:off x="2926" y="1999"/>
                    <a:ext cx="276" cy="273"/>
                  </a:xfrm>
                  <a:custGeom>
                    <a:avLst/>
                    <a:gdLst>
                      <a:gd name="T0" fmla="*/ 9 w 276"/>
                      <a:gd name="T1" fmla="*/ 90 h 273"/>
                      <a:gd name="T2" fmla="*/ 7 w 276"/>
                      <a:gd name="T3" fmla="*/ 83 h 273"/>
                      <a:gd name="T4" fmla="*/ 10 w 276"/>
                      <a:gd name="T5" fmla="*/ 64 h 273"/>
                      <a:gd name="T6" fmla="*/ 33 w 276"/>
                      <a:gd name="T7" fmla="*/ 36 h 273"/>
                      <a:gd name="T8" fmla="*/ 33 w 276"/>
                      <a:gd name="T9" fmla="*/ 36 h 273"/>
                      <a:gd name="T10" fmla="*/ 52 w 276"/>
                      <a:gd name="T11" fmla="*/ 19 h 273"/>
                      <a:gd name="T12" fmla="*/ 66 w 276"/>
                      <a:gd name="T13" fmla="*/ 7 h 273"/>
                      <a:gd name="T14" fmla="*/ 80 w 276"/>
                      <a:gd name="T15" fmla="*/ 0 h 273"/>
                      <a:gd name="T16" fmla="*/ 99 w 276"/>
                      <a:gd name="T17" fmla="*/ 1 h 273"/>
                      <a:gd name="T18" fmla="*/ 129 w 276"/>
                      <a:gd name="T19" fmla="*/ 9 h 273"/>
                      <a:gd name="T20" fmla="*/ 129 w 276"/>
                      <a:gd name="T21" fmla="*/ 9 h 273"/>
                      <a:gd name="T22" fmla="*/ 159 w 276"/>
                      <a:gd name="T23" fmla="*/ 18 h 273"/>
                      <a:gd name="T24" fmla="*/ 179 w 276"/>
                      <a:gd name="T25" fmla="*/ 21 h 273"/>
                      <a:gd name="T26" fmla="*/ 194 w 276"/>
                      <a:gd name="T27" fmla="*/ 23 h 273"/>
                      <a:gd name="T28" fmla="*/ 207 w 276"/>
                      <a:gd name="T29" fmla="*/ 28 h 273"/>
                      <a:gd name="T30" fmla="*/ 223 w 276"/>
                      <a:gd name="T31" fmla="*/ 39 h 273"/>
                      <a:gd name="T32" fmla="*/ 223 w 276"/>
                      <a:gd name="T33" fmla="*/ 39 h 273"/>
                      <a:gd name="T34" fmla="*/ 236 w 276"/>
                      <a:gd name="T35" fmla="*/ 52 h 273"/>
                      <a:gd name="T36" fmla="*/ 249 w 276"/>
                      <a:gd name="T37" fmla="*/ 68 h 273"/>
                      <a:gd name="T38" fmla="*/ 260 w 276"/>
                      <a:gd name="T39" fmla="*/ 87 h 273"/>
                      <a:gd name="T40" fmla="*/ 269 w 276"/>
                      <a:gd name="T41" fmla="*/ 108 h 273"/>
                      <a:gd name="T42" fmla="*/ 274 w 276"/>
                      <a:gd name="T43" fmla="*/ 130 h 273"/>
                      <a:gd name="T44" fmla="*/ 276 w 276"/>
                      <a:gd name="T45" fmla="*/ 150 h 273"/>
                      <a:gd name="T46" fmla="*/ 272 w 276"/>
                      <a:gd name="T47" fmla="*/ 171 h 273"/>
                      <a:gd name="T48" fmla="*/ 272 w 276"/>
                      <a:gd name="T49" fmla="*/ 171 h 273"/>
                      <a:gd name="T50" fmla="*/ 262 w 276"/>
                      <a:gd name="T51" fmla="*/ 198 h 273"/>
                      <a:gd name="T52" fmla="*/ 249 w 276"/>
                      <a:gd name="T53" fmla="*/ 224 h 273"/>
                      <a:gd name="T54" fmla="*/ 235 w 276"/>
                      <a:gd name="T55" fmla="*/ 246 h 273"/>
                      <a:gd name="T56" fmla="*/ 220 w 276"/>
                      <a:gd name="T57" fmla="*/ 261 h 273"/>
                      <a:gd name="T58" fmla="*/ 206 w 276"/>
                      <a:gd name="T59" fmla="*/ 265 h 273"/>
                      <a:gd name="T60" fmla="*/ 206 w 276"/>
                      <a:gd name="T61" fmla="*/ 265 h 273"/>
                      <a:gd name="T62" fmla="*/ 187 w 276"/>
                      <a:gd name="T63" fmla="*/ 266 h 273"/>
                      <a:gd name="T64" fmla="*/ 168 w 276"/>
                      <a:gd name="T65" fmla="*/ 270 h 273"/>
                      <a:gd name="T66" fmla="*/ 134 w 276"/>
                      <a:gd name="T67" fmla="*/ 273 h 273"/>
                      <a:gd name="T68" fmla="*/ 134 w 276"/>
                      <a:gd name="T69" fmla="*/ 273 h 273"/>
                      <a:gd name="T70" fmla="*/ 107 w 276"/>
                      <a:gd name="T71" fmla="*/ 272 h 273"/>
                      <a:gd name="T72" fmla="*/ 84 w 276"/>
                      <a:gd name="T73" fmla="*/ 270 h 273"/>
                      <a:gd name="T74" fmla="*/ 63 w 276"/>
                      <a:gd name="T75" fmla="*/ 265 h 273"/>
                      <a:gd name="T76" fmla="*/ 48 w 276"/>
                      <a:gd name="T77" fmla="*/ 255 h 273"/>
                      <a:gd name="T78" fmla="*/ 37 w 276"/>
                      <a:gd name="T79" fmla="*/ 239 h 273"/>
                      <a:gd name="T80" fmla="*/ 37 w 276"/>
                      <a:gd name="T81" fmla="*/ 239 h 273"/>
                      <a:gd name="T82" fmla="*/ 27 w 276"/>
                      <a:gd name="T83" fmla="*/ 220 h 273"/>
                      <a:gd name="T84" fmla="*/ 15 w 276"/>
                      <a:gd name="T85" fmla="*/ 200 h 273"/>
                      <a:gd name="T86" fmla="*/ 5 w 276"/>
                      <a:gd name="T87" fmla="*/ 179 h 273"/>
                      <a:gd name="T88" fmla="*/ 0 w 276"/>
                      <a:gd name="T89" fmla="*/ 157 h 273"/>
                      <a:gd name="T90" fmla="*/ 2 w 276"/>
                      <a:gd name="T91" fmla="*/ 135 h 273"/>
                      <a:gd name="T92" fmla="*/ 2 w 276"/>
                      <a:gd name="T93" fmla="*/ 135 h 273"/>
                      <a:gd name="T94" fmla="*/ 2 w 276"/>
                      <a:gd name="T95" fmla="*/ 124 h 273"/>
                      <a:gd name="T96" fmla="*/ 3 w 276"/>
                      <a:gd name="T97" fmla="*/ 105 h 273"/>
                      <a:gd name="T98" fmla="*/ 9 w 276"/>
                      <a:gd name="T99" fmla="*/ 90 h 273"/>
                      <a:gd name="T100" fmla="*/ 9 w 276"/>
                      <a:gd name="T101" fmla="*/ 9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 h="273">
                        <a:moveTo>
                          <a:pt x="9" y="90"/>
                        </a:moveTo>
                        <a:lnTo>
                          <a:pt x="7" y="83"/>
                        </a:lnTo>
                        <a:lnTo>
                          <a:pt x="10" y="64"/>
                        </a:lnTo>
                        <a:lnTo>
                          <a:pt x="33" y="36"/>
                        </a:lnTo>
                        <a:lnTo>
                          <a:pt x="33" y="36"/>
                        </a:lnTo>
                        <a:lnTo>
                          <a:pt x="52" y="19"/>
                        </a:lnTo>
                        <a:lnTo>
                          <a:pt x="66" y="7"/>
                        </a:lnTo>
                        <a:lnTo>
                          <a:pt x="80" y="0"/>
                        </a:lnTo>
                        <a:lnTo>
                          <a:pt x="99" y="1"/>
                        </a:lnTo>
                        <a:lnTo>
                          <a:pt x="129" y="9"/>
                        </a:lnTo>
                        <a:lnTo>
                          <a:pt x="129" y="9"/>
                        </a:lnTo>
                        <a:lnTo>
                          <a:pt x="159" y="18"/>
                        </a:lnTo>
                        <a:lnTo>
                          <a:pt x="179" y="21"/>
                        </a:lnTo>
                        <a:lnTo>
                          <a:pt x="194" y="23"/>
                        </a:lnTo>
                        <a:lnTo>
                          <a:pt x="207" y="28"/>
                        </a:lnTo>
                        <a:lnTo>
                          <a:pt x="223" y="39"/>
                        </a:lnTo>
                        <a:lnTo>
                          <a:pt x="223" y="39"/>
                        </a:lnTo>
                        <a:lnTo>
                          <a:pt x="236" y="52"/>
                        </a:lnTo>
                        <a:lnTo>
                          <a:pt x="249" y="68"/>
                        </a:lnTo>
                        <a:lnTo>
                          <a:pt x="260" y="87"/>
                        </a:lnTo>
                        <a:lnTo>
                          <a:pt x="269" y="108"/>
                        </a:lnTo>
                        <a:lnTo>
                          <a:pt x="274" y="130"/>
                        </a:lnTo>
                        <a:lnTo>
                          <a:pt x="276" y="150"/>
                        </a:lnTo>
                        <a:lnTo>
                          <a:pt x="272" y="171"/>
                        </a:lnTo>
                        <a:lnTo>
                          <a:pt x="272" y="171"/>
                        </a:lnTo>
                        <a:lnTo>
                          <a:pt x="262" y="198"/>
                        </a:lnTo>
                        <a:lnTo>
                          <a:pt x="249" y="224"/>
                        </a:lnTo>
                        <a:lnTo>
                          <a:pt x="235" y="246"/>
                        </a:lnTo>
                        <a:lnTo>
                          <a:pt x="220" y="261"/>
                        </a:lnTo>
                        <a:lnTo>
                          <a:pt x="206" y="265"/>
                        </a:lnTo>
                        <a:lnTo>
                          <a:pt x="206" y="265"/>
                        </a:lnTo>
                        <a:lnTo>
                          <a:pt x="187" y="266"/>
                        </a:lnTo>
                        <a:lnTo>
                          <a:pt x="168" y="270"/>
                        </a:lnTo>
                        <a:lnTo>
                          <a:pt x="134" y="273"/>
                        </a:lnTo>
                        <a:lnTo>
                          <a:pt x="134" y="273"/>
                        </a:lnTo>
                        <a:lnTo>
                          <a:pt x="107" y="272"/>
                        </a:lnTo>
                        <a:lnTo>
                          <a:pt x="84" y="270"/>
                        </a:lnTo>
                        <a:lnTo>
                          <a:pt x="63" y="265"/>
                        </a:lnTo>
                        <a:lnTo>
                          <a:pt x="48" y="255"/>
                        </a:lnTo>
                        <a:lnTo>
                          <a:pt x="37" y="239"/>
                        </a:lnTo>
                        <a:lnTo>
                          <a:pt x="37" y="239"/>
                        </a:lnTo>
                        <a:lnTo>
                          <a:pt x="27" y="220"/>
                        </a:lnTo>
                        <a:lnTo>
                          <a:pt x="15" y="200"/>
                        </a:lnTo>
                        <a:lnTo>
                          <a:pt x="5" y="179"/>
                        </a:lnTo>
                        <a:lnTo>
                          <a:pt x="0" y="157"/>
                        </a:lnTo>
                        <a:lnTo>
                          <a:pt x="2" y="135"/>
                        </a:lnTo>
                        <a:lnTo>
                          <a:pt x="2" y="135"/>
                        </a:lnTo>
                        <a:lnTo>
                          <a:pt x="2" y="124"/>
                        </a:lnTo>
                        <a:lnTo>
                          <a:pt x="3" y="105"/>
                        </a:lnTo>
                        <a:lnTo>
                          <a:pt x="9" y="90"/>
                        </a:lnTo>
                        <a:lnTo>
                          <a:pt x="9" y="90"/>
                        </a:lnTo>
                        <a:close/>
                      </a:path>
                    </a:pathLst>
                  </a:custGeom>
                  <a:solidFill>
                    <a:srgbClr val="E2ECF4"/>
                  </a:solidFill>
                  <a:ln w="19050" cmpd="sng">
                    <a:solidFill>
                      <a:srgbClr val="4E95C4"/>
                    </a:solidFill>
                    <a:round/>
                    <a:headEnd/>
                    <a:tailEnd/>
                  </a:ln>
                </p:spPr>
                <p:txBody>
                  <a:bodyPr/>
                  <a:lstStyle/>
                  <a:p>
                    <a:endParaRPr lang="tr-TR"/>
                  </a:p>
                </p:txBody>
              </p:sp>
              <p:sp>
                <p:nvSpPr>
                  <p:cNvPr id="50265" name="Freeform 89"/>
                  <p:cNvSpPr>
                    <a:spLocks/>
                  </p:cNvSpPr>
                  <p:nvPr/>
                </p:nvSpPr>
                <p:spPr bwMode="auto">
                  <a:xfrm>
                    <a:off x="2956" y="2049"/>
                    <a:ext cx="214" cy="200"/>
                  </a:xfrm>
                  <a:custGeom>
                    <a:avLst/>
                    <a:gdLst>
                      <a:gd name="T0" fmla="*/ 12 w 214"/>
                      <a:gd name="T1" fmla="*/ 51 h 200"/>
                      <a:gd name="T2" fmla="*/ 14 w 214"/>
                      <a:gd name="T3" fmla="*/ 47 h 200"/>
                      <a:gd name="T4" fmla="*/ 19 w 214"/>
                      <a:gd name="T5" fmla="*/ 35 h 200"/>
                      <a:gd name="T6" fmla="*/ 28 w 214"/>
                      <a:gd name="T7" fmla="*/ 21 h 200"/>
                      <a:gd name="T8" fmla="*/ 44 w 214"/>
                      <a:gd name="T9" fmla="*/ 8 h 200"/>
                      <a:gd name="T10" fmla="*/ 66 w 214"/>
                      <a:gd name="T11" fmla="*/ 0 h 200"/>
                      <a:gd name="T12" fmla="*/ 95 w 214"/>
                      <a:gd name="T13" fmla="*/ 1 h 200"/>
                      <a:gd name="T14" fmla="*/ 95 w 214"/>
                      <a:gd name="T15" fmla="*/ 1 h 200"/>
                      <a:gd name="T16" fmla="*/ 128 w 214"/>
                      <a:gd name="T17" fmla="*/ 7 h 200"/>
                      <a:gd name="T18" fmla="*/ 149 w 214"/>
                      <a:gd name="T19" fmla="*/ 11 h 200"/>
                      <a:gd name="T20" fmla="*/ 163 w 214"/>
                      <a:gd name="T21" fmla="*/ 15 h 200"/>
                      <a:gd name="T22" fmla="*/ 175 w 214"/>
                      <a:gd name="T23" fmla="*/ 25 h 200"/>
                      <a:gd name="T24" fmla="*/ 187 w 214"/>
                      <a:gd name="T25" fmla="*/ 44 h 200"/>
                      <a:gd name="T26" fmla="*/ 187 w 214"/>
                      <a:gd name="T27" fmla="*/ 44 h 200"/>
                      <a:gd name="T28" fmla="*/ 201 w 214"/>
                      <a:gd name="T29" fmla="*/ 66 h 200"/>
                      <a:gd name="T30" fmla="*/ 211 w 214"/>
                      <a:gd name="T31" fmla="*/ 86 h 200"/>
                      <a:gd name="T32" fmla="*/ 214 w 214"/>
                      <a:gd name="T33" fmla="*/ 105 h 200"/>
                      <a:gd name="T34" fmla="*/ 209 w 214"/>
                      <a:gd name="T35" fmla="*/ 123 h 200"/>
                      <a:gd name="T36" fmla="*/ 193 w 214"/>
                      <a:gd name="T37" fmla="*/ 143 h 200"/>
                      <a:gd name="T38" fmla="*/ 193 w 214"/>
                      <a:gd name="T39" fmla="*/ 143 h 200"/>
                      <a:gd name="T40" fmla="*/ 172 w 214"/>
                      <a:gd name="T41" fmla="*/ 164 h 200"/>
                      <a:gd name="T42" fmla="*/ 160 w 214"/>
                      <a:gd name="T43" fmla="*/ 179 h 200"/>
                      <a:gd name="T44" fmla="*/ 150 w 214"/>
                      <a:gd name="T45" fmla="*/ 190 h 200"/>
                      <a:gd name="T46" fmla="*/ 133 w 214"/>
                      <a:gd name="T47" fmla="*/ 198 h 200"/>
                      <a:gd name="T48" fmla="*/ 133 w 214"/>
                      <a:gd name="T49" fmla="*/ 198 h 200"/>
                      <a:gd name="T50" fmla="*/ 115 w 214"/>
                      <a:gd name="T51" fmla="*/ 200 h 200"/>
                      <a:gd name="T52" fmla="*/ 92 w 214"/>
                      <a:gd name="T53" fmla="*/ 197 h 200"/>
                      <a:gd name="T54" fmla="*/ 68 w 214"/>
                      <a:gd name="T55" fmla="*/ 191 h 200"/>
                      <a:gd name="T56" fmla="*/ 47 w 214"/>
                      <a:gd name="T57" fmla="*/ 182 h 200"/>
                      <a:gd name="T58" fmla="*/ 31 w 214"/>
                      <a:gd name="T59" fmla="*/ 171 h 200"/>
                      <a:gd name="T60" fmla="*/ 23 w 214"/>
                      <a:gd name="T61" fmla="*/ 158 h 200"/>
                      <a:gd name="T62" fmla="*/ 23 w 214"/>
                      <a:gd name="T63" fmla="*/ 158 h 200"/>
                      <a:gd name="T64" fmla="*/ 18 w 214"/>
                      <a:gd name="T65" fmla="*/ 141 h 200"/>
                      <a:gd name="T66" fmla="*/ 11 w 214"/>
                      <a:gd name="T67" fmla="*/ 120 h 200"/>
                      <a:gd name="T68" fmla="*/ 4 w 214"/>
                      <a:gd name="T69" fmla="*/ 98 h 200"/>
                      <a:gd name="T70" fmla="*/ 0 w 214"/>
                      <a:gd name="T71" fmla="*/ 78 h 200"/>
                      <a:gd name="T72" fmla="*/ 2 w 214"/>
                      <a:gd name="T73" fmla="*/ 61 h 200"/>
                      <a:gd name="T74" fmla="*/ 12 w 214"/>
                      <a:gd name="T75" fmla="*/ 51 h 200"/>
                      <a:gd name="T76" fmla="*/ 12 w 214"/>
                      <a:gd name="T77" fmla="*/ 5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4" h="200">
                        <a:moveTo>
                          <a:pt x="12" y="51"/>
                        </a:moveTo>
                        <a:lnTo>
                          <a:pt x="14" y="47"/>
                        </a:lnTo>
                        <a:lnTo>
                          <a:pt x="19" y="35"/>
                        </a:lnTo>
                        <a:lnTo>
                          <a:pt x="28" y="21"/>
                        </a:lnTo>
                        <a:lnTo>
                          <a:pt x="44" y="8"/>
                        </a:lnTo>
                        <a:lnTo>
                          <a:pt x="66" y="0"/>
                        </a:lnTo>
                        <a:lnTo>
                          <a:pt x="95" y="1"/>
                        </a:lnTo>
                        <a:lnTo>
                          <a:pt x="95" y="1"/>
                        </a:lnTo>
                        <a:lnTo>
                          <a:pt x="128" y="7"/>
                        </a:lnTo>
                        <a:lnTo>
                          <a:pt x="149" y="11"/>
                        </a:lnTo>
                        <a:lnTo>
                          <a:pt x="163" y="15"/>
                        </a:lnTo>
                        <a:lnTo>
                          <a:pt x="175" y="25"/>
                        </a:lnTo>
                        <a:lnTo>
                          <a:pt x="187" y="44"/>
                        </a:lnTo>
                        <a:lnTo>
                          <a:pt x="187" y="44"/>
                        </a:lnTo>
                        <a:lnTo>
                          <a:pt x="201" y="66"/>
                        </a:lnTo>
                        <a:lnTo>
                          <a:pt x="211" y="86"/>
                        </a:lnTo>
                        <a:lnTo>
                          <a:pt x="214" y="105"/>
                        </a:lnTo>
                        <a:lnTo>
                          <a:pt x="209" y="123"/>
                        </a:lnTo>
                        <a:lnTo>
                          <a:pt x="193" y="143"/>
                        </a:lnTo>
                        <a:lnTo>
                          <a:pt x="193" y="143"/>
                        </a:lnTo>
                        <a:lnTo>
                          <a:pt x="172" y="164"/>
                        </a:lnTo>
                        <a:lnTo>
                          <a:pt x="160" y="179"/>
                        </a:lnTo>
                        <a:lnTo>
                          <a:pt x="150" y="190"/>
                        </a:lnTo>
                        <a:lnTo>
                          <a:pt x="133" y="198"/>
                        </a:lnTo>
                        <a:lnTo>
                          <a:pt x="133" y="198"/>
                        </a:lnTo>
                        <a:lnTo>
                          <a:pt x="115" y="200"/>
                        </a:lnTo>
                        <a:lnTo>
                          <a:pt x="92" y="197"/>
                        </a:lnTo>
                        <a:lnTo>
                          <a:pt x="68" y="191"/>
                        </a:lnTo>
                        <a:lnTo>
                          <a:pt x="47" y="182"/>
                        </a:lnTo>
                        <a:lnTo>
                          <a:pt x="31" y="171"/>
                        </a:lnTo>
                        <a:lnTo>
                          <a:pt x="23" y="158"/>
                        </a:lnTo>
                        <a:lnTo>
                          <a:pt x="23" y="158"/>
                        </a:lnTo>
                        <a:lnTo>
                          <a:pt x="18" y="141"/>
                        </a:lnTo>
                        <a:lnTo>
                          <a:pt x="11" y="120"/>
                        </a:lnTo>
                        <a:lnTo>
                          <a:pt x="4" y="98"/>
                        </a:lnTo>
                        <a:lnTo>
                          <a:pt x="0" y="78"/>
                        </a:lnTo>
                        <a:lnTo>
                          <a:pt x="2" y="61"/>
                        </a:lnTo>
                        <a:lnTo>
                          <a:pt x="12" y="51"/>
                        </a:lnTo>
                        <a:lnTo>
                          <a:pt x="12" y="51"/>
                        </a:lnTo>
                        <a:close/>
                      </a:path>
                    </a:pathLst>
                  </a:custGeom>
                  <a:solidFill>
                    <a:srgbClr val="70A7CD"/>
                  </a:solidFill>
                  <a:ln w="19050" cmpd="sng">
                    <a:solidFill>
                      <a:srgbClr val="4E95C4"/>
                    </a:solidFill>
                    <a:round/>
                    <a:headEnd/>
                    <a:tailEnd/>
                  </a:ln>
                </p:spPr>
                <p:txBody>
                  <a:bodyPr/>
                  <a:lstStyle/>
                  <a:p>
                    <a:endParaRPr lang="tr-TR"/>
                  </a:p>
                </p:txBody>
              </p:sp>
            </p:grpSp>
            <p:sp>
              <p:nvSpPr>
                <p:cNvPr id="50266" name="Text Box 90"/>
                <p:cNvSpPr txBox="1">
                  <a:spLocks noChangeArrowheads="1"/>
                </p:cNvSpPr>
                <p:nvPr/>
              </p:nvSpPr>
              <p:spPr bwMode="auto">
                <a:xfrm>
                  <a:off x="3308" y="2738"/>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808000"/>
                      </a:solidFill>
                      <a:latin typeface="Arial" pitchFamily="34" charset="0"/>
                    </a:rPr>
                    <a:t>B</a:t>
                  </a:r>
                </a:p>
              </p:txBody>
            </p:sp>
          </p:grpSp>
          <p:grpSp>
            <p:nvGrpSpPr>
              <p:cNvPr id="50267" name="Group 91"/>
              <p:cNvGrpSpPr>
                <a:grpSpLocks/>
              </p:cNvGrpSpPr>
              <p:nvPr/>
            </p:nvGrpSpPr>
            <p:grpSpPr bwMode="auto">
              <a:xfrm>
                <a:off x="3888" y="2430"/>
                <a:ext cx="812" cy="777"/>
                <a:chOff x="3888" y="2430"/>
                <a:chExt cx="812" cy="777"/>
              </a:xfrm>
            </p:grpSpPr>
            <p:grpSp>
              <p:nvGrpSpPr>
                <p:cNvPr id="50268" name="Group 92"/>
                <p:cNvGrpSpPr>
                  <a:grpSpLocks/>
                </p:cNvGrpSpPr>
                <p:nvPr/>
              </p:nvGrpSpPr>
              <p:grpSpPr bwMode="auto">
                <a:xfrm>
                  <a:off x="4099" y="2430"/>
                  <a:ext cx="359" cy="331"/>
                  <a:chOff x="4099" y="2430"/>
                  <a:chExt cx="359" cy="331"/>
                </a:xfrm>
              </p:grpSpPr>
              <p:sp>
                <p:nvSpPr>
                  <p:cNvPr id="50269" name="Freeform 93"/>
                  <p:cNvSpPr>
                    <a:spLocks/>
                  </p:cNvSpPr>
                  <p:nvPr/>
                </p:nvSpPr>
                <p:spPr bwMode="auto">
                  <a:xfrm>
                    <a:off x="4369" y="2430"/>
                    <a:ext cx="78" cy="76"/>
                  </a:xfrm>
                  <a:custGeom>
                    <a:avLst/>
                    <a:gdLst>
                      <a:gd name="T0" fmla="*/ 76 w 78"/>
                      <a:gd name="T1" fmla="*/ 51 h 76"/>
                      <a:gd name="T2" fmla="*/ 78 w 78"/>
                      <a:gd name="T3" fmla="*/ 48 h 76"/>
                      <a:gd name="T4" fmla="*/ 78 w 78"/>
                      <a:gd name="T5" fmla="*/ 43 h 76"/>
                      <a:gd name="T6" fmla="*/ 76 w 78"/>
                      <a:gd name="T7" fmla="*/ 39 h 76"/>
                      <a:gd name="T8" fmla="*/ 76 w 78"/>
                      <a:gd name="T9" fmla="*/ 39 h 76"/>
                      <a:gd name="T10" fmla="*/ 72 w 78"/>
                      <a:gd name="T11" fmla="*/ 36 h 76"/>
                      <a:gd name="T12" fmla="*/ 67 w 78"/>
                      <a:gd name="T13" fmla="*/ 35 h 76"/>
                      <a:gd name="T14" fmla="*/ 62 w 78"/>
                      <a:gd name="T15" fmla="*/ 37 h 76"/>
                      <a:gd name="T16" fmla="*/ 62 w 78"/>
                      <a:gd name="T17" fmla="*/ 37 h 76"/>
                      <a:gd name="T18" fmla="*/ 63 w 78"/>
                      <a:gd name="T19" fmla="*/ 37 h 76"/>
                      <a:gd name="T20" fmla="*/ 63 w 78"/>
                      <a:gd name="T21" fmla="*/ 37 h 76"/>
                      <a:gd name="T22" fmla="*/ 63 w 78"/>
                      <a:gd name="T23" fmla="*/ 37 h 76"/>
                      <a:gd name="T24" fmla="*/ 63 w 78"/>
                      <a:gd name="T25" fmla="*/ 37 h 76"/>
                      <a:gd name="T26" fmla="*/ 60 w 78"/>
                      <a:gd name="T27" fmla="*/ 36 h 76"/>
                      <a:gd name="T28" fmla="*/ 56 w 78"/>
                      <a:gd name="T29" fmla="*/ 34 h 76"/>
                      <a:gd name="T30" fmla="*/ 51 w 78"/>
                      <a:gd name="T31" fmla="*/ 29 h 76"/>
                      <a:gd name="T32" fmla="*/ 51 w 78"/>
                      <a:gd name="T33" fmla="*/ 29 h 76"/>
                      <a:gd name="T34" fmla="*/ 47 w 78"/>
                      <a:gd name="T35" fmla="*/ 23 h 76"/>
                      <a:gd name="T36" fmla="*/ 45 w 78"/>
                      <a:gd name="T37" fmla="*/ 19 h 76"/>
                      <a:gd name="T38" fmla="*/ 44 w 78"/>
                      <a:gd name="T39" fmla="*/ 16 h 76"/>
                      <a:gd name="T40" fmla="*/ 44 w 78"/>
                      <a:gd name="T41" fmla="*/ 16 h 76"/>
                      <a:gd name="T42" fmla="*/ 44 w 78"/>
                      <a:gd name="T43" fmla="*/ 16 h 76"/>
                      <a:gd name="T44" fmla="*/ 44 w 78"/>
                      <a:gd name="T45" fmla="*/ 16 h 76"/>
                      <a:gd name="T46" fmla="*/ 44 w 78"/>
                      <a:gd name="T47" fmla="*/ 17 h 76"/>
                      <a:gd name="T48" fmla="*/ 44 w 78"/>
                      <a:gd name="T49" fmla="*/ 17 h 76"/>
                      <a:gd name="T50" fmla="*/ 46 w 78"/>
                      <a:gd name="T51" fmla="*/ 12 h 76"/>
                      <a:gd name="T52" fmla="*/ 46 w 78"/>
                      <a:gd name="T53" fmla="*/ 7 h 76"/>
                      <a:gd name="T54" fmla="*/ 43 w 78"/>
                      <a:gd name="T55" fmla="*/ 3 h 76"/>
                      <a:gd name="T56" fmla="*/ 43 w 78"/>
                      <a:gd name="T57" fmla="*/ 3 h 76"/>
                      <a:gd name="T58" fmla="*/ 39 w 78"/>
                      <a:gd name="T59" fmla="*/ 0 h 76"/>
                      <a:gd name="T60" fmla="*/ 35 w 78"/>
                      <a:gd name="T61" fmla="*/ 0 h 76"/>
                      <a:gd name="T62" fmla="*/ 30 w 78"/>
                      <a:gd name="T63" fmla="*/ 2 h 76"/>
                      <a:gd name="T64" fmla="*/ 30 w 78"/>
                      <a:gd name="T65" fmla="*/ 2 h 76"/>
                      <a:gd name="T66" fmla="*/ 25 w 78"/>
                      <a:gd name="T67" fmla="*/ 11 h 76"/>
                      <a:gd name="T68" fmla="*/ 25 w 78"/>
                      <a:gd name="T69" fmla="*/ 22 h 76"/>
                      <a:gd name="T70" fmla="*/ 30 w 78"/>
                      <a:gd name="T71" fmla="*/ 34 h 76"/>
                      <a:gd name="T72" fmla="*/ 30 w 78"/>
                      <a:gd name="T73" fmla="*/ 34 h 76"/>
                      <a:gd name="T74" fmla="*/ 22 w 78"/>
                      <a:gd name="T75" fmla="*/ 41 h 76"/>
                      <a:gd name="T76" fmla="*/ 8 w 78"/>
                      <a:gd name="T77" fmla="*/ 55 h 76"/>
                      <a:gd name="T78" fmla="*/ 0 w 78"/>
                      <a:gd name="T79" fmla="*/ 62 h 76"/>
                      <a:gd name="T80" fmla="*/ 0 w 78"/>
                      <a:gd name="T81" fmla="*/ 62 h 76"/>
                      <a:gd name="T82" fmla="*/ 13 w 78"/>
                      <a:gd name="T83" fmla="*/ 76 h 76"/>
                      <a:gd name="T84" fmla="*/ 13 w 78"/>
                      <a:gd name="T85" fmla="*/ 76 h 76"/>
                      <a:gd name="T86" fmla="*/ 21 w 78"/>
                      <a:gd name="T87" fmla="*/ 69 h 76"/>
                      <a:gd name="T88" fmla="*/ 35 w 78"/>
                      <a:gd name="T89" fmla="*/ 56 h 76"/>
                      <a:gd name="T90" fmla="*/ 43 w 78"/>
                      <a:gd name="T91" fmla="*/ 49 h 76"/>
                      <a:gd name="T92" fmla="*/ 43 w 78"/>
                      <a:gd name="T93" fmla="*/ 49 h 76"/>
                      <a:gd name="T94" fmla="*/ 55 w 78"/>
                      <a:gd name="T95" fmla="*/ 55 h 76"/>
                      <a:gd name="T96" fmla="*/ 66 w 78"/>
                      <a:gd name="T97" fmla="*/ 56 h 76"/>
                      <a:gd name="T98" fmla="*/ 76 w 78"/>
                      <a:gd name="T99" fmla="*/ 51 h 76"/>
                      <a:gd name="T100" fmla="*/ 76 w 78"/>
                      <a:gd name="T10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76">
                        <a:moveTo>
                          <a:pt x="76" y="51"/>
                        </a:moveTo>
                        <a:lnTo>
                          <a:pt x="78" y="48"/>
                        </a:lnTo>
                        <a:lnTo>
                          <a:pt x="78" y="43"/>
                        </a:lnTo>
                        <a:lnTo>
                          <a:pt x="76" y="39"/>
                        </a:lnTo>
                        <a:lnTo>
                          <a:pt x="76" y="39"/>
                        </a:lnTo>
                        <a:lnTo>
                          <a:pt x="72" y="36"/>
                        </a:lnTo>
                        <a:lnTo>
                          <a:pt x="67" y="35"/>
                        </a:lnTo>
                        <a:lnTo>
                          <a:pt x="62" y="37"/>
                        </a:lnTo>
                        <a:lnTo>
                          <a:pt x="62" y="37"/>
                        </a:lnTo>
                        <a:lnTo>
                          <a:pt x="63" y="37"/>
                        </a:lnTo>
                        <a:lnTo>
                          <a:pt x="63" y="37"/>
                        </a:lnTo>
                        <a:lnTo>
                          <a:pt x="63" y="37"/>
                        </a:lnTo>
                        <a:lnTo>
                          <a:pt x="63" y="37"/>
                        </a:lnTo>
                        <a:lnTo>
                          <a:pt x="60" y="36"/>
                        </a:lnTo>
                        <a:lnTo>
                          <a:pt x="56" y="34"/>
                        </a:lnTo>
                        <a:lnTo>
                          <a:pt x="51" y="29"/>
                        </a:lnTo>
                        <a:lnTo>
                          <a:pt x="51" y="29"/>
                        </a:lnTo>
                        <a:lnTo>
                          <a:pt x="47" y="23"/>
                        </a:lnTo>
                        <a:lnTo>
                          <a:pt x="45" y="19"/>
                        </a:lnTo>
                        <a:lnTo>
                          <a:pt x="44" y="16"/>
                        </a:lnTo>
                        <a:lnTo>
                          <a:pt x="44" y="16"/>
                        </a:lnTo>
                        <a:lnTo>
                          <a:pt x="44" y="16"/>
                        </a:lnTo>
                        <a:lnTo>
                          <a:pt x="44" y="16"/>
                        </a:lnTo>
                        <a:lnTo>
                          <a:pt x="44" y="17"/>
                        </a:lnTo>
                        <a:lnTo>
                          <a:pt x="44" y="17"/>
                        </a:lnTo>
                        <a:lnTo>
                          <a:pt x="46" y="12"/>
                        </a:lnTo>
                        <a:lnTo>
                          <a:pt x="46" y="7"/>
                        </a:lnTo>
                        <a:lnTo>
                          <a:pt x="43" y="3"/>
                        </a:lnTo>
                        <a:lnTo>
                          <a:pt x="43" y="3"/>
                        </a:lnTo>
                        <a:lnTo>
                          <a:pt x="39" y="0"/>
                        </a:lnTo>
                        <a:lnTo>
                          <a:pt x="35" y="0"/>
                        </a:lnTo>
                        <a:lnTo>
                          <a:pt x="30" y="2"/>
                        </a:lnTo>
                        <a:lnTo>
                          <a:pt x="30" y="2"/>
                        </a:lnTo>
                        <a:lnTo>
                          <a:pt x="25" y="11"/>
                        </a:lnTo>
                        <a:lnTo>
                          <a:pt x="25" y="22"/>
                        </a:lnTo>
                        <a:lnTo>
                          <a:pt x="30" y="34"/>
                        </a:lnTo>
                        <a:lnTo>
                          <a:pt x="30" y="34"/>
                        </a:lnTo>
                        <a:lnTo>
                          <a:pt x="22" y="41"/>
                        </a:lnTo>
                        <a:lnTo>
                          <a:pt x="8" y="55"/>
                        </a:lnTo>
                        <a:lnTo>
                          <a:pt x="0" y="62"/>
                        </a:lnTo>
                        <a:lnTo>
                          <a:pt x="0" y="62"/>
                        </a:lnTo>
                        <a:lnTo>
                          <a:pt x="13" y="76"/>
                        </a:lnTo>
                        <a:lnTo>
                          <a:pt x="13" y="76"/>
                        </a:lnTo>
                        <a:lnTo>
                          <a:pt x="21" y="69"/>
                        </a:lnTo>
                        <a:lnTo>
                          <a:pt x="35" y="56"/>
                        </a:lnTo>
                        <a:lnTo>
                          <a:pt x="43" y="49"/>
                        </a:lnTo>
                        <a:lnTo>
                          <a:pt x="43" y="49"/>
                        </a:lnTo>
                        <a:lnTo>
                          <a:pt x="55" y="55"/>
                        </a:lnTo>
                        <a:lnTo>
                          <a:pt x="66" y="56"/>
                        </a:lnTo>
                        <a:lnTo>
                          <a:pt x="76" y="51"/>
                        </a:lnTo>
                        <a:lnTo>
                          <a:pt x="76" y="51"/>
                        </a:lnTo>
                        <a:close/>
                      </a:path>
                    </a:pathLst>
                  </a:custGeom>
                  <a:solidFill>
                    <a:srgbClr val="FFFF00"/>
                  </a:solidFill>
                  <a:ln w="12700" cmpd="sng">
                    <a:solidFill>
                      <a:srgbClr val="FFFF00"/>
                    </a:solidFill>
                    <a:round/>
                    <a:headEnd/>
                    <a:tailEnd/>
                  </a:ln>
                </p:spPr>
                <p:txBody>
                  <a:bodyPr/>
                  <a:lstStyle/>
                  <a:p>
                    <a:endParaRPr lang="tr-TR"/>
                  </a:p>
                </p:txBody>
              </p:sp>
              <p:sp>
                <p:nvSpPr>
                  <p:cNvPr id="50270" name="Freeform 94"/>
                  <p:cNvSpPr>
                    <a:spLocks/>
                  </p:cNvSpPr>
                  <p:nvPr/>
                </p:nvSpPr>
                <p:spPr bwMode="auto">
                  <a:xfrm>
                    <a:off x="4131" y="2441"/>
                    <a:ext cx="74" cy="80"/>
                  </a:xfrm>
                  <a:custGeom>
                    <a:avLst/>
                    <a:gdLst>
                      <a:gd name="T0" fmla="*/ 57 w 74"/>
                      <a:gd name="T1" fmla="*/ 4 h 80"/>
                      <a:gd name="T2" fmla="*/ 54 w 74"/>
                      <a:gd name="T3" fmla="*/ 1 h 80"/>
                      <a:gd name="T4" fmla="*/ 49 w 74"/>
                      <a:gd name="T5" fmla="*/ 0 h 80"/>
                      <a:gd name="T6" fmla="*/ 45 w 74"/>
                      <a:gd name="T7" fmla="*/ 2 h 80"/>
                      <a:gd name="T8" fmla="*/ 45 w 74"/>
                      <a:gd name="T9" fmla="*/ 2 h 80"/>
                      <a:gd name="T10" fmla="*/ 42 w 74"/>
                      <a:gd name="T11" fmla="*/ 5 h 80"/>
                      <a:gd name="T12" fmla="*/ 40 w 74"/>
                      <a:gd name="T13" fmla="*/ 10 h 80"/>
                      <a:gd name="T14" fmla="*/ 41 w 74"/>
                      <a:gd name="T15" fmla="*/ 15 h 80"/>
                      <a:gd name="T16" fmla="*/ 41 w 74"/>
                      <a:gd name="T17" fmla="*/ 15 h 80"/>
                      <a:gd name="T18" fmla="*/ 41 w 74"/>
                      <a:gd name="T19" fmla="*/ 15 h 80"/>
                      <a:gd name="T20" fmla="*/ 41 w 74"/>
                      <a:gd name="T21" fmla="*/ 14 h 80"/>
                      <a:gd name="T22" fmla="*/ 41 w 74"/>
                      <a:gd name="T23" fmla="*/ 14 h 80"/>
                      <a:gd name="T24" fmla="*/ 41 w 74"/>
                      <a:gd name="T25" fmla="*/ 14 h 80"/>
                      <a:gd name="T26" fmla="*/ 40 w 74"/>
                      <a:gd name="T27" fmla="*/ 16 h 80"/>
                      <a:gd name="T28" fmla="*/ 37 w 74"/>
                      <a:gd name="T29" fmla="*/ 21 h 80"/>
                      <a:gd name="T30" fmla="*/ 32 w 74"/>
                      <a:gd name="T31" fmla="*/ 26 h 80"/>
                      <a:gd name="T32" fmla="*/ 32 w 74"/>
                      <a:gd name="T33" fmla="*/ 26 h 80"/>
                      <a:gd name="T34" fmla="*/ 25 w 74"/>
                      <a:gd name="T35" fmla="*/ 29 h 80"/>
                      <a:gd name="T36" fmla="*/ 20 w 74"/>
                      <a:gd name="T37" fmla="*/ 30 h 80"/>
                      <a:gd name="T38" fmla="*/ 18 w 74"/>
                      <a:gd name="T39" fmla="*/ 30 h 80"/>
                      <a:gd name="T40" fmla="*/ 18 w 74"/>
                      <a:gd name="T41" fmla="*/ 30 h 80"/>
                      <a:gd name="T42" fmla="*/ 18 w 74"/>
                      <a:gd name="T43" fmla="*/ 30 h 80"/>
                      <a:gd name="T44" fmla="*/ 18 w 74"/>
                      <a:gd name="T45" fmla="*/ 30 h 80"/>
                      <a:gd name="T46" fmla="*/ 18 w 74"/>
                      <a:gd name="T47" fmla="*/ 30 h 80"/>
                      <a:gd name="T48" fmla="*/ 18 w 74"/>
                      <a:gd name="T49" fmla="*/ 30 h 80"/>
                      <a:gd name="T50" fmla="*/ 14 w 74"/>
                      <a:gd name="T51" fmla="*/ 28 h 80"/>
                      <a:gd name="T52" fmla="*/ 9 w 74"/>
                      <a:gd name="T53" fmla="*/ 28 h 80"/>
                      <a:gd name="T54" fmla="*/ 5 w 74"/>
                      <a:gd name="T55" fmla="*/ 29 h 80"/>
                      <a:gd name="T56" fmla="*/ 5 w 74"/>
                      <a:gd name="T57" fmla="*/ 29 h 80"/>
                      <a:gd name="T58" fmla="*/ 1 w 74"/>
                      <a:gd name="T59" fmla="*/ 33 h 80"/>
                      <a:gd name="T60" fmla="*/ 0 w 74"/>
                      <a:gd name="T61" fmla="*/ 37 h 80"/>
                      <a:gd name="T62" fmla="*/ 2 w 74"/>
                      <a:gd name="T63" fmla="*/ 42 h 80"/>
                      <a:gd name="T64" fmla="*/ 2 w 74"/>
                      <a:gd name="T65" fmla="*/ 42 h 80"/>
                      <a:gd name="T66" fmla="*/ 10 w 74"/>
                      <a:gd name="T67" fmla="*/ 48 h 80"/>
                      <a:gd name="T68" fmla="*/ 21 w 74"/>
                      <a:gd name="T69" fmla="*/ 50 h 80"/>
                      <a:gd name="T70" fmla="*/ 34 w 74"/>
                      <a:gd name="T71" fmla="*/ 46 h 80"/>
                      <a:gd name="T72" fmla="*/ 34 w 74"/>
                      <a:gd name="T73" fmla="*/ 46 h 80"/>
                      <a:gd name="T74" fmla="*/ 40 w 74"/>
                      <a:gd name="T75" fmla="*/ 55 h 80"/>
                      <a:gd name="T76" fmla="*/ 51 w 74"/>
                      <a:gd name="T77" fmla="*/ 71 h 80"/>
                      <a:gd name="T78" fmla="*/ 58 w 74"/>
                      <a:gd name="T79" fmla="*/ 80 h 80"/>
                      <a:gd name="T80" fmla="*/ 58 w 74"/>
                      <a:gd name="T81" fmla="*/ 80 h 80"/>
                      <a:gd name="T82" fmla="*/ 74 w 74"/>
                      <a:gd name="T83" fmla="*/ 69 h 80"/>
                      <a:gd name="T84" fmla="*/ 74 w 74"/>
                      <a:gd name="T85" fmla="*/ 69 h 80"/>
                      <a:gd name="T86" fmla="*/ 67 w 74"/>
                      <a:gd name="T87" fmla="*/ 60 h 80"/>
                      <a:gd name="T88" fmla="*/ 56 w 74"/>
                      <a:gd name="T89" fmla="*/ 44 h 80"/>
                      <a:gd name="T90" fmla="*/ 50 w 74"/>
                      <a:gd name="T91" fmla="*/ 35 h 80"/>
                      <a:gd name="T92" fmla="*/ 50 w 74"/>
                      <a:gd name="T93" fmla="*/ 35 h 80"/>
                      <a:gd name="T94" fmla="*/ 58 w 74"/>
                      <a:gd name="T95" fmla="*/ 24 h 80"/>
                      <a:gd name="T96" fmla="*/ 61 w 74"/>
                      <a:gd name="T97" fmla="*/ 14 h 80"/>
                      <a:gd name="T98" fmla="*/ 57 w 74"/>
                      <a:gd name="T99" fmla="*/ 4 h 80"/>
                      <a:gd name="T100" fmla="*/ 57 w 74"/>
                      <a:gd name="T101"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80">
                        <a:moveTo>
                          <a:pt x="57" y="4"/>
                        </a:moveTo>
                        <a:lnTo>
                          <a:pt x="54" y="1"/>
                        </a:lnTo>
                        <a:lnTo>
                          <a:pt x="49" y="0"/>
                        </a:lnTo>
                        <a:lnTo>
                          <a:pt x="45" y="2"/>
                        </a:lnTo>
                        <a:lnTo>
                          <a:pt x="45" y="2"/>
                        </a:lnTo>
                        <a:lnTo>
                          <a:pt x="42" y="5"/>
                        </a:lnTo>
                        <a:lnTo>
                          <a:pt x="40" y="10"/>
                        </a:lnTo>
                        <a:lnTo>
                          <a:pt x="41" y="15"/>
                        </a:lnTo>
                        <a:lnTo>
                          <a:pt x="41" y="15"/>
                        </a:lnTo>
                        <a:lnTo>
                          <a:pt x="41" y="15"/>
                        </a:lnTo>
                        <a:lnTo>
                          <a:pt x="41" y="14"/>
                        </a:lnTo>
                        <a:lnTo>
                          <a:pt x="41" y="14"/>
                        </a:lnTo>
                        <a:lnTo>
                          <a:pt x="41" y="14"/>
                        </a:lnTo>
                        <a:lnTo>
                          <a:pt x="40" y="16"/>
                        </a:lnTo>
                        <a:lnTo>
                          <a:pt x="37" y="21"/>
                        </a:lnTo>
                        <a:lnTo>
                          <a:pt x="32" y="26"/>
                        </a:lnTo>
                        <a:lnTo>
                          <a:pt x="32" y="26"/>
                        </a:lnTo>
                        <a:lnTo>
                          <a:pt x="25" y="29"/>
                        </a:lnTo>
                        <a:lnTo>
                          <a:pt x="20" y="30"/>
                        </a:lnTo>
                        <a:lnTo>
                          <a:pt x="18" y="30"/>
                        </a:lnTo>
                        <a:lnTo>
                          <a:pt x="18" y="30"/>
                        </a:lnTo>
                        <a:lnTo>
                          <a:pt x="18" y="30"/>
                        </a:lnTo>
                        <a:lnTo>
                          <a:pt x="18" y="30"/>
                        </a:lnTo>
                        <a:lnTo>
                          <a:pt x="18" y="30"/>
                        </a:lnTo>
                        <a:lnTo>
                          <a:pt x="18" y="30"/>
                        </a:lnTo>
                        <a:lnTo>
                          <a:pt x="14" y="28"/>
                        </a:lnTo>
                        <a:lnTo>
                          <a:pt x="9" y="28"/>
                        </a:lnTo>
                        <a:lnTo>
                          <a:pt x="5" y="29"/>
                        </a:lnTo>
                        <a:lnTo>
                          <a:pt x="5" y="29"/>
                        </a:lnTo>
                        <a:lnTo>
                          <a:pt x="1" y="33"/>
                        </a:lnTo>
                        <a:lnTo>
                          <a:pt x="0" y="37"/>
                        </a:lnTo>
                        <a:lnTo>
                          <a:pt x="2" y="42"/>
                        </a:lnTo>
                        <a:lnTo>
                          <a:pt x="2" y="42"/>
                        </a:lnTo>
                        <a:lnTo>
                          <a:pt x="10" y="48"/>
                        </a:lnTo>
                        <a:lnTo>
                          <a:pt x="21" y="50"/>
                        </a:lnTo>
                        <a:lnTo>
                          <a:pt x="34" y="46"/>
                        </a:lnTo>
                        <a:lnTo>
                          <a:pt x="34" y="46"/>
                        </a:lnTo>
                        <a:lnTo>
                          <a:pt x="40" y="55"/>
                        </a:lnTo>
                        <a:lnTo>
                          <a:pt x="51" y="71"/>
                        </a:lnTo>
                        <a:lnTo>
                          <a:pt x="58" y="80"/>
                        </a:lnTo>
                        <a:lnTo>
                          <a:pt x="58" y="80"/>
                        </a:lnTo>
                        <a:lnTo>
                          <a:pt x="74" y="69"/>
                        </a:lnTo>
                        <a:lnTo>
                          <a:pt x="74" y="69"/>
                        </a:lnTo>
                        <a:lnTo>
                          <a:pt x="67" y="60"/>
                        </a:lnTo>
                        <a:lnTo>
                          <a:pt x="56" y="44"/>
                        </a:lnTo>
                        <a:lnTo>
                          <a:pt x="50" y="35"/>
                        </a:lnTo>
                        <a:lnTo>
                          <a:pt x="50" y="35"/>
                        </a:lnTo>
                        <a:lnTo>
                          <a:pt x="58" y="24"/>
                        </a:lnTo>
                        <a:lnTo>
                          <a:pt x="61" y="14"/>
                        </a:lnTo>
                        <a:lnTo>
                          <a:pt x="57" y="4"/>
                        </a:lnTo>
                        <a:lnTo>
                          <a:pt x="57" y="4"/>
                        </a:lnTo>
                        <a:close/>
                      </a:path>
                    </a:pathLst>
                  </a:custGeom>
                  <a:solidFill>
                    <a:srgbClr val="FFFF00"/>
                  </a:solidFill>
                  <a:ln w="12700" cmpd="sng">
                    <a:solidFill>
                      <a:srgbClr val="FFFF00"/>
                    </a:solidFill>
                    <a:round/>
                    <a:headEnd/>
                    <a:tailEnd/>
                  </a:ln>
                </p:spPr>
                <p:txBody>
                  <a:bodyPr/>
                  <a:lstStyle/>
                  <a:p>
                    <a:endParaRPr lang="tr-TR"/>
                  </a:p>
                </p:txBody>
              </p:sp>
              <p:sp>
                <p:nvSpPr>
                  <p:cNvPr id="50271" name="Freeform 95"/>
                  <p:cNvSpPr>
                    <a:spLocks/>
                  </p:cNvSpPr>
                  <p:nvPr/>
                </p:nvSpPr>
                <p:spPr bwMode="auto">
                  <a:xfrm>
                    <a:off x="4099" y="2687"/>
                    <a:ext cx="80" cy="72"/>
                  </a:xfrm>
                  <a:custGeom>
                    <a:avLst/>
                    <a:gdLst>
                      <a:gd name="T0" fmla="*/ 3 w 80"/>
                      <a:gd name="T1" fmla="*/ 14 h 72"/>
                      <a:gd name="T2" fmla="*/ 0 w 80"/>
                      <a:gd name="T3" fmla="*/ 18 h 72"/>
                      <a:gd name="T4" fmla="*/ 0 w 80"/>
                      <a:gd name="T5" fmla="*/ 22 h 72"/>
                      <a:gd name="T6" fmla="*/ 1 w 80"/>
                      <a:gd name="T7" fmla="*/ 27 h 72"/>
                      <a:gd name="T8" fmla="*/ 1 w 80"/>
                      <a:gd name="T9" fmla="*/ 27 h 72"/>
                      <a:gd name="T10" fmla="*/ 4 w 80"/>
                      <a:gd name="T11" fmla="*/ 31 h 72"/>
                      <a:gd name="T12" fmla="*/ 9 w 80"/>
                      <a:gd name="T13" fmla="*/ 32 h 72"/>
                      <a:gd name="T14" fmla="*/ 14 w 80"/>
                      <a:gd name="T15" fmla="*/ 31 h 72"/>
                      <a:gd name="T16" fmla="*/ 14 w 80"/>
                      <a:gd name="T17" fmla="*/ 31 h 72"/>
                      <a:gd name="T18" fmla="*/ 14 w 80"/>
                      <a:gd name="T19" fmla="*/ 31 h 72"/>
                      <a:gd name="T20" fmla="*/ 14 w 80"/>
                      <a:gd name="T21" fmla="*/ 31 h 72"/>
                      <a:gd name="T22" fmla="*/ 14 w 80"/>
                      <a:gd name="T23" fmla="*/ 31 h 72"/>
                      <a:gd name="T24" fmla="*/ 14 w 80"/>
                      <a:gd name="T25" fmla="*/ 31 h 72"/>
                      <a:gd name="T26" fmla="*/ 16 w 80"/>
                      <a:gd name="T27" fmla="*/ 32 h 72"/>
                      <a:gd name="T28" fmla="*/ 20 w 80"/>
                      <a:gd name="T29" fmla="*/ 35 h 72"/>
                      <a:gd name="T30" fmla="*/ 25 w 80"/>
                      <a:gd name="T31" fmla="*/ 41 h 72"/>
                      <a:gd name="T32" fmla="*/ 25 w 80"/>
                      <a:gd name="T33" fmla="*/ 41 h 72"/>
                      <a:gd name="T34" fmla="*/ 28 w 80"/>
                      <a:gd name="T35" fmla="*/ 47 h 72"/>
                      <a:gd name="T36" fmla="*/ 29 w 80"/>
                      <a:gd name="T37" fmla="*/ 52 h 72"/>
                      <a:gd name="T38" fmla="*/ 29 w 80"/>
                      <a:gd name="T39" fmla="*/ 55 h 72"/>
                      <a:gd name="T40" fmla="*/ 29 w 80"/>
                      <a:gd name="T41" fmla="*/ 55 h 72"/>
                      <a:gd name="T42" fmla="*/ 29 w 80"/>
                      <a:gd name="T43" fmla="*/ 55 h 72"/>
                      <a:gd name="T44" fmla="*/ 29 w 80"/>
                      <a:gd name="T45" fmla="*/ 54 h 72"/>
                      <a:gd name="T46" fmla="*/ 29 w 80"/>
                      <a:gd name="T47" fmla="*/ 54 h 72"/>
                      <a:gd name="T48" fmla="*/ 29 w 80"/>
                      <a:gd name="T49" fmla="*/ 54 h 72"/>
                      <a:gd name="T50" fmla="*/ 26 w 80"/>
                      <a:gd name="T51" fmla="*/ 58 h 72"/>
                      <a:gd name="T52" fmla="*/ 26 w 80"/>
                      <a:gd name="T53" fmla="*/ 63 h 72"/>
                      <a:gd name="T54" fmla="*/ 28 w 80"/>
                      <a:gd name="T55" fmla="*/ 68 h 72"/>
                      <a:gd name="T56" fmla="*/ 28 w 80"/>
                      <a:gd name="T57" fmla="*/ 68 h 72"/>
                      <a:gd name="T58" fmla="*/ 32 w 80"/>
                      <a:gd name="T59" fmla="*/ 71 h 72"/>
                      <a:gd name="T60" fmla="*/ 36 w 80"/>
                      <a:gd name="T61" fmla="*/ 72 h 72"/>
                      <a:gd name="T62" fmla="*/ 40 w 80"/>
                      <a:gd name="T63" fmla="*/ 70 h 72"/>
                      <a:gd name="T64" fmla="*/ 40 w 80"/>
                      <a:gd name="T65" fmla="*/ 70 h 72"/>
                      <a:gd name="T66" fmla="*/ 47 w 80"/>
                      <a:gd name="T67" fmla="*/ 62 h 72"/>
                      <a:gd name="T68" fmla="*/ 49 w 80"/>
                      <a:gd name="T69" fmla="*/ 51 h 72"/>
                      <a:gd name="T70" fmla="*/ 45 w 80"/>
                      <a:gd name="T71" fmla="*/ 38 h 72"/>
                      <a:gd name="T72" fmla="*/ 45 w 80"/>
                      <a:gd name="T73" fmla="*/ 38 h 72"/>
                      <a:gd name="T74" fmla="*/ 55 w 80"/>
                      <a:gd name="T75" fmla="*/ 33 h 72"/>
                      <a:gd name="T76" fmla="*/ 71 w 80"/>
                      <a:gd name="T77" fmla="*/ 22 h 72"/>
                      <a:gd name="T78" fmla="*/ 80 w 80"/>
                      <a:gd name="T79" fmla="*/ 16 h 72"/>
                      <a:gd name="T80" fmla="*/ 80 w 80"/>
                      <a:gd name="T81" fmla="*/ 16 h 72"/>
                      <a:gd name="T82" fmla="*/ 69 w 80"/>
                      <a:gd name="T83" fmla="*/ 0 h 72"/>
                      <a:gd name="T84" fmla="*/ 69 w 80"/>
                      <a:gd name="T85" fmla="*/ 0 h 72"/>
                      <a:gd name="T86" fmla="*/ 60 w 80"/>
                      <a:gd name="T87" fmla="*/ 6 h 72"/>
                      <a:gd name="T88" fmla="*/ 44 w 80"/>
                      <a:gd name="T89" fmla="*/ 16 h 72"/>
                      <a:gd name="T90" fmla="*/ 35 w 80"/>
                      <a:gd name="T91" fmla="*/ 22 h 72"/>
                      <a:gd name="T92" fmla="*/ 35 w 80"/>
                      <a:gd name="T93" fmla="*/ 22 h 72"/>
                      <a:gd name="T94" fmla="*/ 24 w 80"/>
                      <a:gd name="T95" fmla="*/ 14 h 72"/>
                      <a:gd name="T96" fmla="*/ 14 w 80"/>
                      <a:gd name="T97" fmla="*/ 12 h 72"/>
                      <a:gd name="T98" fmla="*/ 3 w 80"/>
                      <a:gd name="T99" fmla="*/ 14 h 72"/>
                      <a:gd name="T100" fmla="*/ 3 w 80"/>
                      <a:gd name="T10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72">
                        <a:moveTo>
                          <a:pt x="3" y="14"/>
                        </a:moveTo>
                        <a:lnTo>
                          <a:pt x="0" y="18"/>
                        </a:lnTo>
                        <a:lnTo>
                          <a:pt x="0" y="22"/>
                        </a:lnTo>
                        <a:lnTo>
                          <a:pt x="1" y="27"/>
                        </a:lnTo>
                        <a:lnTo>
                          <a:pt x="1" y="27"/>
                        </a:lnTo>
                        <a:lnTo>
                          <a:pt x="4" y="31"/>
                        </a:lnTo>
                        <a:lnTo>
                          <a:pt x="9" y="32"/>
                        </a:lnTo>
                        <a:lnTo>
                          <a:pt x="14" y="31"/>
                        </a:lnTo>
                        <a:lnTo>
                          <a:pt x="14" y="31"/>
                        </a:lnTo>
                        <a:lnTo>
                          <a:pt x="14" y="31"/>
                        </a:lnTo>
                        <a:lnTo>
                          <a:pt x="14" y="31"/>
                        </a:lnTo>
                        <a:lnTo>
                          <a:pt x="14" y="31"/>
                        </a:lnTo>
                        <a:lnTo>
                          <a:pt x="14" y="31"/>
                        </a:lnTo>
                        <a:lnTo>
                          <a:pt x="16" y="32"/>
                        </a:lnTo>
                        <a:lnTo>
                          <a:pt x="20" y="35"/>
                        </a:lnTo>
                        <a:lnTo>
                          <a:pt x="25" y="41"/>
                        </a:lnTo>
                        <a:lnTo>
                          <a:pt x="25" y="41"/>
                        </a:lnTo>
                        <a:lnTo>
                          <a:pt x="28" y="47"/>
                        </a:lnTo>
                        <a:lnTo>
                          <a:pt x="29" y="52"/>
                        </a:lnTo>
                        <a:lnTo>
                          <a:pt x="29" y="55"/>
                        </a:lnTo>
                        <a:lnTo>
                          <a:pt x="29" y="55"/>
                        </a:lnTo>
                        <a:lnTo>
                          <a:pt x="29" y="55"/>
                        </a:lnTo>
                        <a:lnTo>
                          <a:pt x="29" y="54"/>
                        </a:lnTo>
                        <a:lnTo>
                          <a:pt x="29" y="54"/>
                        </a:lnTo>
                        <a:lnTo>
                          <a:pt x="29" y="54"/>
                        </a:lnTo>
                        <a:lnTo>
                          <a:pt x="26" y="58"/>
                        </a:lnTo>
                        <a:lnTo>
                          <a:pt x="26" y="63"/>
                        </a:lnTo>
                        <a:lnTo>
                          <a:pt x="28" y="68"/>
                        </a:lnTo>
                        <a:lnTo>
                          <a:pt x="28" y="68"/>
                        </a:lnTo>
                        <a:lnTo>
                          <a:pt x="32" y="71"/>
                        </a:lnTo>
                        <a:lnTo>
                          <a:pt x="36" y="72"/>
                        </a:lnTo>
                        <a:lnTo>
                          <a:pt x="40" y="70"/>
                        </a:lnTo>
                        <a:lnTo>
                          <a:pt x="40" y="70"/>
                        </a:lnTo>
                        <a:lnTo>
                          <a:pt x="47" y="62"/>
                        </a:lnTo>
                        <a:lnTo>
                          <a:pt x="49" y="51"/>
                        </a:lnTo>
                        <a:lnTo>
                          <a:pt x="45" y="38"/>
                        </a:lnTo>
                        <a:lnTo>
                          <a:pt x="45" y="38"/>
                        </a:lnTo>
                        <a:lnTo>
                          <a:pt x="55" y="33"/>
                        </a:lnTo>
                        <a:lnTo>
                          <a:pt x="71" y="22"/>
                        </a:lnTo>
                        <a:lnTo>
                          <a:pt x="80" y="16"/>
                        </a:lnTo>
                        <a:lnTo>
                          <a:pt x="80" y="16"/>
                        </a:lnTo>
                        <a:lnTo>
                          <a:pt x="69" y="0"/>
                        </a:lnTo>
                        <a:lnTo>
                          <a:pt x="69" y="0"/>
                        </a:lnTo>
                        <a:lnTo>
                          <a:pt x="60" y="6"/>
                        </a:lnTo>
                        <a:lnTo>
                          <a:pt x="44" y="16"/>
                        </a:lnTo>
                        <a:lnTo>
                          <a:pt x="35" y="22"/>
                        </a:lnTo>
                        <a:lnTo>
                          <a:pt x="35" y="22"/>
                        </a:lnTo>
                        <a:lnTo>
                          <a:pt x="24" y="14"/>
                        </a:lnTo>
                        <a:lnTo>
                          <a:pt x="14" y="12"/>
                        </a:lnTo>
                        <a:lnTo>
                          <a:pt x="3" y="14"/>
                        </a:lnTo>
                        <a:lnTo>
                          <a:pt x="3" y="14"/>
                        </a:lnTo>
                        <a:close/>
                      </a:path>
                    </a:pathLst>
                  </a:custGeom>
                  <a:solidFill>
                    <a:srgbClr val="FFFF00"/>
                  </a:solidFill>
                  <a:ln w="12700" cmpd="sng">
                    <a:solidFill>
                      <a:srgbClr val="FFFF00"/>
                    </a:solidFill>
                    <a:round/>
                    <a:headEnd/>
                    <a:tailEnd/>
                  </a:ln>
                </p:spPr>
                <p:txBody>
                  <a:bodyPr/>
                  <a:lstStyle/>
                  <a:p>
                    <a:endParaRPr lang="tr-TR"/>
                  </a:p>
                </p:txBody>
              </p:sp>
              <p:sp>
                <p:nvSpPr>
                  <p:cNvPr id="50272" name="Freeform 96"/>
                  <p:cNvSpPr>
                    <a:spLocks/>
                  </p:cNvSpPr>
                  <p:nvPr/>
                </p:nvSpPr>
                <p:spPr bwMode="auto">
                  <a:xfrm>
                    <a:off x="4378" y="2680"/>
                    <a:ext cx="80" cy="74"/>
                  </a:xfrm>
                  <a:custGeom>
                    <a:avLst/>
                    <a:gdLst>
                      <a:gd name="T0" fmla="*/ 36 w 80"/>
                      <a:gd name="T1" fmla="*/ 72 h 74"/>
                      <a:gd name="T2" fmla="*/ 40 w 80"/>
                      <a:gd name="T3" fmla="*/ 74 h 74"/>
                      <a:gd name="T4" fmla="*/ 44 w 80"/>
                      <a:gd name="T5" fmla="*/ 73 h 74"/>
                      <a:gd name="T6" fmla="*/ 49 w 80"/>
                      <a:gd name="T7" fmla="*/ 70 h 74"/>
                      <a:gd name="T8" fmla="*/ 49 w 80"/>
                      <a:gd name="T9" fmla="*/ 70 h 74"/>
                      <a:gd name="T10" fmla="*/ 50 w 80"/>
                      <a:gd name="T11" fmla="*/ 66 h 74"/>
                      <a:gd name="T12" fmla="*/ 50 w 80"/>
                      <a:gd name="T13" fmla="*/ 61 h 74"/>
                      <a:gd name="T14" fmla="*/ 48 w 80"/>
                      <a:gd name="T15" fmla="*/ 56 h 74"/>
                      <a:gd name="T16" fmla="*/ 48 w 80"/>
                      <a:gd name="T17" fmla="*/ 56 h 74"/>
                      <a:gd name="T18" fmla="*/ 48 w 80"/>
                      <a:gd name="T19" fmla="*/ 57 h 74"/>
                      <a:gd name="T20" fmla="*/ 48 w 80"/>
                      <a:gd name="T21" fmla="*/ 57 h 74"/>
                      <a:gd name="T22" fmla="*/ 48 w 80"/>
                      <a:gd name="T23" fmla="*/ 57 h 74"/>
                      <a:gd name="T24" fmla="*/ 48 w 80"/>
                      <a:gd name="T25" fmla="*/ 57 h 74"/>
                      <a:gd name="T26" fmla="*/ 48 w 80"/>
                      <a:gd name="T27" fmla="*/ 55 h 74"/>
                      <a:gd name="T28" fmla="*/ 50 w 80"/>
                      <a:gd name="T29" fmla="*/ 50 h 74"/>
                      <a:gd name="T30" fmla="*/ 53 w 80"/>
                      <a:gd name="T31" fmla="*/ 44 h 74"/>
                      <a:gd name="T32" fmla="*/ 53 w 80"/>
                      <a:gd name="T33" fmla="*/ 44 h 74"/>
                      <a:gd name="T34" fmla="*/ 58 w 80"/>
                      <a:gd name="T35" fmla="*/ 38 h 74"/>
                      <a:gd name="T36" fmla="*/ 63 w 80"/>
                      <a:gd name="T37" fmla="*/ 36 h 74"/>
                      <a:gd name="T38" fmla="*/ 65 w 80"/>
                      <a:gd name="T39" fmla="*/ 35 h 74"/>
                      <a:gd name="T40" fmla="*/ 65 w 80"/>
                      <a:gd name="T41" fmla="*/ 35 h 74"/>
                      <a:gd name="T42" fmla="*/ 65 w 80"/>
                      <a:gd name="T43" fmla="*/ 35 h 74"/>
                      <a:gd name="T44" fmla="*/ 64 w 80"/>
                      <a:gd name="T45" fmla="*/ 35 h 74"/>
                      <a:gd name="T46" fmla="*/ 64 w 80"/>
                      <a:gd name="T47" fmla="*/ 35 h 74"/>
                      <a:gd name="T48" fmla="*/ 64 w 80"/>
                      <a:gd name="T49" fmla="*/ 35 h 74"/>
                      <a:gd name="T50" fmla="*/ 69 w 80"/>
                      <a:gd name="T51" fmla="*/ 36 h 74"/>
                      <a:gd name="T52" fmla="*/ 74 w 80"/>
                      <a:gd name="T53" fmla="*/ 34 h 74"/>
                      <a:gd name="T54" fmla="*/ 78 w 80"/>
                      <a:gd name="T55" fmla="*/ 31 h 74"/>
                      <a:gd name="T56" fmla="*/ 78 w 80"/>
                      <a:gd name="T57" fmla="*/ 31 h 74"/>
                      <a:gd name="T58" fmla="*/ 80 w 80"/>
                      <a:gd name="T59" fmla="*/ 27 h 74"/>
                      <a:gd name="T60" fmla="*/ 79 w 80"/>
                      <a:gd name="T61" fmla="*/ 22 h 74"/>
                      <a:gd name="T62" fmla="*/ 76 w 80"/>
                      <a:gd name="T63" fmla="*/ 19 h 74"/>
                      <a:gd name="T64" fmla="*/ 76 w 80"/>
                      <a:gd name="T65" fmla="*/ 19 h 74"/>
                      <a:gd name="T66" fmla="*/ 66 w 80"/>
                      <a:gd name="T67" fmla="*/ 15 h 74"/>
                      <a:gd name="T68" fmla="*/ 55 w 80"/>
                      <a:gd name="T69" fmla="*/ 17 h 74"/>
                      <a:gd name="T70" fmla="*/ 44 w 80"/>
                      <a:gd name="T71" fmla="*/ 25 h 74"/>
                      <a:gd name="T72" fmla="*/ 44 w 80"/>
                      <a:gd name="T73" fmla="*/ 25 h 74"/>
                      <a:gd name="T74" fmla="*/ 36 w 80"/>
                      <a:gd name="T75" fmla="*/ 18 h 74"/>
                      <a:gd name="T76" fmla="*/ 20 w 80"/>
                      <a:gd name="T77" fmla="*/ 6 h 74"/>
                      <a:gd name="T78" fmla="*/ 12 w 80"/>
                      <a:gd name="T79" fmla="*/ 0 h 74"/>
                      <a:gd name="T80" fmla="*/ 12 w 80"/>
                      <a:gd name="T81" fmla="*/ 0 h 74"/>
                      <a:gd name="T82" fmla="*/ 0 w 80"/>
                      <a:gd name="T83" fmla="*/ 16 h 74"/>
                      <a:gd name="T84" fmla="*/ 0 w 80"/>
                      <a:gd name="T85" fmla="*/ 16 h 74"/>
                      <a:gd name="T86" fmla="*/ 8 w 80"/>
                      <a:gd name="T87" fmla="*/ 22 h 74"/>
                      <a:gd name="T88" fmla="*/ 24 w 80"/>
                      <a:gd name="T89" fmla="*/ 34 h 74"/>
                      <a:gd name="T90" fmla="*/ 32 w 80"/>
                      <a:gd name="T91" fmla="*/ 40 h 74"/>
                      <a:gd name="T92" fmla="*/ 32 w 80"/>
                      <a:gd name="T93" fmla="*/ 40 h 74"/>
                      <a:gd name="T94" fmla="*/ 29 w 80"/>
                      <a:gd name="T95" fmla="*/ 53 h 74"/>
                      <a:gd name="T96" fmla="*/ 30 w 80"/>
                      <a:gd name="T97" fmla="*/ 64 h 74"/>
                      <a:gd name="T98" fmla="*/ 36 w 80"/>
                      <a:gd name="T99" fmla="*/ 72 h 74"/>
                      <a:gd name="T100" fmla="*/ 36 w 80"/>
                      <a:gd name="T101"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74">
                        <a:moveTo>
                          <a:pt x="36" y="72"/>
                        </a:moveTo>
                        <a:lnTo>
                          <a:pt x="40" y="74"/>
                        </a:lnTo>
                        <a:lnTo>
                          <a:pt x="44" y="73"/>
                        </a:lnTo>
                        <a:lnTo>
                          <a:pt x="49" y="70"/>
                        </a:lnTo>
                        <a:lnTo>
                          <a:pt x="49" y="70"/>
                        </a:lnTo>
                        <a:lnTo>
                          <a:pt x="50" y="66"/>
                        </a:lnTo>
                        <a:lnTo>
                          <a:pt x="50" y="61"/>
                        </a:lnTo>
                        <a:lnTo>
                          <a:pt x="48" y="56"/>
                        </a:lnTo>
                        <a:lnTo>
                          <a:pt x="48" y="56"/>
                        </a:lnTo>
                        <a:lnTo>
                          <a:pt x="48" y="57"/>
                        </a:lnTo>
                        <a:lnTo>
                          <a:pt x="48" y="57"/>
                        </a:lnTo>
                        <a:lnTo>
                          <a:pt x="48" y="57"/>
                        </a:lnTo>
                        <a:lnTo>
                          <a:pt x="48" y="57"/>
                        </a:lnTo>
                        <a:lnTo>
                          <a:pt x="48" y="55"/>
                        </a:lnTo>
                        <a:lnTo>
                          <a:pt x="50" y="50"/>
                        </a:lnTo>
                        <a:lnTo>
                          <a:pt x="53" y="44"/>
                        </a:lnTo>
                        <a:lnTo>
                          <a:pt x="53" y="44"/>
                        </a:lnTo>
                        <a:lnTo>
                          <a:pt x="58" y="38"/>
                        </a:lnTo>
                        <a:lnTo>
                          <a:pt x="63" y="36"/>
                        </a:lnTo>
                        <a:lnTo>
                          <a:pt x="65" y="35"/>
                        </a:lnTo>
                        <a:lnTo>
                          <a:pt x="65" y="35"/>
                        </a:lnTo>
                        <a:lnTo>
                          <a:pt x="65" y="35"/>
                        </a:lnTo>
                        <a:lnTo>
                          <a:pt x="64" y="35"/>
                        </a:lnTo>
                        <a:lnTo>
                          <a:pt x="64" y="35"/>
                        </a:lnTo>
                        <a:lnTo>
                          <a:pt x="64" y="35"/>
                        </a:lnTo>
                        <a:lnTo>
                          <a:pt x="69" y="36"/>
                        </a:lnTo>
                        <a:lnTo>
                          <a:pt x="74" y="34"/>
                        </a:lnTo>
                        <a:lnTo>
                          <a:pt x="78" y="31"/>
                        </a:lnTo>
                        <a:lnTo>
                          <a:pt x="78" y="31"/>
                        </a:lnTo>
                        <a:lnTo>
                          <a:pt x="80" y="27"/>
                        </a:lnTo>
                        <a:lnTo>
                          <a:pt x="79" y="22"/>
                        </a:lnTo>
                        <a:lnTo>
                          <a:pt x="76" y="19"/>
                        </a:lnTo>
                        <a:lnTo>
                          <a:pt x="76" y="19"/>
                        </a:lnTo>
                        <a:lnTo>
                          <a:pt x="66" y="15"/>
                        </a:lnTo>
                        <a:lnTo>
                          <a:pt x="55" y="17"/>
                        </a:lnTo>
                        <a:lnTo>
                          <a:pt x="44" y="25"/>
                        </a:lnTo>
                        <a:lnTo>
                          <a:pt x="44" y="25"/>
                        </a:lnTo>
                        <a:lnTo>
                          <a:pt x="36" y="18"/>
                        </a:lnTo>
                        <a:lnTo>
                          <a:pt x="20" y="6"/>
                        </a:lnTo>
                        <a:lnTo>
                          <a:pt x="12" y="0"/>
                        </a:lnTo>
                        <a:lnTo>
                          <a:pt x="12" y="0"/>
                        </a:lnTo>
                        <a:lnTo>
                          <a:pt x="0" y="16"/>
                        </a:lnTo>
                        <a:lnTo>
                          <a:pt x="0" y="16"/>
                        </a:lnTo>
                        <a:lnTo>
                          <a:pt x="8" y="22"/>
                        </a:lnTo>
                        <a:lnTo>
                          <a:pt x="24" y="34"/>
                        </a:lnTo>
                        <a:lnTo>
                          <a:pt x="32" y="40"/>
                        </a:lnTo>
                        <a:lnTo>
                          <a:pt x="32" y="40"/>
                        </a:lnTo>
                        <a:lnTo>
                          <a:pt x="29" y="53"/>
                        </a:lnTo>
                        <a:lnTo>
                          <a:pt x="30" y="64"/>
                        </a:lnTo>
                        <a:lnTo>
                          <a:pt x="36" y="72"/>
                        </a:lnTo>
                        <a:lnTo>
                          <a:pt x="36" y="72"/>
                        </a:lnTo>
                        <a:close/>
                      </a:path>
                    </a:pathLst>
                  </a:custGeom>
                  <a:solidFill>
                    <a:srgbClr val="FFFF00"/>
                  </a:solidFill>
                  <a:ln w="12700" cmpd="sng">
                    <a:solidFill>
                      <a:srgbClr val="FFFF00"/>
                    </a:solidFill>
                    <a:round/>
                    <a:headEnd/>
                    <a:tailEnd/>
                  </a:ln>
                </p:spPr>
                <p:txBody>
                  <a:bodyPr/>
                  <a:lstStyle/>
                  <a:p>
                    <a:endParaRPr lang="tr-TR"/>
                  </a:p>
                </p:txBody>
              </p:sp>
              <p:sp>
                <p:nvSpPr>
                  <p:cNvPr id="50273" name="Freeform 97"/>
                  <p:cNvSpPr>
                    <a:spLocks/>
                  </p:cNvSpPr>
                  <p:nvPr/>
                </p:nvSpPr>
                <p:spPr bwMode="auto">
                  <a:xfrm>
                    <a:off x="4131" y="2457"/>
                    <a:ext cx="304" cy="304"/>
                  </a:xfrm>
                  <a:custGeom>
                    <a:avLst/>
                    <a:gdLst>
                      <a:gd name="T0" fmla="*/ 27 w 304"/>
                      <a:gd name="T1" fmla="*/ 227 h 304"/>
                      <a:gd name="T2" fmla="*/ 21 w 304"/>
                      <a:gd name="T3" fmla="*/ 224 h 304"/>
                      <a:gd name="T4" fmla="*/ 8 w 304"/>
                      <a:gd name="T5" fmla="*/ 210 h 304"/>
                      <a:gd name="T6" fmla="*/ 0 w 304"/>
                      <a:gd name="T7" fmla="*/ 176 h 304"/>
                      <a:gd name="T8" fmla="*/ 0 w 304"/>
                      <a:gd name="T9" fmla="*/ 176 h 304"/>
                      <a:gd name="T10" fmla="*/ 1 w 304"/>
                      <a:gd name="T11" fmla="*/ 157 h 304"/>
                      <a:gd name="T12" fmla="*/ 5 w 304"/>
                      <a:gd name="T13" fmla="*/ 138 h 304"/>
                      <a:gd name="T14" fmla="*/ 11 w 304"/>
                      <a:gd name="T15" fmla="*/ 119 h 304"/>
                      <a:gd name="T16" fmla="*/ 20 w 304"/>
                      <a:gd name="T17" fmla="*/ 100 h 304"/>
                      <a:gd name="T18" fmla="*/ 31 w 304"/>
                      <a:gd name="T19" fmla="*/ 81 h 304"/>
                      <a:gd name="T20" fmla="*/ 45 w 304"/>
                      <a:gd name="T21" fmla="*/ 64 h 304"/>
                      <a:gd name="T22" fmla="*/ 61 w 304"/>
                      <a:gd name="T23" fmla="*/ 49 h 304"/>
                      <a:gd name="T24" fmla="*/ 79 w 304"/>
                      <a:gd name="T25" fmla="*/ 37 h 304"/>
                      <a:gd name="T26" fmla="*/ 79 w 304"/>
                      <a:gd name="T27" fmla="*/ 37 h 304"/>
                      <a:gd name="T28" fmla="*/ 108 w 304"/>
                      <a:gd name="T29" fmla="*/ 20 h 304"/>
                      <a:gd name="T30" fmla="*/ 122 w 304"/>
                      <a:gd name="T31" fmla="*/ 11 h 304"/>
                      <a:gd name="T32" fmla="*/ 134 w 304"/>
                      <a:gd name="T33" fmla="*/ 6 h 304"/>
                      <a:gd name="T34" fmla="*/ 154 w 304"/>
                      <a:gd name="T35" fmla="*/ 1 h 304"/>
                      <a:gd name="T36" fmla="*/ 154 w 304"/>
                      <a:gd name="T37" fmla="*/ 1 h 304"/>
                      <a:gd name="T38" fmla="*/ 177 w 304"/>
                      <a:gd name="T39" fmla="*/ 0 h 304"/>
                      <a:gd name="T40" fmla="*/ 200 w 304"/>
                      <a:gd name="T41" fmla="*/ 3 h 304"/>
                      <a:gd name="T42" fmla="*/ 223 w 304"/>
                      <a:gd name="T43" fmla="*/ 11 h 304"/>
                      <a:gd name="T44" fmla="*/ 243 w 304"/>
                      <a:gd name="T45" fmla="*/ 25 h 304"/>
                      <a:gd name="T46" fmla="*/ 260 w 304"/>
                      <a:gd name="T47" fmla="*/ 44 h 304"/>
                      <a:gd name="T48" fmla="*/ 260 w 304"/>
                      <a:gd name="T49" fmla="*/ 44 h 304"/>
                      <a:gd name="T50" fmla="*/ 275 w 304"/>
                      <a:gd name="T51" fmla="*/ 69 h 304"/>
                      <a:gd name="T52" fmla="*/ 289 w 304"/>
                      <a:gd name="T53" fmla="*/ 96 h 304"/>
                      <a:gd name="T54" fmla="*/ 299 w 304"/>
                      <a:gd name="T55" fmla="*/ 121 h 304"/>
                      <a:gd name="T56" fmla="*/ 304 w 304"/>
                      <a:gd name="T57" fmla="*/ 141 h 304"/>
                      <a:gd name="T58" fmla="*/ 300 w 304"/>
                      <a:gd name="T59" fmla="*/ 155 h 304"/>
                      <a:gd name="T60" fmla="*/ 300 w 304"/>
                      <a:gd name="T61" fmla="*/ 155 h 304"/>
                      <a:gd name="T62" fmla="*/ 290 w 304"/>
                      <a:gd name="T63" fmla="*/ 175 h 304"/>
                      <a:gd name="T64" fmla="*/ 283 w 304"/>
                      <a:gd name="T65" fmla="*/ 202 h 304"/>
                      <a:gd name="T66" fmla="*/ 266 w 304"/>
                      <a:gd name="T67" fmla="*/ 233 h 304"/>
                      <a:gd name="T68" fmla="*/ 266 w 304"/>
                      <a:gd name="T69" fmla="*/ 233 h 304"/>
                      <a:gd name="T70" fmla="*/ 250 w 304"/>
                      <a:gd name="T71" fmla="*/ 250 h 304"/>
                      <a:gd name="T72" fmla="*/ 232 w 304"/>
                      <a:gd name="T73" fmla="*/ 268 h 304"/>
                      <a:gd name="T74" fmla="*/ 212 w 304"/>
                      <a:gd name="T75" fmla="*/ 284 h 304"/>
                      <a:gd name="T76" fmla="*/ 192 w 304"/>
                      <a:gd name="T77" fmla="*/ 297 h 304"/>
                      <a:gd name="T78" fmla="*/ 173 w 304"/>
                      <a:gd name="T79" fmla="*/ 304 h 304"/>
                      <a:gd name="T80" fmla="*/ 156 w 304"/>
                      <a:gd name="T81" fmla="*/ 303 h 304"/>
                      <a:gd name="T82" fmla="*/ 156 w 304"/>
                      <a:gd name="T83" fmla="*/ 303 h 304"/>
                      <a:gd name="T84" fmla="*/ 135 w 304"/>
                      <a:gd name="T85" fmla="*/ 298 h 304"/>
                      <a:gd name="T86" fmla="*/ 113 w 304"/>
                      <a:gd name="T87" fmla="*/ 293 h 304"/>
                      <a:gd name="T88" fmla="*/ 91 w 304"/>
                      <a:gd name="T89" fmla="*/ 286 h 304"/>
                      <a:gd name="T90" fmla="*/ 72 w 304"/>
                      <a:gd name="T91" fmla="*/ 276 h 304"/>
                      <a:gd name="T92" fmla="*/ 56 w 304"/>
                      <a:gd name="T93" fmla="*/ 261 h 304"/>
                      <a:gd name="T94" fmla="*/ 56 w 304"/>
                      <a:gd name="T95" fmla="*/ 261 h 304"/>
                      <a:gd name="T96" fmla="*/ 48 w 304"/>
                      <a:gd name="T97" fmla="*/ 254 h 304"/>
                      <a:gd name="T98" fmla="*/ 35 w 304"/>
                      <a:gd name="T99" fmla="*/ 240 h 304"/>
                      <a:gd name="T100" fmla="*/ 27 w 304"/>
                      <a:gd name="T101" fmla="*/ 227 h 304"/>
                      <a:gd name="T102" fmla="*/ 27 w 304"/>
                      <a:gd name="T103" fmla="*/ 22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4" h="304">
                        <a:moveTo>
                          <a:pt x="27" y="227"/>
                        </a:moveTo>
                        <a:lnTo>
                          <a:pt x="21" y="224"/>
                        </a:lnTo>
                        <a:lnTo>
                          <a:pt x="8" y="210"/>
                        </a:lnTo>
                        <a:lnTo>
                          <a:pt x="0" y="176"/>
                        </a:lnTo>
                        <a:lnTo>
                          <a:pt x="0" y="176"/>
                        </a:lnTo>
                        <a:lnTo>
                          <a:pt x="1" y="157"/>
                        </a:lnTo>
                        <a:lnTo>
                          <a:pt x="5" y="138"/>
                        </a:lnTo>
                        <a:lnTo>
                          <a:pt x="11" y="119"/>
                        </a:lnTo>
                        <a:lnTo>
                          <a:pt x="20" y="100"/>
                        </a:lnTo>
                        <a:lnTo>
                          <a:pt x="31" y="81"/>
                        </a:lnTo>
                        <a:lnTo>
                          <a:pt x="45" y="64"/>
                        </a:lnTo>
                        <a:lnTo>
                          <a:pt x="61" y="49"/>
                        </a:lnTo>
                        <a:lnTo>
                          <a:pt x="79" y="37"/>
                        </a:lnTo>
                        <a:lnTo>
                          <a:pt x="79" y="37"/>
                        </a:lnTo>
                        <a:lnTo>
                          <a:pt x="108" y="20"/>
                        </a:lnTo>
                        <a:lnTo>
                          <a:pt x="122" y="11"/>
                        </a:lnTo>
                        <a:lnTo>
                          <a:pt x="134" y="6"/>
                        </a:lnTo>
                        <a:lnTo>
                          <a:pt x="154" y="1"/>
                        </a:lnTo>
                        <a:lnTo>
                          <a:pt x="154" y="1"/>
                        </a:lnTo>
                        <a:lnTo>
                          <a:pt x="177" y="0"/>
                        </a:lnTo>
                        <a:lnTo>
                          <a:pt x="200" y="3"/>
                        </a:lnTo>
                        <a:lnTo>
                          <a:pt x="223" y="11"/>
                        </a:lnTo>
                        <a:lnTo>
                          <a:pt x="243" y="25"/>
                        </a:lnTo>
                        <a:lnTo>
                          <a:pt x="260" y="44"/>
                        </a:lnTo>
                        <a:lnTo>
                          <a:pt x="260" y="44"/>
                        </a:lnTo>
                        <a:lnTo>
                          <a:pt x="275" y="69"/>
                        </a:lnTo>
                        <a:lnTo>
                          <a:pt x="289" y="96"/>
                        </a:lnTo>
                        <a:lnTo>
                          <a:pt x="299" y="121"/>
                        </a:lnTo>
                        <a:lnTo>
                          <a:pt x="304" y="141"/>
                        </a:lnTo>
                        <a:lnTo>
                          <a:pt x="300" y="155"/>
                        </a:lnTo>
                        <a:lnTo>
                          <a:pt x="300" y="155"/>
                        </a:lnTo>
                        <a:lnTo>
                          <a:pt x="290" y="175"/>
                        </a:lnTo>
                        <a:lnTo>
                          <a:pt x="283" y="202"/>
                        </a:lnTo>
                        <a:lnTo>
                          <a:pt x="266" y="233"/>
                        </a:lnTo>
                        <a:lnTo>
                          <a:pt x="266" y="233"/>
                        </a:lnTo>
                        <a:lnTo>
                          <a:pt x="250" y="250"/>
                        </a:lnTo>
                        <a:lnTo>
                          <a:pt x="232" y="268"/>
                        </a:lnTo>
                        <a:lnTo>
                          <a:pt x="212" y="284"/>
                        </a:lnTo>
                        <a:lnTo>
                          <a:pt x="192" y="297"/>
                        </a:lnTo>
                        <a:lnTo>
                          <a:pt x="173" y="304"/>
                        </a:lnTo>
                        <a:lnTo>
                          <a:pt x="156" y="303"/>
                        </a:lnTo>
                        <a:lnTo>
                          <a:pt x="156" y="303"/>
                        </a:lnTo>
                        <a:lnTo>
                          <a:pt x="135" y="298"/>
                        </a:lnTo>
                        <a:lnTo>
                          <a:pt x="113" y="293"/>
                        </a:lnTo>
                        <a:lnTo>
                          <a:pt x="91" y="286"/>
                        </a:lnTo>
                        <a:lnTo>
                          <a:pt x="72" y="276"/>
                        </a:lnTo>
                        <a:lnTo>
                          <a:pt x="56" y="261"/>
                        </a:lnTo>
                        <a:lnTo>
                          <a:pt x="56" y="261"/>
                        </a:lnTo>
                        <a:lnTo>
                          <a:pt x="48" y="254"/>
                        </a:lnTo>
                        <a:lnTo>
                          <a:pt x="35" y="240"/>
                        </a:lnTo>
                        <a:lnTo>
                          <a:pt x="27" y="227"/>
                        </a:lnTo>
                        <a:lnTo>
                          <a:pt x="27" y="227"/>
                        </a:lnTo>
                        <a:close/>
                      </a:path>
                    </a:pathLst>
                  </a:custGeom>
                  <a:solidFill>
                    <a:srgbClr val="E2ECF4"/>
                  </a:solidFill>
                  <a:ln w="19050" cmpd="sng">
                    <a:solidFill>
                      <a:srgbClr val="4E95C4"/>
                    </a:solidFill>
                    <a:round/>
                    <a:headEnd/>
                    <a:tailEnd/>
                  </a:ln>
                </p:spPr>
                <p:txBody>
                  <a:bodyPr/>
                  <a:lstStyle/>
                  <a:p>
                    <a:endParaRPr lang="tr-TR"/>
                  </a:p>
                </p:txBody>
              </p:sp>
              <p:sp>
                <p:nvSpPr>
                  <p:cNvPr id="50274" name="Freeform 98"/>
                  <p:cNvSpPr>
                    <a:spLocks/>
                  </p:cNvSpPr>
                  <p:nvPr/>
                </p:nvSpPr>
                <p:spPr bwMode="auto">
                  <a:xfrm>
                    <a:off x="4184" y="2530"/>
                    <a:ext cx="170" cy="191"/>
                  </a:xfrm>
                  <a:custGeom>
                    <a:avLst/>
                    <a:gdLst>
                      <a:gd name="T0" fmla="*/ 168 w 170"/>
                      <a:gd name="T1" fmla="*/ 140 h 191"/>
                      <a:gd name="T2" fmla="*/ 158 w 170"/>
                      <a:gd name="T3" fmla="*/ 159 h 191"/>
                      <a:gd name="T4" fmla="*/ 140 w 170"/>
                      <a:gd name="T5" fmla="*/ 175 h 191"/>
                      <a:gd name="T6" fmla="*/ 118 w 170"/>
                      <a:gd name="T7" fmla="*/ 186 h 191"/>
                      <a:gd name="T8" fmla="*/ 98 w 170"/>
                      <a:gd name="T9" fmla="*/ 191 h 191"/>
                      <a:gd name="T10" fmla="*/ 98 w 170"/>
                      <a:gd name="T11" fmla="*/ 191 h 191"/>
                      <a:gd name="T12" fmla="*/ 72 w 170"/>
                      <a:gd name="T13" fmla="*/ 187 h 191"/>
                      <a:gd name="T14" fmla="*/ 44 w 170"/>
                      <a:gd name="T15" fmla="*/ 175 h 191"/>
                      <a:gd name="T16" fmla="*/ 22 w 170"/>
                      <a:gd name="T17" fmla="*/ 162 h 191"/>
                      <a:gd name="T18" fmla="*/ 22 w 170"/>
                      <a:gd name="T19" fmla="*/ 162 h 191"/>
                      <a:gd name="T20" fmla="*/ 12 w 170"/>
                      <a:gd name="T21" fmla="*/ 151 h 191"/>
                      <a:gd name="T22" fmla="*/ 4 w 170"/>
                      <a:gd name="T23" fmla="*/ 133 h 191"/>
                      <a:gd name="T24" fmla="*/ 0 w 170"/>
                      <a:gd name="T25" fmla="*/ 111 h 191"/>
                      <a:gd name="T26" fmla="*/ 0 w 170"/>
                      <a:gd name="T27" fmla="*/ 88 h 191"/>
                      <a:gd name="T28" fmla="*/ 6 w 170"/>
                      <a:gd name="T29" fmla="*/ 67 h 191"/>
                      <a:gd name="T30" fmla="*/ 19 w 170"/>
                      <a:gd name="T31" fmla="*/ 52 h 191"/>
                      <a:gd name="T32" fmla="*/ 19 w 170"/>
                      <a:gd name="T33" fmla="*/ 52 h 191"/>
                      <a:gd name="T34" fmla="*/ 47 w 170"/>
                      <a:gd name="T35" fmla="*/ 32 h 191"/>
                      <a:gd name="T36" fmla="*/ 67 w 170"/>
                      <a:gd name="T37" fmla="*/ 19 h 191"/>
                      <a:gd name="T38" fmla="*/ 79 w 170"/>
                      <a:gd name="T39" fmla="*/ 12 h 191"/>
                      <a:gd name="T40" fmla="*/ 79 w 170"/>
                      <a:gd name="T41" fmla="*/ 12 h 191"/>
                      <a:gd name="T42" fmla="*/ 92 w 170"/>
                      <a:gd name="T43" fmla="*/ 5 h 191"/>
                      <a:gd name="T44" fmla="*/ 118 w 170"/>
                      <a:gd name="T45" fmla="*/ 0 h 191"/>
                      <a:gd name="T46" fmla="*/ 142 w 170"/>
                      <a:gd name="T47" fmla="*/ 15 h 191"/>
                      <a:gd name="T48" fmla="*/ 142 w 170"/>
                      <a:gd name="T49" fmla="*/ 15 h 191"/>
                      <a:gd name="T50" fmla="*/ 159 w 170"/>
                      <a:gd name="T51" fmla="*/ 39 h 191"/>
                      <a:gd name="T52" fmla="*/ 170 w 170"/>
                      <a:gd name="T53" fmla="*/ 54 h 191"/>
                      <a:gd name="T54" fmla="*/ 168 w 170"/>
                      <a:gd name="T55" fmla="*/ 77 h 191"/>
                      <a:gd name="T56" fmla="*/ 168 w 170"/>
                      <a:gd name="T57" fmla="*/ 77 h 191"/>
                      <a:gd name="T58" fmla="*/ 165 w 170"/>
                      <a:gd name="T59" fmla="*/ 102 h 191"/>
                      <a:gd name="T60" fmla="*/ 169 w 170"/>
                      <a:gd name="T61" fmla="*/ 119 h 191"/>
                      <a:gd name="T62" fmla="*/ 168 w 170"/>
                      <a:gd name="T63" fmla="*/ 140 h 191"/>
                      <a:gd name="T64" fmla="*/ 168 w 170"/>
                      <a:gd name="T65" fmla="*/ 1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191">
                        <a:moveTo>
                          <a:pt x="168" y="140"/>
                        </a:moveTo>
                        <a:lnTo>
                          <a:pt x="158" y="159"/>
                        </a:lnTo>
                        <a:lnTo>
                          <a:pt x="140" y="175"/>
                        </a:lnTo>
                        <a:lnTo>
                          <a:pt x="118" y="186"/>
                        </a:lnTo>
                        <a:lnTo>
                          <a:pt x="98" y="191"/>
                        </a:lnTo>
                        <a:lnTo>
                          <a:pt x="98" y="191"/>
                        </a:lnTo>
                        <a:lnTo>
                          <a:pt x="72" y="187"/>
                        </a:lnTo>
                        <a:lnTo>
                          <a:pt x="44" y="175"/>
                        </a:lnTo>
                        <a:lnTo>
                          <a:pt x="22" y="162"/>
                        </a:lnTo>
                        <a:lnTo>
                          <a:pt x="22" y="162"/>
                        </a:lnTo>
                        <a:lnTo>
                          <a:pt x="12" y="151"/>
                        </a:lnTo>
                        <a:lnTo>
                          <a:pt x="4" y="133"/>
                        </a:lnTo>
                        <a:lnTo>
                          <a:pt x="0" y="111"/>
                        </a:lnTo>
                        <a:lnTo>
                          <a:pt x="0" y="88"/>
                        </a:lnTo>
                        <a:lnTo>
                          <a:pt x="6" y="67"/>
                        </a:lnTo>
                        <a:lnTo>
                          <a:pt x="19" y="52"/>
                        </a:lnTo>
                        <a:lnTo>
                          <a:pt x="19" y="52"/>
                        </a:lnTo>
                        <a:lnTo>
                          <a:pt x="47" y="32"/>
                        </a:lnTo>
                        <a:lnTo>
                          <a:pt x="67" y="19"/>
                        </a:lnTo>
                        <a:lnTo>
                          <a:pt x="79" y="12"/>
                        </a:lnTo>
                        <a:lnTo>
                          <a:pt x="79" y="12"/>
                        </a:lnTo>
                        <a:lnTo>
                          <a:pt x="92" y="5"/>
                        </a:lnTo>
                        <a:lnTo>
                          <a:pt x="118" y="0"/>
                        </a:lnTo>
                        <a:lnTo>
                          <a:pt x="142" y="15"/>
                        </a:lnTo>
                        <a:lnTo>
                          <a:pt x="142" y="15"/>
                        </a:lnTo>
                        <a:lnTo>
                          <a:pt x="159" y="39"/>
                        </a:lnTo>
                        <a:lnTo>
                          <a:pt x="170" y="54"/>
                        </a:lnTo>
                        <a:lnTo>
                          <a:pt x="168" y="77"/>
                        </a:lnTo>
                        <a:lnTo>
                          <a:pt x="168" y="77"/>
                        </a:lnTo>
                        <a:lnTo>
                          <a:pt x="165" y="102"/>
                        </a:lnTo>
                        <a:lnTo>
                          <a:pt x="169" y="119"/>
                        </a:lnTo>
                        <a:lnTo>
                          <a:pt x="168" y="140"/>
                        </a:lnTo>
                        <a:lnTo>
                          <a:pt x="168" y="140"/>
                        </a:lnTo>
                        <a:close/>
                      </a:path>
                    </a:pathLst>
                  </a:custGeom>
                  <a:solidFill>
                    <a:srgbClr val="70A7CD"/>
                  </a:solidFill>
                  <a:ln w="19050" cmpd="sng">
                    <a:solidFill>
                      <a:srgbClr val="4E95C4"/>
                    </a:solidFill>
                    <a:round/>
                    <a:headEnd/>
                    <a:tailEnd/>
                  </a:ln>
                </p:spPr>
                <p:txBody>
                  <a:bodyPr/>
                  <a:lstStyle/>
                  <a:p>
                    <a:endParaRPr lang="tr-TR"/>
                  </a:p>
                </p:txBody>
              </p:sp>
            </p:grpSp>
            <p:sp>
              <p:nvSpPr>
                <p:cNvPr id="50275" name="Text Box 99"/>
                <p:cNvSpPr txBox="1">
                  <a:spLocks noChangeArrowheads="1"/>
                </p:cNvSpPr>
                <p:nvPr/>
              </p:nvSpPr>
              <p:spPr bwMode="auto">
                <a:xfrm>
                  <a:off x="3888" y="2976"/>
                  <a:ext cx="8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808000"/>
                      </a:solidFill>
                      <a:latin typeface="Arial" pitchFamily="34" charset="0"/>
                    </a:rPr>
                    <a:t>Memory B</a:t>
                  </a:r>
                </a:p>
              </p:txBody>
            </p:sp>
          </p:grpSp>
          <p:grpSp>
            <p:nvGrpSpPr>
              <p:cNvPr id="50276" name="Group 100"/>
              <p:cNvGrpSpPr>
                <a:grpSpLocks/>
              </p:cNvGrpSpPr>
              <p:nvPr/>
            </p:nvGrpSpPr>
            <p:grpSpPr bwMode="auto">
              <a:xfrm>
                <a:off x="3071" y="3242"/>
                <a:ext cx="620" cy="543"/>
                <a:chOff x="3071" y="3242"/>
                <a:chExt cx="620" cy="543"/>
              </a:xfrm>
            </p:grpSpPr>
            <p:grpSp>
              <p:nvGrpSpPr>
                <p:cNvPr id="50277" name="Group 101"/>
                <p:cNvGrpSpPr>
                  <a:grpSpLocks/>
                </p:cNvGrpSpPr>
                <p:nvPr/>
              </p:nvGrpSpPr>
              <p:grpSpPr bwMode="auto">
                <a:xfrm>
                  <a:off x="3313" y="3242"/>
                  <a:ext cx="252" cy="254"/>
                  <a:chOff x="2943" y="2814"/>
                  <a:chExt cx="252" cy="254"/>
                </a:xfrm>
              </p:grpSpPr>
              <p:sp>
                <p:nvSpPr>
                  <p:cNvPr id="50278" name="Freeform 102"/>
                  <p:cNvSpPr>
                    <a:spLocks/>
                  </p:cNvSpPr>
                  <p:nvPr/>
                </p:nvSpPr>
                <p:spPr bwMode="auto">
                  <a:xfrm>
                    <a:off x="2943" y="2814"/>
                    <a:ext cx="252" cy="254"/>
                  </a:xfrm>
                  <a:custGeom>
                    <a:avLst/>
                    <a:gdLst>
                      <a:gd name="T0" fmla="*/ 182 w 252"/>
                      <a:gd name="T1" fmla="*/ 234 h 254"/>
                      <a:gd name="T2" fmla="*/ 179 w 252"/>
                      <a:gd name="T3" fmla="*/ 239 h 254"/>
                      <a:gd name="T4" fmla="*/ 167 w 252"/>
                      <a:gd name="T5" fmla="*/ 249 h 254"/>
                      <a:gd name="T6" fmla="*/ 138 w 252"/>
                      <a:gd name="T7" fmla="*/ 254 h 254"/>
                      <a:gd name="T8" fmla="*/ 138 w 252"/>
                      <a:gd name="T9" fmla="*/ 254 h 254"/>
                      <a:gd name="T10" fmla="*/ 118 w 252"/>
                      <a:gd name="T11" fmla="*/ 252 h 254"/>
                      <a:gd name="T12" fmla="*/ 96 w 252"/>
                      <a:gd name="T13" fmla="*/ 245 h 254"/>
                      <a:gd name="T14" fmla="*/ 76 w 252"/>
                      <a:gd name="T15" fmla="*/ 235 h 254"/>
                      <a:gd name="T16" fmla="*/ 56 w 252"/>
                      <a:gd name="T17" fmla="*/ 221 h 254"/>
                      <a:gd name="T18" fmla="*/ 40 w 252"/>
                      <a:gd name="T19" fmla="*/ 203 h 254"/>
                      <a:gd name="T20" fmla="*/ 26 w 252"/>
                      <a:gd name="T21" fmla="*/ 183 h 254"/>
                      <a:gd name="T22" fmla="*/ 26 w 252"/>
                      <a:gd name="T23" fmla="*/ 183 h 254"/>
                      <a:gd name="T24" fmla="*/ 10 w 252"/>
                      <a:gd name="T25" fmla="*/ 153 h 254"/>
                      <a:gd name="T26" fmla="*/ 3 w 252"/>
                      <a:gd name="T27" fmla="*/ 140 h 254"/>
                      <a:gd name="T28" fmla="*/ 0 w 252"/>
                      <a:gd name="T29" fmla="*/ 119 h 254"/>
                      <a:gd name="T30" fmla="*/ 0 w 252"/>
                      <a:gd name="T31" fmla="*/ 119 h 254"/>
                      <a:gd name="T32" fmla="*/ 0 w 252"/>
                      <a:gd name="T33" fmla="*/ 95 h 254"/>
                      <a:gd name="T34" fmla="*/ 6 w 252"/>
                      <a:gd name="T35" fmla="*/ 71 h 254"/>
                      <a:gd name="T36" fmla="*/ 19 w 252"/>
                      <a:gd name="T37" fmla="*/ 50 h 254"/>
                      <a:gd name="T38" fmla="*/ 40 w 252"/>
                      <a:gd name="T39" fmla="*/ 33 h 254"/>
                      <a:gd name="T40" fmla="*/ 40 w 252"/>
                      <a:gd name="T41" fmla="*/ 33 h 254"/>
                      <a:gd name="T42" fmla="*/ 67 w 252"/>
                      <a:gd name="T43" fmla="*/ 18 h 254"/>
                      <a:gd name="T44" fmla="*/ 95 w 252"/>
                      <a:gd name="T45" fmla="*/ 6 h 254"/>
                      <a:gd name="T46" fmla="*/ 119 w 252"/>
                      <a:gd name="T47" fmla="*/ 0 h 254"/>
                      <a:gd name="T48" fmla="*/ 133 w 252"/>
                      <a:gd name="T49" fmla="*/ 5 h 254"/>
                      <a:gd name="T50" fmla="*/ 133 w 252"/>
                      <a:gd name="T51" fmla="*/ 5 h 254"/>
                      <a:gd name="T52" fmla="*/ 149 w 252"/>
                      <a:gd name="T53" fmla="*/ 13 h 254"/>
                      <a:gd name="T54" fmla="*/ 172 w 252"/>
                      <a:gd name="T55" fmla="*/ 20 h 254"/>
                      <a:gd name="T56" fmla="*/ 197 w 252"/>
                      <a:gd name="T57" fmla="*/ 36 h 254"/>
                      <a:gd name="T58" fmla="*/ 197 w 252"/>
                      <a:gd name="T59" fmla="*/ 36 h 254"/>
                      <a:gd name="T60" fmla="*/ 213 w 252"/>
                      <a:gd name="T61" fmla="*/ 53 h 254"/>
                      <a:gd name="T62" fmla="*/ 230 w 252"/>
                      <a:gd name="T63" fmla="*/ 72 h 254"/>
                      <a:gd name="T64" fmla="*/ 244 w 252"/>
                      <a:gd name="T65" fmla="*/ 93 h 254"/>
                      <a:gd name="T66" fmla="*/ 252 w 252"/>
                      <a:gd name="T67" fmla="*/ 113 h 254"/>
                      <a:gd name="T68" fmla="*/ 251 w 252"/>
                      <a:gd name="T69" fmla="*/ 131 h 254"/>
                      <a:gd name="T70" fmla="*/ 251 w 252"/>
                      <a:gd name="T71" fmla="*/ 131 h 254"/>
                      <a:gd name="T72" fmla="*/ 244 w 252"/>
                      <a:gd name="T73" fmla="*/ 152 h 254"/>
                      <a:gd name="T74" fmla="*/ 237 w 252"/>
                      <a:gd name="T75" fmla="*/ 174 h 254"/>
                      <a:gd name="T76" fmla="*/ 228 w 252"/>
                      <a:gd name="T77" fmla="*/ 195 h 254"/>
                      <a:gd name="T78" fmla="*/ 211 w 252"/>
                      <a:gd name="T79" fmla="*/ 211 h 254"/>
                      <a:gd name="T80" fmla="*/ 211 w 252"/>
                      <a:gd name="T81" fmla="*/ 211 h 254"/>
                      <a:gd name="T82" fmla="*/ 205 w 252"/>
                      <a:gd name="T83" fmla="*/ 218 h 254"/>
                      <a:gd name="T84" fmla="*/ 193 w 252"/>
                      <a:gd name="T85" fmla="*/ 228 h 254"/>
                      <a:gd name="T86" fmla="*/ 182 w 252"/>
                      <a:gd name="T87" fmla="*/ 234 h 254"/>
                      <a:gd name="T88" fmla="*/ 182 w 252"/>
                      <a:gd name="T89" fmla="*/ 23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2" h="254">
                        <a:moveTo>
                          <a:pt x="182" y="234"/>
                        </a:moveTo>
                        <a:lnTo>
                          <a:pt x="179" y="239"/>
                        </a:lnTo>
                        <a:lnTo>
                          <a:pt x="167" y="249"/>
                        </a:lnTo>
                        <a:lnTo>
                          <a:pt x="138" y="254"/>
                        </a:lnTo>
                        <a:lnTo>
                          <a:pt x="138" y="254"/>
                        </a:lnTo>
                        <a:lnTo>
                          <a:pt x="118" y="252"/>
                        </a:lnTo>
                        <a:lnTo>
                          <a:pt x="96" y="245"/>
                        </a:lnTo>
                        <a:lnTo>
                          <a:pt x="76" y="235"/>
                        </a:lnTo>
                        <a:lnTo>
                          <a:pt x="56" y="221"/>
                        </a:lnTo>
                        <a:lnTo>
                          <a:pt x="40" y="203"/>
                        </a:lnTo>
                        <a:lnTo>
                          <a:pt x="26" y="183"/>
                        </a:lnTo>
                        <a:lnTo>
                          <a:pt x="26" y="183"/>
                        </a:lnTo>
                        <a:lnTo>
                          <a:pt x="10" y="153"/>
                        </a:lnTo>
                        <a:lnTo>
                          <a:pt x="3" y="140"/>
                        </a:lnTo>
                        <a:lnTo>
                          <a:pt x="0" y="119"/>
                        </a:lnTo>
                        <a:lnTo>
                          <a:pt x="0" y="119"/>
                        </a:lnTo>
                        <a:lnTo>
                          <a:pt x="0" y="95"/>
                        </a:lnTo>
                        <a:lnTo>
                          <a:pt x="6" y="71"/>
                        </a:lnTo>
                        <a:lnTo>
                          <a:pt x="19" y="50"/>
                        </a:lnTo>
                        <a:lnTo>
                          <a:pt x="40" y="33"/>
                        </a:lnTo>
                        <a:lnTo>
                          <a:pt x="40" y="33"/>
                        </a:lnTo>
                        <a:lnTo>
                          <a:pt x="67" y="18"/>
                        </a:lnTo>
                        <a:lnTo>
                          <a:pt x="95" y="6"/>
                        </a:lnTo>
                        <a:lnTo>
                          <a:pt x="119" y="0"/>
                        </a:lnTo>
                        <a:lnTo>
                          <a:pt x="133" y="5"/>
                        </a:lnTo>
                        <a:lnTo>
                          <a:pt x="133" y="5"/>
                        </a:lnTo>
                        <a:lnTo>
                          <a:pt x="149" y="13"/>
                        </a:lnTo>
                        <a:lnTo>
                          <a:pt x="172" y="20"/>
                        </a:lnTo>
                        <a:lnTo>
                          <a:pt x="197" y="36"/>
                        </a:lnTo>
                        <a:lnTo>
                          <a:pt x="197" y="36"/>
                        </a:lnTo>
                        <a:lnTo>
                          <a:pt x="213" y="53"/>
                        </a:lnTo>
                        <a:lnTo>
                          <a:pt x="230" y="72"/>
                        </a:lnTo>
                        <a:lnTo>
                          <a:pt x="244" y="93"/>
                        </a:lnTo>
                        <a:lnTo>
                          <a:pt x="252" y="113"/>
                        </a:lnTo>
                        <a:lnTo>
                          <a:pt x="251" y="131"/>
                        </a:lnTo>
                        <a:lnTo>
                          <a:pt x="251" y="131"/>
                        </a:lnTo>
                        <a:lnTo>
                          <a:pt x="244" y="152"/>
                        </a:lnTo>
                        <a:lnTo>
                          <a:pt x="237" y="174"/>
                        </a:lnTo>
                        <a:lnTo>
                          <a:pt x="228" y="195"/>
                        </a:lnTo>
                        <a:lnTo>
                          <a:pt x="211" y="211"/>
                        </a:lnTo>
                        <a:lnTo>
                          <a:pt x="211" y="211"/>
                        </a:lnTo>
                        <a:lnTo>
                          <a:pt x="205" y="218"/>
                        </a:lnTo>
                        <a:lnTo>
                          <a:pt x="193" y="228"/>
                        </a:lnTo>
                        <a:lnTo>
                          <a:pt x="182" y="234"/>
                        </a:lnTo>
                        <a:lnTo>
                          <a:pt x="182" y="234"/>
                        </a:lnTo>
                        <a:close/>
                      </a:path>
                    </a:pathLst>
                  </a:custGeom>
                  <a:solidFill>
                    <a:srgbClr val="E2ECF4"/>
                  </a:solidFill>
                  <a:ln w="19050" cmpd="sng">
                    <a:solidFill>
                      <a:srgbClr val="4E95C4"/>
                    </a:solidFill>
                    <a:round/>
                    <a:headEnd/>
                    <a:tailEnd/>
                  </a:ln>
                </p:spPr>
                <p:txBody>
                  <a:bodyPr/>
                  <a:lstStyle/>
                  <a:p>
                    <a:endParaRPr lang="tr-TR"/>
                  </a:p>
                </p:txBody>
              </p:sp>
              <p:sp>
                <p:nvSpPr>
                  <p:cNvPr id="50279" name="Freeform 103"/>
                  <p:cNvSpPr>
                    <a:spLocks/>
                  </p:cNvSpPr>
                  <p:nvPr/>
                </p:nvSpPr>
                <p:spPr bwMode="auto">
                  <a:xfrm>
                    <a:off x="2976" y="2852"/>
                    <a:ext cx="203" cy="190"/>
                  </a:xfrm>
                  <a:custGeom>
                    <a:avLst/>
                    <a:gdLst>
                      <a:gd name="T0" fmla="*/ 12 w 203"/>
                      <a:gd name="T1" fmla="*/ 101 h 190"/>
                      <a:gd name="T2" fmla="*/ 7 w 203"/>
                      <a:gd name="T3" fmla="*/ 92 h 190"/>
                      <a:gd name="T4" fmla="*/ 0 w 203"/>
                      <a:gd name="T5" fmla="*/ 72 h 190"/>
                      <a:gd name="T6" fmla="*/ 0 w 203"/>
                      <a:gd name="T7" fmla="*/ 50 h 190"/>
                      <a:gd name="T8" fmla="*/ 17 w 203"/>
                      <a:gd name="T9" fmla="*/ 32 h 190"/>
                      <a:gd name="T10" fmla="*/ 17 w 203"/>
                      <a:gd name="T11" fmla="*/ 32 h 190"/>
                      <a:gd name="T12" fmla="*/ 39 w 203"/>
                      <a:gd name="T13" fmla="*/ 19 h 190"/>
                      <a:gd name="T14" fmla="*/ 54 w 203"/>
                      <a:gd name="T15" fmla="*/ 6 h 190"/>
                      <a:gd name="T16" fmla="*/ 69 w 203"/>
                      <a:gd name="T17" fmla="*/ 0 h 190"/>
                      <a:gd name="T18" fmla="*/ 91 w 203"/>
                      <a:gd name="T19" fmla="*/ 5 h 190"/>
                      <a:gd name="T20" fmla="*/ 91 w 203"/>
                      <a:gd name="T21" fmla="*/ 5 h 190"/>
                      <a:gd name="T22" fmla="*/ 117 w 203"/>
                      <a:gd name="T23" fmla="*/ 14 h 190"/>
                      <a:gd name="T24" fmla="*/ 133 w 203"/>
                      <a:gd name="T25" fmla="*/ 13 h 190"/>
                      <a:gd name="T26" fmla="*/ 153 w 203"/>
                      <a:gd name="T27" fmla="*/ 16 h 190"/>
                      <a:gd name="T28" fmla="*/ 153 w 203"/>
                      <a:gd name="T29" fmla="*/ 16 h 190"/>
                      <a:gd name="T30" fmla="*/ 171 w 203"/>
                      <a:gd name="T31" fmla="*/ 29 h 190"/>
                      <a:gd name="T32" fmla="*/ 187 w 203"/>
                      <a:gd name="T33" fmla="*/ 50 h 190"/>
                      <a:gd name="T34" fmla="*/ 199 w 203"/>
                      <a:gd name="T35" fmla="*/ 74 h 190"/>
                      <a:gd name="T36" fmla="*/ 203 w 203"/>
                      <a:gd name="T37" fmla="*/ 96 h 190"/>
                      <a:gd name="T38" fmla="*/ 203 w 203"/>
                      <a:gd name="T39" fmla="*/ 96 h 190"/>
                      <a:gd name="T40" fmla="*/ 196 w 203"/>
                      <a:gd name="T41" fmla="*/ 123 h 190"/>
                      <a:gd name="T42" fmla="*/ 178 w 203"/>
                      <a:gd name="T43" fmla="*/ 149 h 190"/>
                      <a:gd name="T44" fmla="*/ 161 w 203"/>
                      <a:gd name="T45" fmla="*/ 172 h 190"/>
                      <a:gd name="T46" fmla="*/ 161 w 203"/>
                      <a:gd name="T47" fmla="*/ 172 h 190"/>
                      <a:gd name="T48" fmla="*/ 153 w 203"/>
                      <a:gd name="T49" fmla="*/ 178 h 190"/>
                      <a:gd name="T50" fmla="*/ 137 w 203"/>
                      <a:gd name="T51" fmla="*/ 184 h 190"/>
                      <a:gd name="T52" fmla="*/ 117 w 203"/>
                      <a:gd name="T53" fmla="*/ 188 h 190"/>
                      <a:gd name="T54" fmla="*/ 96 w 203"/>
                      <a:gd name="T55" fmla="*/ 190 h 190"/>
                      <a:gd name="T56" fmla="*/ 74 w 203"/>
                      <a:gd name="T57" fmla="*/ 189 h 190"/>
                      <a:gd name="T58" fmla="*/ 56 w 203"/>
                      <a:gd name="T59" fmla="*/ 184 h 190"/>
                      <a:gd name="T60" fmla="*/ 42 w 203"/>
                      <a:gd name="T61" fmla="*/ 175 h 190"/>
                      <a:gd name="T62" fmla="*/ 35 w 203"/>
                      <a:gd name="T63" fmla="*/ 161 h 190"/>
                      <a:gd name="T64" fmla="*/ 35 w 203"/>
                      <a:gd name="T65" fmla="*/ 161 h 190"/>
                      <a:gd name="T66" fmla="*/ 27 w 203"/>
                      <a:gd name="T67" fmla="*/ 128 h 190"/>
                      <a:gd name="T68" fmla="*/ 19 w 203"/>
                      <a:gd name="T69" fmla="*/ 111 h 190"/>
                      <a:gd name="T70" fmla="*/ 12 w 203"/>
                      <a:gd name="T71" fmla="*/ 101 h 190"/>
                      <a:gd name="T72" fmla="*/ 12 w 203"/>
                      <a:gd name="T73" fmla="*/ 10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3" h="190">
                        <a:moveTo>
                          <a:pt x="12" y="101"/>
                        </a:moveTo>
                        <a:lnTo>
                          <a:pt x="7" y="92"/>
                        </a:lnTo>
                        <a:lnTo>
                          <a:pt x="0" y="72"/>
                        </a:lnTo>
                        <a:lnTo>
                          <a:pt x="0" y="50"/>
                        </a:lnTo>
                        <a:lnTo>
                          <a:pt x="17" y="32"/>
                        </a:lnTo>
                        <a:lnTo>
                          <a:pt x="17" y="32"/>
                        </a:lnTo>
                        <a:lnTo>
                          <a:pt x="39" y="19"/>
                        </a:lnTo>
                        <a:lnTo>
                          <a:pt x="54" y="6"/>
                        </a:lnTo>
                        <a:lnTo>
                          <a:pt x="69" y="0"/>
                        </a:lnTo>
                        <a:lnTo>
                          <a:pt x="91" y="5"/>
                        </a:lnTo>
                        <a:lnTo>
                          <a:pt x="91" y="5"/>
                        </a:lnTo>
                        <a:lnTo>
                          <a:pt x="117" y="14"/>
                        </a:lnTo>
                        <a:lnTo>
                          <a:pt x="133" y="13"/>
                        </a:lnTo>
                        <a:lnTo>
                          <a:pt x="153" y="16"/>
                        </a:lnTo>
                        <a:lnTo>
                          <a:pt x="153" y="16"/>
                        </a:lnTo>
                        <a:lnTo>
                          <a:pt x="171" y="29"/>
                        </a:lnTo>
                        <a:lnTo>
                          <a:pt x="187" y="50"/>
                        </a:lnTo>
                        <a:lnTo>
                          <a:pt x="199" y="74"/>
                        </a:lnTo>
                        <a:lnTo>
                          <a:pt x="203" y="96"/>
                        </a:lnTo>
                        <a:lnTo>
                          <a:pt x="203" y="96"/>
                        </a:lnTo>
                        <a:lnTo>
                          <a:pt x="196" y="123"/>
                        </a:lnTo>
                        <a:lnTo>
                          <a:pt x="178" y="149"/>
                        </a:lnTo>
                        <a:lnTo>
                          <a:pt x="161" y="172"/>
                        </a:lnTo>
                        <a:lnTo>
                          <a:pt x="161" y="172"/>
                        </a:lnTo>
                        <a:lnTo>
                          <a:pt x="153" y="178"/>
                        </a:lnTo>
                        <a:lnTo>
                          <a:pt x="137" y="184"/>
                        </a:lnTo>
                        <a:lnTo>
                          <a:pt x="117" y="188"/>
                        </a:lnTo>
                        <a:lnTo>
                          <a:pt x="96" y="190"/>
                        </a:lnTo>
                        <a:lnTo>
                          <a:pt x="74" y="189"/>
                        </a:lnTo>
                        <a:lnTo>
                          <a:pt x="56" y="184"/>
                        </a:lnTo>
                        <a:lnTo>
                          <a:pt x="42" y="175"/>
                        </a:lnTo>
                        <a:lnTo>
                          <a:pt x="35" y="161"/>
                        </a:lnTo>
                        <a:lnTo>
                          <a:pt x="35" y="161"/>
                        </a:lnTo>
                        <a:lnTo>
                          <a:pt x="27" y="128"/>
                        </a:lnTo>
                        <a:lnTo>
                          <a:pt x="19" y="111"/>
                        </a:lnTo>
                        <a:lnTo>
                          <a:pt x="12" y="101"/>
                        </a:lnTo>
                        <a:lnTo>
                          <a:pt x="12"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0280" name="Freeform 104"/>
                  <p:cNvSpPr>
                    <a:spLocks/>
                  </p:cNvSpPr>
                  <p:nvPr/>
                </p:nvSpPr>
                <p:spPr bwMode="auto">
                  <a:xfrm>
                    <a:off x="3001" y="2880"/>
                    <a:ext cx="160" cy="145"/>
                  </a:xfrm>
                  <a:custGeom>
                    <a:avLst/>
                    <a:gdLst>
                      <a:gd name="T0" fmla="*/ 121 w 160"/>
                      <a:gd name="T1" fmla="*/ 6 h 145"/>
                      <a:gd name="T2" fmla="*/ 140 w 160"/>
                      <a:gd name="T3" fmla="*/ 19 h 145"/>
                      <a:gd name="T4" fmla="*/ 154 w 160"/>
                      <a:gd name="T5" fmla="*/ 43 h 145"/>
                      <a:gd name="T6" fmla="*/ 160 w 160"/>
                      <a:gd name="T7" fmla="*/ 67 h 145"/>
                      <a:gd name="T8" fmla="*/ 160 w 160"/>
                      <a:gd name="T9" fmla="*/ 67 h 145"/>
                      <a:gd name="T10" fmla="*/ 156 w 160"/>
                      <a:gd name="T11" fmla="*/ 89 h 145"/>
                      <a:gd name="T12" fmla="*/ 144 w 160"/>
                      <a:gd name="T13" fmla="*/ 111 h 145"/>
                      <a:gd name="T14" fmla="*/ 132 w 160"/>
                      <a:gd name="T15" fmla="*/ 130 h 145"/>
                      <a:gd name="T16" fmla="*/ 132 w 160"/>
                      <a:gd name="T17" fmla="*/ 130 h 145"/>
                      <a:gd name="T18" fmla="*/ 120 w 160"/>
                      <a:gd name="T19" fmla="*/ 139 h 145"/>
                      <a:gd name="T20" fmla="*/ 100 w 160"/>
                      <a:gd name="T21" fmla="*/ 144 h 145"/>
                      <a:gd name="T22" fmla="*/ 77 w 160"/>
                      <a:gd name="T23" fmla="*/ 145 h 145"/>
                      <a:gd name="T24" fmla="*/ 55 w 160"/>
                      <a:gd name="T25" fmla="*/ 140 h 145"/>
                      <a:gd name="T26" fmla="*/ 40 w 160"/>
                      <a:gd name="T27" fmla="*/ 127 h 145"/>
                      <a:gd name="T28" fmla="*/ 40 w 160"/>
                      <a:gd name="T29" fmla="*/ 127 h 145"/>
                      <a:gd name="T30" fmla="*/ 25 w 160"/>
                      <a:gd name="T31" fmla="*/ 102 h 145"/>
                      <a:gd name="T32" fmla="*/ 15 w 160"/>
                      <a:gd name="T33" fmla="*/ 85 h 145"/>
                      <a:gd name="T34" fmla="*/ 9 w 160"/>
                      <a:gd name="T35" fmla="*/ 75 h 145"/>
                      <a:gd name="T36" fmla="*/ 9 w 160"/>
                      <a:gd name="T37" fmla="*/ 75 h 145"/>
                      <a:gd name="T38" fmla="*/ 4 w 160"/>
                      <a:gd name="T39" fmla="*/ 64 h 145"/>
                      <a:gd name="T40" fmla="*/ 0 w 160"/>
                      <a:gd name="T41" fmla="*/ 41 h 145"/>
                      <a:gd name="T42" fmla="*/ 14 w 160"/>
                      <a:gd name="T43" fmla="*/ 22 h 145"/>
                      <a:gd name="T44" fmla="*/ 14 w 160"/>
                      <a:gd name="T45" fmla="*/ 22 h 145"/>
                      <a:gd name="T46" fmla="*/ 35 w 160"/>
                      <a:gd name="T47" fmla="*/ 9 h 145"/>
                      <a:gd name="T48" fmla="*/ 48 w 160"/>
                      <a:gd name="T49" fmla="*/ 0 h 145"/>
                      <a:gd name="T50" fmla="*/ 68 w 160"/>
                      <a:gd name="T51" fmla="*/ 3 h 145"/>
                      <a:gd name="T52" fmla="*/ 68 w 160"/>
                      <a:gd name="T53" fmla="*/ 3 h 145"/>
                      <a:gd name="T54" fmla="*/ 89 w 160"/>
                      <a:gd name="T55" fmla="*/ 7 h 145"/>
                      <a:gd name="T56" fmla="*/ 103 w 160"/>
                      <a:gd name="T57" fmla="*/ 5 h 145"/>
                      <a:gd name="T58" fmla="*/ 121 w 160"/>
                      <a:gd name="T59" fmla="*/ 6 h 145"/>
                      <a:gd name="T60" fmla="*/ 121 w 160"/>
                      <a:gd name="T61" fmla="*/ 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145">
                        <a:moveTo>
                          <a:pt x="121" y="6"/>
                        </a:moveTo>
                        <a:lnTo>
                          <a:pt x="140" y="19"/>
                        </a:lnTo>
                        <a:lnTo>
                          <a:pt x="154" y="43"/>
                        </a:lnTo>
                        <a:lnTo>
                          <a:pt x="160" y="67"/>
                        </a:lnTo>
                        <a:lnTo>
                          <a:pt x="160" y="67"/>
                        </a:lnTo>
                        <a:lnTo>
                          <a:pt x="156" y="89"/>
                        </a:lnTo>
                        <a:lnTo>
                          <a:pt x="144" y="111"/>
                        </a:lnTo>
                        <a:lnTo>
                          <a:pt x="132" y="130"/>
                        </a:lnTo>
                        <a:lnTo>
                          <a:pt x="132" y="130"/>
                        </a:lnTo>
                        <a:lnTo>
                          <a:pt x="120" y="139"/>
                        </a:lnTo>
                        <a:lnTo>
                          <a:pt x="100" y="144"/>
                        </a:lnTo>
                        <a:lnTo>
                          <a:pt x="77" y="145"/>
                        </a:lnTo>
                        <a:lnTo>
                          <a:pt x="55" y="140"/>
                        </a:lnTo>
                        <a:lnTo>
                          <a:pt x="40" y="127"/>
                        </a:lnTo>
                        <a:lnTo>
                          <a:pt x="40" y="127"/>
                        </a:lnTo>
                        <a:lnTo>
                          <a:pt x="25" y="102"/>
                        </a:lnTo>
                        <a:lnTo>
                          <a:pt x="15" y="85"/>
                        </a:lnTo>
                        <a:lnTo>
                          <a:pt x="9" y="75"/>
                        </a:lnTo>
                        <a:lnTo>
                          <a:pt x="9" y="75"/>
                        </a:lnTo>
                        <a:lnTo>
                          <a:pt x="4" y="64"/>
                        </a:lnTo>
                        <a:lnTo>
                          <a:pt x="0" y="41"/>
                        </a:lnTo>
                        <a:lnTo>
                          <a:pt x="14" y="22"/>
                        </a:lnTo>
                        <a:lnTo>
                          <a:pt x="14" y="22"/>
                        </a:lnTo>
                        <a:lnTo>
                          <a:pt x="35" y="9"/>
                        </a:lnTo>
                        <a:lnTo>
                          <a:pt x="48" y="0"/>
                        </a:lnTo>
                        <a:lnTo>
                          <a:pt x="68" y="3"/>
                        </a:lnTo>
                        <a:lnTo>
                          <a:pt x="68" y="3"/>
                        </a:lnTo>
                        <a:lnTo>
                          <a:pt x="89" y="7"/>
                        </a:lnTo>
                        <a:lnTo>
                          <a:pt x="103" y="5"/>
                        </a:lnTo>
                        <a:lnTo>
                          <a:pt x="121" y="6"/>
                        </a:lnTo>
                        <a:lnTo>
                          <a:pt x="121" y="6"/>
                        </a:lnTo>
                        <a:close/>
                      </a:path>
                    </a:pathLst>
                  </a:custGeom>
                  <a:solidFill>
                    <a:srgbClr val="70A7CD"/>
                  </a:solidFill>
                  <a:ln w="19050" cmpd="sng">
                    <a:solidFill>
                      <a:srgbClr val="4E95C4"/>
                    </a:solidFill>
                    <a:round/>
                    <a:headEnd/>
                    <a:tailEnd/>
                  </a:ln>
                </p:spPr>
                <p:txBody>
                  <a:bodyPr/>
                  <a:lstStyle/>
                  <a:p>
                    <a:endParaRPr lang="tr-TR"/>
                  </a:p>
                </p:txBody>
              </p:sp>
            </p:grpSp>
            <p:sp>
              <p:nvSpPr>
                <p:cNvPr id="50281" name="Text Box 105"/>
                <p:cNvSpPr txBox="1">
                  <a:spLocks noChangeArrowheads="1"/>
                </p:cNvSpPr>
                <p:nvPr/>
              </p:nvSpPr>
              <p:spPr bwMode="auto">
                <a:xfrm>
                  <a:off x="3071" y="3554"/>
                  <a:ext cx="6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808000"/>
                      </a:solidFill>
                      <a:latin typeface="Arial" pitchFamily="34" charset="0"/>
                    </a:rPr>
                    <a:t>Plasma</a:t>
                  </a:r>
                </a:p>
              </p:txBody>
            </p:sp>
          </p:grpSp>
          <p:grpSp>
            <p:nvGrpSpPr>
              <p:cNvPr id="50282" name="Group 106"/>
              <p:cNvGrpSpPr>
                <a:grpSpLocks/>
              </p:cNvGrpSpPr>
              <p:nvPr/>
            </p:nvGrpSpPr>
            <p:grpSpPr bwMode="auto">
              <a:xfrm>
                <a:off x="3119" y="3744"/>
                <a:ext cx="796" cy="615"/>
                <a:chOff x="3119" y="3744"/>
                <a:chExt cx="796" cy="615"/>
              </a:xfrm>
            </p:grpSpPr>
            <p:grpSp>
              <p:nvGrpSpPr>
                <p:cNvPr id="50283" name="Group 107"/>
                <p:cNvGrpSpPr>
                  <a:grpSpLocks/>
                </p:cNvGrpSpPr>
                <p:nvPr/>
              </p:nvGrpSpPr>
              <p:grpSpPr bwMode="auto">
                <a:xfrm>
                  <a:off x="3230" y="3744"/>
                  <a:ext cx="461" cy="210"/>
                  <a:chOff x="2924" y="3178"/>
                  <a:chExt cx="461" cy="210"/>
                </a:xfrm>
              </p:grpSpPr>
              <p:sp>
                <p:nvSpPr>
                  <p:cNvPr id="50284" name="Freeform 108"/>
                  <p:cNvSpPr>
                    <a:spLocks/>
                  </p:cNvSpPr>
                  <p:nvPr/>
                </p:nvSpPr>
                <p:spPr bwMode="auto">
                  <a:xfrm>
                    <a:off x="2924" y="3178"/>
                    <a:ext cx="146" cy="159"/>
                  </a:xfrm>
                  <a:custGeom>
                    <a:avLst/>
                    <a:gdLst>
                      <a:gd name="T0" fmla="*/ 70 w 70"/>
                      <a:gd name="T1" fmla="*/ 0 h 76"/>
                      <a:gd name="T2" fmla="*/ 51 w 70"/>
                      <a:gd name="T3" fmla="*/ 34 h 76"/>
                      <a:gd name="T4" fmla="*/ 28 w 70"/>
                      <a:gd name="T5" fmla="*/ 58 h 76"/>
                      <a:gd name="T6" fmla="*/ 8 w 70"/>
                      <a:gd name="T7" fmla="*/ 72 h 76"/>
                      <a:gd name="T8" fmla="*/ 0 w 70"/>
                      <a:gd name="T9" fmla="*/ 76 h 76"/>
                    </a:gdLst>
                    <a:ahLst/>
                    <a:cxnLst>
                      <a:cxn ang="0">
                        <a:pos x="T0" y="T1"/>
                      </a:cxn>
                      <a:cxn ang="0">
                        <a:pos x="T2" y="T3"/>
                      </a:cxn>
                      <a:cxn ang="0">
                        <a:pos x="T4" y="T5"/>
                      </a:cxn>
                      <a:cxn ang="0">
                        <a:pos x="T6" y="T7"/>
                      </a:cxn>
                      <a:cxn ang="0">
                        <a:pos x="T8" y="T9"/>
                      </a:cxn>
                    </a:cxnLst>
                    <a:rect l="0" t="0" r="r" b="b"/>
                    <a:pathLst>
                      <a:path w="70" h="76">
                        <a:moveTo>
                          <a:pt x="70" y="0"/>
                        </a:moveTo>
                        <a:lnTo>
                          <a:pt x="51" y="34"/>
                        </a:lnTo>
                        <a:lnTo>
                          <a:pt x="28" y="58"/>
                        </a:lnTo>
                        <a:lnTo>
                          <a:pt x="8" y="72"/>
                        </a:lnTo>
                        <a:lnTo>
                          <a:pt x="0" y="76"/>
                        </a:lnTo>
                      </a:path>
                    </a:pathLst>
                  </a:custGeom>
                  <a:noFill/>
                  <a:ln w="28575" cmpd="sng">
                    <a:solidFill>
                      <a:schemeClr val="tx1"/>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285" name="Freeform 109"/>
                  <p:cNvSpPr>
                    <a:spLocks/>
                  </p:cNvSpPr>
                  <p:nvPr/>
                </p:nvSpPr>
                <p:spPr bwMode="auto">
                  <a:xfrm>
                    <a:off x="3049" y="3206"/>
                    <a:ext cx="69" cy="182"/>
                  </a:xfrm>
                  <a:custGeom>
                    <a:avLst/>
                    <a:gdLst>
                      <a:gd name="T0" fmla="*/ 33 w 33"/>
                      <a:gd name="T1" fmla="*/ 0 h 87"/>
                      <a:gd name="T2" fmla="*/ 26 w 33"/>
                      <a:gd name="T3" fmla="*/ 37 h 87"/>
                      <a:gd name="T4" fmla="*/ 15 w 33"/>
                      <a:gd name="T5" fmla="*/ 65 h 87"/>
                      <a:gd name="T6" fmla="*/ 5 w 33"/>
                      <a:gd name="T7" fmla="*/ 81 h 87"/>
                      <a:gd name="T8" fmla="*/ 0 w 33"/>
                      <a:gd name="T9" fmla="*/ 87 h 87"/>
                    </a:gdLst>
                    <a:ahLst/>
                    <a:cxnLst>
                      <a:cxn ang="0">
                        <a:pos x="T0" y="T1"/>
                      </a:cxn>
                      <a:cxn ang="0">
                        <a:pos x="T2" y="T3"/>
                      </a:cxn>
                      <a:cxn ang="0">
                        <a:pos x="T4" y="T5"/>
                      </a:cxn>
                      <a:cxn ang="0">
                        <a:pos x="T6" y="T7"/>
                      </a:cxn>
                      <a:cxn ang="0">
                        <a:pos x="T8" y="T9"/>
                      </a:cxn>
                    </a:cxnLst>
                    <a:rect l="0" t="0" r="r" b="b"/>
                    <a:pathLst>
                      <a:path w="33" h="87">
                        <a:moveTo>
                          <a:pt x="33" y="0"/>
                        </a:moveTo>
                        <a:lnTo>
                          <a:pt x="26" y="37"/>
                        </a:lnTo>
                        <a:lnTo>
                          <a:pt x="15" y="65"/>
                        </a:lnTo>
                        <a:lnTo>
                          <a:pt x="5" y="81"/>
                        </a:lnTo>
                        <a:lnTo>
                          <a:pt x="0" y="87"/>
                        </a:lnTo>
                      </a:path>
                    </a:pathLst>
                  </a:custGeom>
                  <a:noFill/>
                  <a:ln w="28575" cmpd="sng">
                    <a:solidFill>
                      <a:schemeClr val="tx1"/>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286" name="Freeform 110"/>
                  <p:cNvSpPr>
                    <a:spLocks/>
                  </p:cNvSpPr>
                  <p:nvPr/>
                </p:nvSpPr>
                <p:spPr bwMode="auto">
                  <a:xfrm>
                    <a:off x="3239" y="3178"/>
                    <a:ext cx="146" cy="159"/>
                  </a:xfrm>
                  <a:custGeom>
                    <a:avLst/>
                    <a:gdLst>
                      <a:gd name="T0" fmla="*/ 0 w 70"/>
                      <a:gd name="T1" fmla="*/ 0 h 76"/>
                      <a:gd name="T2" fmla="*/ 18 w 70"/>
                      <a:gd name="T3" fmla="*/ 34 h 76"/>
                      <a:gd name="T4" fmla="*/ 41 w 70"/>
                      <a:gd name="T5" fmla="*/ 58 h 76"/>
                      <a:gd name="T6" fmla="*/ 61 w 70"/>
                      <a:gd name="T7" fmla="*/ 72 h 76"/>
                      <a:gd name="T8" fmla="*/ 70 w 70"/>
                      <a:gd name="T9" fmla="*/ 76 h 76"/>
                    </a:gdLst>
                    <a:ahLst/>
                    <a:cxnLst>
                      <a:cxn ang="0">
                        <a:pos x="T0" y="T1"/>
                      </a:cxn>
                      <a:cxn ang="0">
                        <a:pos x="T2" y="T3"/>
                      </a:cxn>
                      <a:cxn ang="0">
                        <a:pos x="T4" y="T5"/>
                      </a:cxn>
                      <a:cxn ang="0">
                        <a:pos x="T6" y="T7"/>
                      </a:cxn>
                      <a:cxn ang="0">
                        <a:pos x="T8" y="T9"/>
                      </a:cxn>
                    </a:cxnLst>
                    <a:rect l="0" t="0" r="r" b="b"/>
                    <a:pathLst>
                      <a:path w="70" h="76">
                        <a:moveTo>
                          <a:pt x="0" y="0"/>
                        </a:moveTo>
                        <a:lnTo>
                          <a:pt x="18" y="34"/>
                        </a:lnTo>
                        <a:lnTo>
                          <a:pt x="41" y="58"/>
                        </a:lnTo>
                        <a:lnTo>
                          <a:pt x="61" y="72"/>
                        </a:lnTo>
                        <a:lnTo>
                          <a:pt x="70" y="76"/>
                        </a:lnTo>
                      </a:path>
                    </a:pathLst>
                  </a:custGeom>
                  <a:noFill/>
                  <a:ln w="28575" cmpd="sng">
                    <a:solidFill>
                      <a:schemeClr val="tx1"/>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287" name="Freeform 111"/>
                  <p:cNvSpPr>
                    <a:spLocks/>
                  </p:cNvSpPr>
                  <p:nvPr/>
                </p:nvSpPr>
                <p:spPr bwMode="auto">
                  <a:xfrm rot="-157538">
                    <a:off x="3186" y="3204"/>
                    <a:ext cx="71" cy="182"/>
                  </a:xfrm>
                  <a:custGeom>
                    <a:avLst/>
                    <a:gdLst>
                      <a:gd name="T0" fmla="*/ 0 w 34"/>
                      <a:gd name="T1" fmla="*/ 0 h 87"/>
                      <a:gd name="T2" fmla="*/ 8 w 34"/>
                      <a:gd name="T3" fmla="*/ 37 h 87"/>
                      <a:gd name="T4" fmla="*/ 19 w 34"/>
                      <a:gd name="T5" fmla="*/ 65 h 87"/>
                      <a:gd name="T6" fmla="*/ 29 w 34"/>
                      <a:gd name="T7" fmla="*/ 81 h 87"/>
                      <a:gd name="T8" fmla="*/ 34 w 34"/>
                      <a:gd name="T9" fmla="*/ 87 h 87"/>
                    </a:gdLst>
                    <a:ahLst/>
                    <a:cxnLst>
                      <a:cxn ang="0">
                        <a:pos x="T0" y="T1"/>
                      </a:cxn>
                      <a:cxn ang="0">
                        <a:pos x="T2" y="T3"/>
                      </a:cxn>
                      <a:cxn ang="0">
                        <a:pos x="T4" y="T5"/>
                      </a:cxn>
                      <a:cxn ang="0">
                        <a:pos x="T6" y="T7"/>
                      </a:cxn>
                      <a:cxn ang="0">
                        <a:pos x="T8" y="T9"/>
                      </a:cxn>
                    </a:cxnLst>
                    <a:rect l="0" t="0" r="r" b="b"/>
                    <a:pathLst>
                      <a:path w="34" h="87">
                        <a:moveTo>
                          <a:pt x="0" y="0"/>
                        </a:moveTo>
                        <a:lnTo>
                          <a:pt x="8" y="37"/>
                        </a:lnTo>
                        <a:lnTo>
                          <a:pt x="19" y="65"/>
                        </a:lnTo>
                        <a:lnTo>
                          <a:pt x="29" y="81"/>
                        </a:lnTo>
                        <a:lnTo>
                          <a:pt x="34" y="87"/>
                        </a:lnTo>
                      </a:path>
                    </a:pathLst>
                  </a:custGeom>
                  <a:noFill/>
                  <a:ln w="28575" cmpd="sng">
                    <a:solidFill>
                      <a:schemeClr val="tx1"/>
                    </a:solidFill>
                    <a:prstDash val="solid"/>
                    <a:round/>
                    <a:headEnd type="none" w="med" len="med"/>
                    <a:tailEnd type="stealth" w="med" len="med"/>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50288" name="Group 112"/>
                <p:cNvGrpSpPr>
                  <a:grpSpLocks/>
                </p:cNvGrpSpPr>
                <p:nvPr/>
              </p:nvGrpSpPr>
              <p:grpSpPr bwMode="auto">
                <a:xfrm>
                  <a:off x="3198" y="3945"/>
                  <a:ext cx="533" cy="204"/>
                  <a:chOff x="2892" y="3379"/>
                  <a:chExt cx="533" cy="204"/>
                </a:xfrm>
              </p:grpSpPr>
              <p:sp>
                <p:nvSpPr>
                  <p:cNvPr id="50289" name="Freeform 113"/>
                  <p:cNvSpPr>
                    <a:spLocks/>
                  </p:cNvSpPr>
                  <p:nvPr/>
                </p:nvSpPr>
                <p:spPr bwMode="auto">
                  <a:xfrm>
                    <a:off x="2892" y="3379"/>
                    <a:ext cx="80" cy="71"/>
                  </a:xfrm>
                  <a:custGeom>
                    <a:avLst/>
                    <a:gdLst>
                      <a:gd name="T0" fmla="*/ 39 w 80"/>
                      <a:gd name="T1" fmla="*/ 1 h 71"/>
                      <a:gd name="T2" fmla="*/ 35 w 80"/>
                      <a:gd name="T3" fmla="*/ 0 h 71"/>
                      <a:gd name="T4" fmla="*/ 31 w 80"/>
                      <a:gd name="T5" fmla="*/ 1 h 71"/>
                      <a:gd name="T6" fmla="*/ 27 w 80"/>
                      <a:gd name="T7" fmla="*/ 4 h 71"/>
                      <a:gd name="T8" fmla="*/ 27 w 80"/>
                      <a:gd name="T9" fmla="*/ 4 h 71"/>
                      <a:gd name="T10" fmla="*/ 25 w 80"/>
                      <a:gd name="T11" fmla="*/ 9 h 71"/>
                      <a:gd name="T12" fmla="*/ 26 w 80"/>
                      <a:gd name="T13" fmla="*/ 14 h 71"/>
                      <a:gd name="T14" fmla="*/ 29 w 80"/>
                      <a:gd name="T15" fmla="*/ 18 h 71"/>
                      <a:gd name="T16" fmla="*/ 29 w 80"/>
                      <a:gd name="T17" fmla="*/ 18 h 71"/>
                      <a:gd name="T18" fmla="*/ 28 w 80"/>
                      <a:gd name="T19" fmla="*/ 18 h 71"/>
                      <a:gd name="T20" fmla="*/ 28 w 80"/>
                      <a:gd name="T21" fmla="*/ 18 h 71"/>
                      <a:gd name="T22" fmla="*/ 28 w 80"/>
                      <a:gd name="T23" fmla="*/ 18 h 71"/>
                      <a:gd name="T24" fmla="*/ 28 w 80"/>
                      <a:gd name="T25" fmla="*/ 18 h 71"/>
                      <a:gd name="T26" fmla="*/ 28 w 80"/>
                      <a:gd name="T27" fmla="*/ 20 h 71"/>
                      <a:gd name="T28" fmla="*/ 27 w 80"/>
                      <a:gd name="T29" fmla="*/ 25 h 71"/>
                      <a:gd name="T30" fmla="*/ 24 w 80"/>
                      <a:gd name="T31" fmla="*/ 31 h 71"/>
                      <a:gd name="T32" fmla="*/ 24 w 80"/>
                      <a:gd name="T33" fmla="*/ 31 h 71"/>
                      <a:gd name="T34" fmla="*/ 20 w 80"/>
                      <a:gd name="T35" fmla="*/ 37 h 71"/>
                      <a:gd name="T36" fmla="*/ 16 w 80"/>
                      <a:gd name="T37" fmla="*/ 40 h 71"/>
                      <a:gd name="T38" fmla="*/ 13 w 80"/>
                      <a:gd name="T39" fmla="*/ 41 h 71"/>
                      <a:gd name="T40" fmla="*/ 13 w 80"/>
                      <a:gd name="T41" fmla="*/ 41 h 71"/>
                      <a:gd name="T42" fmla="*/ 13 w 80"/>
                      <a:gd name="T43" fmla="*/ 41 h 71"/>
                      <a:gd name="T44" fmla="*/ 14 w 80"/>
                      <a:gd name="T45" fmla="*/ 41 h 71"/>
                      <a:gd name="T46" fmla="*/ 14 w 80"/>
                      <a:gd name="T47" fmla="*/ 41 h 71"/>
                      <a:gd name="T48" fmla="*/ 14 w 80"/>
                      <a:gd name="T49" fmla="*/ 41 h 71"/>
                      <a:gd name="T50" fmla="*/ 9 w 80"/>
                      <a:gd name="T51" fmla="*/ 41 h 71"/>
                      <a:gd name="T52" fmla="*/ 4 w 80"/>
                      <a:gd name="T53" fmla="*/ 42 h 71"/>
                      <a:gd name="T54" fmla="*/ 1 w 80"/>
                      <a:gd name="T55" fmla="*/ 46 h 71"/>
                      <a:gd name="T56" fmla="*/ 1 w 80"/>
                      <a:gd name="T57" fmla="*/ 46 h 71"/>
                      <a:gd name="T58" fmla="*/ 0 w 80"/>
                      <a:gd name="T59" fmla="*/ 50 h 71"/>
                      <a:gd name="T60" fmla="*/ 1 w 80"/>
                      <a:gd name="T61" fmla="*/ 54 h 71"/>
                      <a:gd name="T62" fmla="*/ 4 w 80"/>
                      <a:gd name="T63" fmla="*/ 58 h 71"/>
                      <a:gd name="T64" fmla="*/ 4 w 80"/>
                      <a:gd name="T65" fmla="*/ 58 h 71"/>
                      <a:gd name="T66" fmla="*/ 13 w 80"/>
                      <a:gd name="T67" fmla="*/ 60 h 71"/>
                      <a:gd name="T68" fmla="*/ 25 w 80"/>
                      <a:gd name="T69" fmla="*/ 58 h 71"/>
                      <a:gd name="T70" fmla="*/ 35 w 80"/>
                      <a:gd name="T71" fmla="*/ 49 h 71"/>
                      <a:gd name="T72" fmla="*/ 35 w 80"/>
                      <a:gd name="T73" fmla="*/ 49 h 71"/>
                      <a:gd name="T74" fmla="*/ 44 w 80"/>
                      <a:gd name="T75" fmla="*/ 55 h 71"/>
                      <a:gd name="T76" fmla="*/ 61 w 80"/>
                      <a:gd name="T77" fmla="*/ 66 h 71"/>
                      <a:gd name="T78" fmla="*/ 70 w 80"/>
                      <a:gd name="T79" fmla="*/ 71 h 71"/>
                      <a:gd name="T80" fmla="*/ 70 w 80"/>
                      <a:gd name="T81" fmla="*/ 71 h 71"/>
                      <a:gd name="T82" fmla="*/ 80 w 80"/>
                      <a:gd name="T83" fmla="*/ 54 h 71"/>
                      <a:gd name="T84" fmla="*/ 80 w 80"/>
                      <a:gd name="T85" fmla="*/ 54 h 71"/>
                      <a:gd name="T86" fmla="*/ 71 w 80"/>
                      <a:gd name="T87" fmla="*/ 49 h 71"/>
                      <a:gd name="T88" fmla="*/ 54 w 80"/>
                      <a:gd name="T89" fmla="*/ 38 h 71"/>
                      <a:gd name="T90" fmla="*/ 45 w 80"/>
                      <a:gd name="T91" fmla="*/ 33 h 71"/>
                      <a:gd name="T92" fmla="*/ 45 w 80"/>
                      <a:gd name="T93" fmla="*/ 33 h 71"/>
                      <a:gd name="T94" fmla="*/ 48 w 80"/>
                      <a:gd name="T95" fmla="*/ 20 h 71"/>
                      <a:gd name="T96" fmla="*/ 46 w 80"/>
                      <a:gd name="T97" fmla="*/ 9 h 71"/>
                      <a:gd name="T98" fmla="*/ 39 w 80"/>
                      <a:gd name="T99" fmla="*/ 1 h 71"/>
                      <a:gd name="T100" fmla="*/ 39 w 80"/>
                      <a:gd name="T101"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71">
                        <a:moveTo>
                          <a:pt x="39" y="1"/>
                        </a:moveTo>
                        <a:lnTo>
                          <a:pt x="35" y="0"/>
                        </a:lnTo>
                        <a:lnTo>
                          <a:pt x="31" y="1"/>
                        </a:lnTo>
                        <a:lnTo>
                          <a:pt x="27" y="4"/>
                        </a:lnTo>
                        <a:lnTo>
                          <a:pt x="27" y="4"/>
                        </a:lnTo>
                        <a:lnTo>
                          <a:pt x="25" y="9"/>
                        </a:lnTo>
                        <a:lnTo>
                          <a:pt x="26" y="14"/>
                        </a:lnTo>
                        <a:lnTo>
                          <a:pt x="29" y="18"/>
                        </a:lnTo>
                        <a:lnTo>
                          <a:pt x="29" y="18"/>
                        </a:lnTo>
                        <a:lnTo>
                          <a:pt x="28" y="18"/>
                        </a:lnTo>
                        <a:lnTo>
                          <a:pt x="28" y="18"/>
                        </a:lnTo>
                        <a:lnTo>
                          <a:pt x="28" y="18"/>
                        </a:lnTo>
                        <a:lnTo>
                          <a:pt x="28" y="18"/>
                        </a:lnTo>
                        <a:lnTo>
                          <a:pt x="28" y="20"/>
                        </a:lnTo>
                        <a:lnTo>
                          <a:pt x="27" y="25"/>
                        </a:lnTo>
                        <a:lnTo>
                          <a:pt x="24" y="31"/>
                        </a:lnTo>
                        <a:lnTo>
                          <a:pt x="24" y="31"/>
                        </a:lnTo>
                        <a:lnTo>
                          <a:pt x="20" y="37"/>
                        </a:lnTo>
                        <a:lnTo>
                          <a:pt x="16" y="40"/>
                        </a:lnTo>
                        <a:lnTo>
                          <a:pt x="13" y="41"/>
                        </a:lnTo>
                        <a:lnTo>
                          <a:pt x="13" y="41"/>
                        </a:lnTo>
                        <a:lnTo>
                          <a:pt x="13" y="41"/>
                        </a:lnTo>
                        <a:lnTo>
                          <a:pt x="14" y="41"/>
                        </a:lnTo>
                        <a:lnTo>
                          <a:pt x="14" y="41"/>
                        </a:lnTo>
                        <a:lnTo>
                          <a:pt x="14" y="41"/>
                        </a:lnTo>
                        <a:lnTo>
                          <a:pt x="9" y="41"/>
                        </a:lnTo>
                        <a:lnTo>
                          <a:pt x="4" y="42"/>
                        </a:lnTo>
                        <a:lnTo>
                          <a:pt x="1" y="46"/>
                        </a:lnTo>
                        <a:lnTo>
                          <a:pt x="1" y="46"/>
                        </a:lnTo>
                        <a:lnTo>
                          <a:pt x="0" y="50"/>
                        </a:lnTo>
                        <a:lnTo>
                          <a:pt x="1" y="54"/>
                        </a:lnTo>
                        <a:lnTo>
                          <a:pt x="4" y="58"/>
                        </a:lnTo>
                        <a:lnTo>
                          <a:pt x="4" y="58"/>
                        </a:lnTo>
                        <a:lnTo>
                          <a:pt x="13" y="60"/>
                        </a:lnTo>
                        <a:lnTo>
                          <a:pt x="25" y="58"/>
                        </a:lnTo>
                        <a:lnTo>
                          <a:pt x="35" y="49"/>
                        </a:lnTo>
                        <a:lnTo>
                          <a:pt x="35" y="49"/>
                        </a:lnTo>
                        <a:lnTo>
                          <a:pt x="44" y="55"/>
                        </a:lnTo>
                        <a:lnTo>
                          <a:pt x="61" y="66"/>
                        </a:lnTo>
                        <a:lnTo>
                          <a:pt x="70" y="71"/>
                        </a:lnTo>
                        <a:lnTo>
                          <a:pt x="70" y="71"/>
                        </a:lnTo>
                        <a:lnTo>
                          <a:pt x="80" y="54"/>
                        </a:lnTo>
                        <a:lnTo>
                          <a:pt x="80" y="54"/>
                        </a:lnTo>
                        <a:lnTo>
                          <a:pt x="71" y="49"/>
                        </a:lnTo>
                        <a:lnTo>
                          <a:pt x="54" y="38"/>
                        </a:lnTo>
                        <a:lnTo>
                          <a:pt x="45" y="33"/>
                        </a:lnTo>
                        <a:lnTo>
                          <a:pt x="45" y="33"/>
                        </a:lnTo>
                        <a:lnTo>
                          <a:pt x="48" y="20"/>
                        </a:lnTo>
                        <a:lnTo>
                          <a:pt x="46" y="9"/>
                        </a:lnTo>
                        <a:lnTo>
                          <a:pt x="39" y="1"/>
                        </a:lnTo>
                        <a:lnTo>
                          <a:pt x="39" y="1"/>
                        </a:lnTo>
                        <a:close/>
                      </a:path>
                    </a:pathLst>
                  </a:custGeom>
                  <a:solidFill>
                    <a:srgbClr val="FFFF00"/>
                  </a:solidFill>
                  <a:ln w="12700" cmpd="sng">
                    <a:solidFill>
                      <a:srgbClr val="FFFF00"/>
                    </a:solidFill>
                    <a:round/>
                    <a:headEnd/>
                    <a:tailEnd/>
                  </a:ln>
                </p:spPr>
                <p:txBody>
                  <a:bodyPr/>
                  <a:lstStyle/>
                  <a:p>
                    <a:endParaRPr lang="tr-TR"/>
                  </a:p>
                </p:txBody>
              </p:sp>
              <p:sp>
                <p:nvSpPr>
                  <p:cNvPr id="50290" name="Freeform 114"/>
                  <p:cNvSpPr>
                    <a:spLocks/>
                  </p:cNvSpPr>
                  <p:nvPr/>
                </p:nvSpPr>
                <p:spPr bwMode="auto">
                  <a:xfrm>
                    <a:off x="3203" y="3453"/>
                    <a:ext cx="80" cy="65"/>
                  </a:xfrm>
                  <a:custGeom>
                    <a:avLst/>
                    <a:gdLst>
                      <a:gd name="T0" fmla="*/ 49 w 80"/>
                      <a:gd name="T1" fmla="*/ 65 h 65"/>
                      <a:gd name="T2" fmla="*/ 53 w 80"/>
                      <a:gd name="T3" fmla="*/ 65 h 65"/>
                      <a:gd name="T4" fmla="*/ 57 w 80"/>
                      <a:gd name="T5" fmla="*/ 63 h 65"/>
                      <a:gd name="T6" fmla="*/ 60 w 80"/>
                      <a:gd name="T7" fmla="*/ 59 h 65"/>
                      <a:gd name="T8" fmla="*/ 60 w 80"/>
                      <a:gd name="T9" fmla="*/ 59 h 65"/>
                      <a:gd name="T10" fmla="*/ 61 w 80"/>
                      <a:gd name="T11" fmla="*/ 55 h 65"/>
                      <a:gd name="T12" fmla="*/ 60 w 80"/>
                      <a:gd name="T13" fmla="*/ 50 h 65"/>
                      <a:gd name="T14" fmla="*/ 56 w 80"/>
                      <a:gd name="T15" fmla="*/ 46 h 65"/>
                      <a:gd name="T16" fmla="*/ 56 w 80"/>
                      <a:gd name="T17" fmla="*/ 46 h 65"/>
                      <a:gd name="T18" fmla="*/ 57 w 80"/>
                      <a:gd name="T19" fmla="*/ 47 h 65"/>
                      <a:gd name="T20" fmla="*/ 57 w 80"/>
                      <a:gd name="T21" fmla="*/ 47 h 65"/>
                      <a:gd name="T22" fmla="*/ 57 w 80"/>
                      <a:gd name="T23" fmla="*/ 47 h 65"/>
                      <a:gd name="T24" fmla="*/ 57 w 80"/>
                      <a:gd name="T25" fmla="*/ 47 h 65"/>
                      <a:gd name="T26" fmla="*/ 56 w 80"/>
                      <a:gd name="T27" fmla="*/ 44 h 65"/>
                      <a:gd name="T28" fmla="*/ 57 w 80"/>
                      <a:gd name="T29" fmla="*/ 39 h 65"/>
                      <a:gd name="T30" fmla="*/ 59 w 80"/>
                      <a:gd name="T31" fmla="*/ 32 h 65"/>
                      <a:gd name="T32" fmla="*/ 59 w 80"/>
                      <a:gd name="T33" fmla="*/ 32 h 65"/>
                      <a:gd name="T34" fmla="*/ 62 w 80"/>
                      <a:gd name="T35" fmla="*/ 26 h 65"/>
                      <a:gd name="T36" fmla="*/ 66 w 80"/>
                      <a:gd name="T37" fmla="*/ 23 h 65"/>
                      <a:gd name="T38" fmla="*/ 68 w 80"/>
                      <a:gd name="T39" fmla="*/ 21 h 65"/>
                      <a:gd name="T40" fmla="*/ 68 w 80"/>
                      <a:gd name="T41" fmla="*/ 21 h 65"/>
                      <a:gd name="T42" fmla="*/ 68 w 80"/>
                      <a:gd name="T43" fmla="*/ 21 h 65"/>
                      <a:gd name="T44" fmla="*/ 67 w 80"/>
                      <a:gd name="T45" fmla="*/ 21 h 65"/>
                      <a:gd name="T46" fmla="*/ 67 w 80"/>
                      <a:gd name="T47" fmla="*/ 21 h 65"/>
                      <a:gd name="T48" fmla="*/ 67 w 80"/>
                      <a:gd name="T49" fmla="*/ 21 h 65"/>
                      <a:gd name="T50" fmla="*/ 72 w 80"/>
                      <a:gd name="T51" fmla="*/ 21 h 65"/>
                      <a:gd name="T52" fmla="*/ 77 w 80"/>
                      <a:gd name="T53" fmla="*/ 19 h 65"/>
                      <a:gd name="T54" fmla="*/ 79 w 80"/>
                      <a:gd name="T55" fmla="*/ 15 h 65"/>
                      <a:gd name="T56" fmla="*/ 79 w 80"/>
                      <a:gd name="T57" fmla="*/ 15 h 65"/>
                      <a:gd name="T58" fmla="*/ 80 w 80"/>
                      <a:gd name="T59" fmla="*/ 10 h 65"/>
                      <a:gd name="T60" fmla="*/ 78 w 80"/>
                      <a:gd name="T61" fmla="*/ 6 h 65"/>
                      <a:gd name="T62" fmla="*/ 75 w 80"/>
                      <a:gd name="T63" fmla="*/ 3 h 65"/>
                      <a:gd name="T64" fmla="*/ 75 w 80"/>
                      <a:gd name="T65" fmla="*/ 3 h 65"/>
                      <a:gd name="T66" fmla="*/ 65 w 80"/>
                      <a:gd name="T67" fmla="*/ 2 h 65"/>
                      <a:gd name="T68" fmla="*/ 54 w 80"/>
                      <a:gd name="T69" fmla="*/ 6 h 65"/>
                      <a:gd name="T70" fmla="*/ 45 w 80"/>
                      <a:gd name="T71" fmla="*/ 16 h 65"/>
                      <a:gd name="T72" fmla="*/ 45 w 80"/>
                      <a:gd name="T73" fmla="*/ 16 h 65"/>
                      <a:gd name="T74" fmla="*/ 36 w 80"/>
                      <a:gd name="T75" fmla="*/ 12 h 65"/>
                      <a:gd name="T76" fmla="*/ 18 w 80"/>
                      <a:gd name="T77" fmla="*/ 4 h 65"/>
                      <a:gd name="T78" fmla="*/ 8 w 80"/>
                      <a:gd name="T79" fmla="*/ 0 h 65"/>
                      <a:gd name="T80" fmla="*/ 8 w 80"/>
                      <a:gd name="T81" fmla="*/ 0 h 65"/>
                      <a:gd name="T82" fmla="*/ 0 w 80"/>
                      <a:gd name="T83" fmla="*/ 18 h 65"/>
                      <a:gd name="T84" fmla="*/ 0 w 80"/>
                      <a:gd name="T85" fmla="*/ 18 h 65"/>
                      <a:gd name="T86" fmla="*/ 10 w 80"/>
                      <a:gd name="T87" fmla="*/ 22 h 65"/>
                      <a:gd name="T88" fmla="*/ 28 w 80"/>
                      <a:gd name="T89" fmla="*/ 30 h 65"/>
                      <a:gd name="T90" fmla="*/ 38 w 80"/>
                      <a:gd name="T91" fmla="*/ 34 h 65"/>
                      <a:gd name="T92" fmla="*/ 38 w 80"/>
                      <a:gd name="T93" fmla="*/ 34 h 65"/>
                      <a:gd name="T94" fmla="*/ 37 w 80"/>
                      <a:gd name="T95" fmla="*/ 47 h 65"/>
                      <a:gd name="T96" fmla="*/ 41 w 80"/>
                      <a:gd name="T97" fmla="*/ 58 h 65"/>
                      <a:gd name="T98" fmla="*/ 49 w 80"/>
                      <a:gd name="T99" fmla="*/ 65 h 65"/>
                      <a:gd name="T100" fmla="*/ 49 w 80"/>
                      <a:gd name="T10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 h="65">
                        <a:moveTo>
                          <a:pt x="49" y="65"/>
                        </a:moveTo>
                        <a:lnTo>
                          <a:pt x="53" y="65"/>
                        </a:lnTo>
                        <a:lnTo>
                          <a:pt x="57" y="63"/>
                        </a:lnTo>
                        <a:lnTo>
                          <a:pt x="60" y="59"/>
                        </a:lnTo>
                        <a:lnTo>
                          <a:pt x="60" y="59"/>
                        </a:lnTo>
                        <a:lnTo>
                          <a:pt x="61" y="55"/>
                        </a:lnTo>
                        <a:lnTo>
                          <a:pt x="60" y="50"/>
                        </a:lnTo>
                        <a:lnTo>
                          <a:pt x="56" y="46"/>
                        </a:lnTo>
                        <a:lnTo>
                          <a:pt x="56" y="46"/>
                        </a:lnTo>
                        <a:lnTo>
                          <a:pt x="57" y="47"/>
                        </a:lnTo>
                        <a:lnTo>
                          <a:pt x="57" y="47"/>
                        </a:lnTo>
                        <a:lnTo>
                          <a:pt x="57" y="47"/>
                        </a:lnTo>
                        <a:lnTo>
                          <a:pt x="57" y="47"/>
                        </a:lnTo>
                        <a:lnTo>
                          <a:pt x="56" y="44"/>
                        </a:lnTo>
                        <a:lnTo>
                          <a:pt x="57" y="39"/>
                        </a:lnTo>
                        <a:lnTo>
                          <a:pt x="59" y="32"/>
                        </a:lnTo>
                        <a:lnTo>
                          <a:pt x="59" y="32"/>
                        </a:lnTo>
                        <a:lnTo>
                          <a:pt x="62" y="26"/>
                        </a:lnTo>
                        <a:lnTo>
                          <a:pt x="66" y="23"/>
                        </a:lnTo>
                        <a:lnTo>
                          <a:pt x="68" y="21"/>
                        </a:lnTo>
                        <a:lnTo>
                          <a:pt x="68" y="21"/>
                        </a:lnTo>
                        <a:lnTo>
                          <a:pt x="68" y="21"/>
                        </a:lnTo>
                        <a:lnTo>
                          <a:pt x="67" y="21"/>
                        </a:lnTo>
                        <a:lnTo>
                          <a:pt x="67" y="21"/>
                        </a:lnTo>
                        <a:lnTo>
                          <a:pt x="67" y="21"/>
                        </a:lnTo>
                        <a:lnTo>
                          <a:pt x="72" y="21"/>
                        </a:lnTo>
                        <a:lnTo>
                          <a:pt x="77" y="19"/>
                        </a:lnTo>
                        <a:lnTo>
                          <a:pt x="79" y="15"/>
                        </a:lnTo>
                        <a:lnTo>
                          <a:pt x="79" y="15"/>
                        </a:lnTo>
                        <a:lnTo>
                          <a:pt x="80" y="10"/>
                        </a:lnTo>
                        <a:lnTo>
                          <a:pt x="78" y="6"/>
                        </a:lnTo>
                        <a:lnTo>
                          <a:pt x="75" y="3"/>
                        </a:lnTo>
                        <a:lnTo>
                          <a:pt x="75" y="3"/>
                        </a:lnTo>
                        <a:lnTo>
                          <a:pt x="65" y="2"/>
                        </a:lnTo>
                        <a:lnTo>
                          <a:pt x="54" y="6"/>
                        </a:lnTo>
                        <a:lnTo>
                          <a:pt x="45" y="16"/>
                        </a:lnTo>
                        <a:lnTo>
                          <a:pt x="45" y="16"/>
                        </a:lnTo>
                        <a:lnTo>
                          <a:pt x="36" y="12"/>
                        </a:lnTo>
                        <a:lnTo>
                          <a:pt x="18" y="4"/>
                        </a:lnTo>
                        <a:lnTo>
                          <a:pt x="8" y="0"/>
                        </a:lnTo>
                        <a:lnTo>
                          <a:pt x="8" y="0"/>
                        </a:lnTo>
                        <a:lnTo>
                          <a:pt x="0" y="18"/>
                        </a:lnTo>
                        <a:lnTo>
                          <a:pt x="0" y="18"/>
                        </a:lnTo>
                        <a:lnTo>
                          <a:pt x="10" y="22"/>
                        </a:lnTo>
                        <a:lnTo>
                          <a:pt x="28" y="30"/>
                        </a:lnTo>
                        <a:lnTo>
                          <a:pt x="38" y="34"/>
                        </a:lnTo>
                        <a:lnTo>
                          <a:pt x="38" y="34"/>
                        </a:lnTo>
                        <a:lnTo>
                          <a:pt x="37" y="47"/>
                        </a:lnTo>
                        <a:lnTo>
                          <a:pt x="41" y="58"/>
                        </a:lnTo>
                        <a:lnTo>
                          <a:pt x="49" y="65"/>
                        </a:lnTo>
                        <a:lnTo>
                          <a:pt x="49" y="65"/>
                        </a:lnTo>
                        <a:close/>
                      </a:path>
                    </a:pathLst>
                  </a:custGeom>
                  <a:solidFill>
                    <a:srgbClr val="FFFF00"/>
                  </a:solidFill>
                  <a:ln w="12700" cmpd="sng">
                    <a:solidFill>
                      <a:srgbClr val="FFFF00"/>
                    </a:solidFill>
                    <a:round/>
                    <a:headEnd/>
                    <a:tailEnd/>
                  </a:ln>
                </p:spPr>
                <p:txBody>
                  <a:bodyPr/>
                  <a:lstStyle/>
                  <a:p>
                    <a:endParaRPr lang="tr-TR"/>
                  </a:p>
                </p:txBody>
              </p:sp>
              <p:sp>
                <p:nvSpPr>
                  <p:cNvPr id="50291" name="Freeform 115"/>
                  <p:cNvSpPr>
                    <a:spLocks/>
                  </p:cNvSpPr>
                  <p:nvPr/>
                </p:nvSpPr>
                <p:spPr bwMode="auto">
                  <a:xfrm>
                    <a:off x="3346" y="3391"/>
                    <a:ext cx="79" cy="76"/>
                  </a:xfrm>
                  <a:custGeom>
                    <a:avLst/>
                    <a:gdLst>
                      <a:gd name="T0" fmla="*/ 47 w 79"/>
                      <a:gd name="T1" fmla="*/ 2 h 76"/>
                      <a:gd name="T2" fmla="*/ 43 w 79"/>
                      <a:gd name="T3" fmla="*/ 0 h 76"/>
                      <a:gd name="T4" fmla="*/ 38 w 79"/>
                      <a:gd name="T5" fmla="*/ 0 h 76"/>
                      <a:gd name="T6" fmla="*/ 34 w 79"/>
                      <a:gd name="T7" fmla="*/ 3 h 76"/>
                      <a:gd name="T8" fmla="*/ 34 w 79"/>
                      <a:gd name="T9" fmla="*/ 3 h 76"/>
                      <a:gd name="T10" fmla="*/ 32 w 79"/>
                      <a:gd name="T11" fmla="*/ 7 h 76"/>
                      <a:gd name="T12" fmla="*/ 32 w 79"/>
                      <a:gd name="T13" fmla="*/ 12 h 76"/>
                      <a:gd name="T14" fmla="*/ 33 w 79"/>
                      <a:gd name="T15" fmla="*/ 17 h 76"/>
                      <a:gd name="T16" fmla="*/ 33 w 79"/>
                      <a:gd name="T17" fmla="*/ 17 h 76"/>
                      <a:gd name="T18" fmla="*/ 33 w 79"/>
                      <a:gd name="T19" fmla="*/ 17 h 76"/>
                      <a:gd name="T20" fmla="*/ 33 w 79"/>
                      <a:gd name="T21" fmla="*/ 16 h 76"/>
                      <a:gd name="T22" fmla="*/ 33 w 79"/>
                      <a:gd name="T23" fmla="*/ 16 h 76"/>
                      <a:gd name="T24" fmla="*/ 33 w 79"/>
                      <a:gd name="T25" fmla="*/ 16 h 76"/>
                      <a:gd name="T26" fmla="*/ 33 w 79"/>
                      <a:gd name="T27" fmla="*/ 19 h 76"/>
                      <a:gd name="T28" fmla="*/ 31 w 79"/>
                      <a:gd name="T29" fmla="*/ 24 h 76"/>
                      <a:gd name="T30" fmla="*/ 27 w 79"/>
                      <a:gd name="T31" fmla="*/ 30 h 76"/>
                      <a:gd name="T32" fmla="*/ 27 w 79"/>
                      <a:gd name="T33" fmla="*/ 30 h 76"/>
                      <a:gd name="T34" fmla="*/ 22 w 79"/>
                      <a:gd name="T35" fmla="*/ 34 h 76"/>
                      <a:gd name="T36" fmla="*/ 18 w 79"/>
                      <a:gd name="T37" fmla="*/ 36 h 76"/>
                      <a:gd name="T38" fmla="*/ 15 w 79"/>
                      <a:gd name="T39" fmla="*/ 37 h 76"/>
                      <a:gd name="T40" fmla="*/ 15 w 79"/>
                      <a:gd name="T41" fmla="*/ 37 h 76"/>
                      <a:gd name="T42" fmla="*/ 15 w 79"/>
                      <a:gd name="T43" fmla="*/ 37 h 76"/>
                      <a:gd name="T44" fmla="*/ 15 w 79"/>
                      <a:gd name="T45" fmla="*/ 37 h 76"/>
                      <a:gd name="T46" fmla="*/ 15 w 79"/>
                      <a:gd name="T47" fmla="*/ 37 h 76"/>
                      <a:gd name="T48" fmla="*/ 15 w 79"/>
                      <a:gd name="T49" fmla="*/ 37 h 76"/>
                      <a:gd name="T50" fmla="*/ 11 w 79"/>
                      <a:gd name="T51" fmla="*/ 36 h 76"/>
                      <a:gd name="T52" fmla="*/ 6 w 79"/>
                      <a:gd name="T53" fmla="*/ 37 h 76"/>
                      <a:gd name="T54" fmla="*/ 2 w 79"/>
                      <a:gd name="T55" fmla="*/ 40 h 76"/>
                      <a:gd name="T56" fmla="*/ 2 w 79"/>
                      <a:gd name="T57" fmla="*/ 40 h 76"/>
                      <a:gd name="T58" fmla="*/ 0 w 79"/>
                      <a:gd name="T59" fmla="*/ 44 h 76"/>
                      <a:gd name="T60" fmla="*/ 0 w 79"/>
                      <a:gd name="T61" fmla="*/ 48 h 76"/>
                      <a:gd name="T62" fmla="*/ 2 w 79"/>
                      <a:gd name="T63" fmla="*/ 52 h 76"/>
                      <a:gd name="T64" fmla="*/ 2 w 79"/>
                      <a:gd name="T65" fmla="*/ 52 h 76"/>
                      <a:gd name="T66" fmla="*/ 12 w 79"/>
                      <a:gd name="T67" fmla="*/ 56 h 76"/>
                      <a:gd name="T68" fmla="*/ 23 w 79"/>
                      <a:gd name="T69" fmla="*/ 55 h 76"/>
                      <a:gd name="T70" fmla="*/ 35 w 79"/>
                      <a:gd name="T71" fmla="*/ 49 h 76"/>
                      <a:gd name="T72" fmla="*/ 35 w 79"/>
                      <a:gd name="T73" fmla="*/ 49 h 76"/>
                      <a:gd name="T74" fmla="*/ 43 w 79"/>
                      <a:gd name="T75" fmla="*/ 56 h 76"/>
                      <a:gd name="T76" fmla="*/ 58 w 79"/>
                      <a:gd name="T77" fmla="*/ 69 h 76"/>
                      <a:gd name="T78" fmla="*/ 66 w 79"/>
                      <a:gd name="T79" fmla="*/ 76 h 76"/>
                      <a:gd name="T80" fmla="*/ 66 w 79"/>
                      <a:gd name="T81" fmla="*/ 76 h 76"/>
                      <a:gd name="T82" fmla="*/ 79 w 79"/>
                      <a:gd name="T83" fmla="*/ 61 h 76"/>
                      <a:gd name="T84" fmla="*/ 79 w 79"/>
                      <a:gd name="T85" fmla="*/ 61 h 76"/>
                      <a:gd name="T86" fmla="*/ 71 w 79"/>
                      <a:gd name="T87" fmla="*/ 54 h 76"/>
                      <a:gd name="T88" fmla="*/ 56 w 79"/>
                      <a:gd name="T89" fmla="*/ 41 h 76"/>
                      <a:gd name="T90" fmla="*/ 48 w 79"/>
                      <a:gd name="T91" fmla="*/ 34 h 76"/>
                      <a:gd name="T92" fmla="*/ 48 w 79"/>
                      <a:gd name="T93" fmla="*/ 34 h 76"/>
                      <a:gd name="T94" fmla="*/ 52 w 79"/>
                      <a:gd name="T95" fmla="*/ 22 h 76"/>
                      <a:gd name="T96" fmla="*/ 52 w 79"/>
                      <a:gd name="T97" fmla="*/ 11 h 76"/>
                      <a:gd name="T98" fmla="*/ 47 w 79"/>
                      <a:gd name="T99" fmla="*/ 2 h 76"/>
                      <a:gd name="T100" fmla="*/ 47 w 79"/>
                      <a:gd name="T101"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 h="76">
                        <a:moveTo>
                          <a:pt x="47" y="2"/>
                        </a:moveTo>
                        <a:lnTo>
                          <a:pt x="43" y="0"/>
                        </a:lnTo>
                        <a:lnTo>
                          <a:pt x="38" y="0"/>
                        </a:lnTo>
                        <a:lnTo>
                          <a:pt x="34" y="3"/>
                        </a:lnTo>
                        <a:lnTo>
                          <a:pt x="34" y="3"/>
                        </a:lnTo>
                        <a:lnTo>
                          <a:pt x="32" y="7"/>
                        </a:lnTo>
                        <a:lnTo>
                          <a:pt x="32" y="12"/>
                        </a:lnTo>
                        <a:lnTo>
                          <a:pt x="33" y="17"/>
                        </a:lnTo>
                        <a:lnTo>
                          <a:pt x="33" y="17"/>
                        </a:lnTo>
                        <a:lnTo>
                          <a:pt x="33" y="17"/>
                        </a:lnTo>
                        <a:lnTo>
                          <a:pt x="33" y="16"/>
                        </a:lnTo>
                        <a:lnTo>
                          <a:pt x="33" y="16"/>
                        </a:lnTo>
                        <a:lnTo>
                          <a:pt x="33" y="16"/>
                        </a:lnTo>
                        <a:lnTo>
                          <a:pt x="33" y="19"/>
                        </a:lnTo>
                        <a:lnTo>
                          <a:pt x="31" y="24"/>
                        </a:lnTo>
                        <a:lnTo>
                          <a:pt x="27" y="30"/>
                        </a:lnTo>
                        <a:lnTo>
                          <a:pt x="27" y="30"/>
                        </a:lnTo>
                        <a:lnTo>
                          <a:pt x="22" y="34"/>
                        </a:lnTo>
                        <a:lnTo>
                          <a:pt x="18" y="36"/>
                        </a:lnTo>
                        <a:lnTo>
                          <a:pt x="15" y="37"/>
                        </a:lnTo>
                        <a:lnTo>
                          <a:pt x="15" y="37"/>
                        </a:lnTo>
                        <a:lnTo>
                          <a:pt x="15" y="37"/>
                        </a:lnTo>
                        <a:lnTo>
                          <a:pt x="15" y="37"/>
                        </a:lnTo>
                        <a:lnTo>
                          <a:pt x="15" y="37"/>
                        </a:lnTo>
                        <a:lnTo>
                          <a:pt x="15" y="37"/>
                        </a:lnTo>
                        <a:lnTo>
                          <a:pt x="11" y="36"/>
                        </a:lnTo>
                        <a:lnTo>
                          <a:pt x="6" y="37"/>
                        </a:lnTo>
                        <a:lnTo>
                          <a:pt x="2" y="40"/>
                        </a:lnTo>
                        <a:lnTo>
                          <a:pt x="2" y="40"/>
                        </a:lnTo>
                        <a:lnTo>
                          <a:pt x="0" y="44"/>
                        </a:lnTo>
                        <a:lnTo>
                          <a:pt x="0" y="48"/>
                        </a:lnTo>
                        <a:lnTo>
                          <a:pt x="2" y="52"/>
                        </a:lnTo>
                        <a:lnTo>
                          <a:pt x="2" y="52"/>
                        </a:lnTo>
                        <a:lnTo>
                          <a:pt x="12" y="56"/>
                        </a:lnTo>
                        <a:lnTo>
                          <a:pt x="23" y="55"/>
                        </a:lnTo>
                        <a:lnTo>
                          <a:pt x="35" y="49"/>
                        </a:lnTo>
                        <a:lnTo>
                          <a:pt x="35" y="49"/>
                        </a:lnTo>
                        <a:lnTo>
                          <a:pt x="43" y="56"/>
                        </a:lnTo>
                        <a:lnTo>
                          <a:pt x="58" y="69"/>
                        </a:lnTo>
                        <a:lnTo>
                          <a:pt x="66" y="76"/>
                        </a:lnTo>
                        <a:lnTo>
                          <a:pt x="66" y="76"/>
                        </a:lnTo>
                        <a:lnTo>
                          <a:pt x="79" y="61"/>
                        </a:lnTo>
                        <a:lnTo>
                          <a:pt x="79" y="61"/>
                        </a:lnTo>
                        <a:lnTo>
                          <a:pt x="71" y="54"/>
                        </a:lnTo>
                        <a:lnTo>
                          <a:pt x="56" y="41"/>
                        </a:lnTo>
                        <a:lnTo>
                          <a:pt x="48" y="34"/>
                        </a:lnTo>
                        <a:lnTo>
                          <a:pt x="48" y="34"/>
                        </a:lnTo>
                        <a:lnTo>
                          <a:pt x="52" y="22"/>
                        </a:lnTo>
                        <a:lnTo>
                          <a:pt x="52" y="11"/>
                        </a:lnTo>
                        <a:lnTo>
                          <a:pt x="47" y="2"/>
                        </a:lnTo>
                        <a:lnTo>
                          <a:pt x="47" y="2"/>
                        </a:lnTo>
                        <a:close/>
                      </a:path>
                    </a:pathLst>
                  </a:custGeom>
                  <a:solidFill>
                    <a:srgbClr val="FFFF00"/>
                  </a:solidFill>
                  <a:ln w="12700" cmpd="sng">
                    <a:solidFill>
                      <a:srgbClr val="FFFF00"/>
                    </a:solidFill>
                    <a:round/>
                    <a:headEnd/>
                    <a:tailEnd/>
                  </a:ln>
                </p:spPr>
                <p:txBody>
                  <a:bodyPr/>
                  <a:lstStyle/>
                  <a:p>
                    <a:endParaRPr lang="tr-TR"/>
                  </a:p>
                </p:txBody>
              </p:sp>
              <p:sp>
                <p:nvSpPr>
                  <p:cNvPr id="50292" name="Freeform 116"/>
                  <p:cNvSpPr>
                    <a:spLocks/>
                  </p:cNvSpPr>
                  <p:nvPr/>
                </p:nvSpPr>
                <p:spPr bwMode="auto">
                  <a:xfrm>
                    <a:off x="3036" y="3446"/>
                    <a:ext cx="76" cy="66"/>
                  </a:xfrm>
                  <a:custGeom>
                    <a:avLst/>
                    <a:gdLst>
                      <a:gd name="T0" fmla="*/ 57 w 76"/>
                      <a:gd name="T1" fmla="*/ 66 h 66"/>
                      <a:gd name="T2" fmla="*/ 62 w 76"/>
                      <a:gd name="T3" fmla="*/ 65 h 66"/>
                      <a:gd name="T4" fmla="*/ 66 w 76"/>
                      <a:gd name="T5" fmla="*/ 63 h 66"/>
                      <a:gd name="T6" fmla="*/ 68 w 76"/>
                      <a:gd name="T7" fmla="*/ 58 h 66"/>
                      <a:gd name="T8" fmla="*/ 68 w 76"/>
                      <a:gd name="T9" fmla="*/ 58 h 66"/>
                      <a:gd name="T10" fmla="*/ 68 w 76"/>
                      <a:gd name="T11" fmla="*/ 54 h 66"/>
                      <a:gd name="T12" fmla="*/ 65 w 76"/>
                      <a:gd name="T13" fmla="*/ 49 h 66"/>
                      <a:gd name="T14" fmla="*/ 61 w 76"/>
                      <a:gd name="T15" fmla="*/ 46 h 66"/>
                      <a:gd name="T16" fmla="*/ 61 w 76"/>
                      <a:gd name="T17" fmla="*/ 46 h 66"/>
                      <a:gd name="T18" fmla="*/ 61 w 76"/>
                      <a:gd name="T19" fmla="*/ 46 h 66"/>
                      <a:gd name="T20" fmla="*/ 62 w 76"/>
                      <a:gd name="T21" fmla="*/ 47 h 66"/>
                      <a:gd name="T22" fmla="*/ 62 w 76"/>
                      <a:gd name="T23" fmla="*/ 47 h 66"/>
                      <a:gd name="T24" fmla="*/ 62 w 76"/>
                      <a:gd name="T25" fmla="*/ 47 h 66"/>
                      <a:gd name="T26" fmla="*/ 61 w 76"/>
                      <a:gd name="T27" fmla="*/ 44 h 66"/>
                      <a:gd name="T28" fmla="*/ 60 w 76"/>
                      <a:gd name="T29" fmla="*/ 39 h 66"/>
                      <a:gd name="T30" fmla="*/ 60 w 76"/>
                      <a:gd name="T31" fmla="*/ 32 h 66"/>
                      <a:gd name="T32" fmla="*/ 60 w 76"/>
                      <a:gd name="T33" fmla="*/ 32 h 66"/>
                      <a:gd name="T34" fmla="*/ 62 w 76"/>
                      <a:gd name="T35" fmla="*/ 25 h 66"/>
                      <a:gd name="T36" fmla="*/ 64 w 76"/>
                      <a:gd name="T37" fmla="*/ 21 h 66"/>
                      <a:gd name="T38" fmla="*/ 67 w 76"/>
                      <a:gd name="T39" fmla="*/ 19 h 66"/>
                      <a:gd name="T40" fmla="*/ 67 w 76"/>
                      <a:gd name="T41" fmla="*/ 19 h 66"/>
                      <a:gd name="T42" fmla="*/ 66 w 76"/>
                      <a:gd name="T43" fmla="*/ 19 h 66"/>
                      <a:gd name="T44" fmla="*/ 66 w 76"/>
                      <a:gd name="T45" fmla="*/ 19 h 66"/>
                      <a:gd name="T46" fmla="*/ 66 w 76"/>
                      <a:gd name="T47" fmla="*/ 19 h 66"/>
                      <a:gd name="T48" fmla="*/ 66 w 76"/>
                      <a:gd name="T49" fmla="*/ 19 h 66"/>
                      <a:gd name="T50" fmla="*/ 71 w 76"/>
                      <a:gd name="T51" fmla="*/ 18 h 66"/>
                      <a:gd name="T52" fmla="*/ 75 w 76"/>
                      <a:gd name="T53" fmla="*/ 15 h 66"/>
                      <a:gd name="T54" fmla="*/ 76 w 76"/>
                      <a:gd name="T55" fmla="*/ 10 h 66"/>
                      <a:gd name="T56" fmla="*/ 76 w 76"/>
                      <a:gd name="T57" fmla="*/ 10 h 66"/>
                      <a:gd name="T58" fmla="*/ 76 w 76"/>
                      <a:gd name="T59" fmla="*/ 5 h 66"/>
                      <a:gd name="T60" fmla="*/ 73 w 76"/>
                      <a:gd name="T61" fmla="*/ 2 h 66"/>
                      <a:gd name="T62" fmla="*/ 69 w 76"/>
                      <a:gd name="T63" fmla="*/ 0 h 66"/>
                      <a:gd name="T64" fmla="*/ 69 w 76"/>
                      <a:gd name="T65" fmla="*/ 0 h 66"/>
                      <a:gd name="T66" fmla="*/ 59 w 76"/>
                      <a:gd name="T67" fmla="*/ 1 h 66"/>
                      <a:gd name="T68" fmla="*/ 50 w 76"/>
                      <a:gd name="T69" fmla="*/ 8 h 66"/>
                      <a:gd name="T70" fmla="*/ 43 w 76"/>
                      <a:gd name="T71" fmla="*/ 19 h 66"/>
                      <a:gd name="T72" fmla="*/ 43 w 76"/>
                      <a:gd name="T73" fmla="*/ 19 h 66"/>
                      <a:gd name="T74" fmla="*/ 33 w 76"/>
                      <a:gd name="T75" fmla="*/ 17 h 66"/>
                      <a:gd name="T76" fmla="*/ 14 w 76"/>
                      <a:gd name="T77" fmla="*/ 14 h 66"/>
                      <a:gd name="T78" fmla="*/ 3 w 76"/>
                      <a:gd name="T79" fmla="*/ 12 h 66"/>
                      <a:gd name="T80" fmla="*/ 3 w 76"/>
                      <a:gd name="T81" fmla="*/ 12 h 66"/>
                      <a:gd name="T82" fmla="*/ 0 w 76"/>
                      <a:gd name="T83" fmla="*/ 31 h 66"/>
                      <a:gd name="T84" fmla="*/ 0 w 76"/>
                      <a:gd name="T85" fmla="*/ 31 h 66"/>
                      <a:gd name="T86" fmla="*/ 10 w 76"/>
                      <a:gd name="T87" fmla="*/ 33 h 66"/>
                      <a:gd name="T88" fmla="*/ 29 w 76"/>
                      <a:gd name="T89" fmla="*/ 37 h 66"/>
                      <a:gd name="T90" fmla="*/ 40 w 76"/>
                      <a:gd name="T91" fmla="*/ 39 h 66"/>
                      <a:gd name="T92" fmla="*/ 40 w 76"/>
                      <a:gd name="T93" fmla="*/ 39 h 66"/>
                      <a:gd name="T94" fmla="*/ 42 w 76"/>
                      <a:gd name="T95" fmla="*/ 52 h 66"/>
                      <a:gd name="T96" fmla="*/ 48 w 76"/>
                      <a:gd name="T97" fmla="*/ 61 h 66"/>
                      <a:gd name="T98" fmla="*/ 57 w 76"/>
                      <a:gd name="T99" fmla="*/ 66 h 66"/>
                      <a:gd name="T100" fmla="*/ 57 w 76"/>
                      <a:gd name="T10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66">
                        <a:moveTo>
                          <a:pt x="57" y="66"/>
                        </a:moveTo>
                        <a:lnTo>
                          <a:pt x="62" y="65"/>
                        </a:lnTo>
                        <a:lnTo>
                          <a:pt x="66" y="63"/>
                        </a:lnTo>
                        <a:lnTo>
                          <a:pt x="68" y="58"/>
                        </a:lnTo>
                        <a:lnTo>
                          <a:pt x="68" y="58"/>
                        </a:lnTo>
                        <a:lnTo>
                          <a:pt x="68" y="54"/>
                        </a:lnTo>
                        <a:lnTo>
                          <a:pt x="65" y="49"/>
                        </a:lnTo>
                        <a:lnTo>
                          <a:pt x="61" y="46"/>
                        </a:lnTo>
                        <a:lnTo>
                          <a:pt x="61" y="46"/>
                        </a:lnTo>
                        <a:lnTo>
                          <a:pt x="61" y="46"/>
                        </a:lnTo>
                        <a:lnTo>
                          <a:pt x="62" y="47"/>
                        </a:lnTo>
                        <a:lnTo>
                          <a:pt x="62" y="47"/>
                        </a:lnTo>
                        <a:lnTo>
                          <a:pt x="62" y="47"/>
                        </a:lnTo>
                        <a:lnTo>
                          <a:pt x="61" y="44"/>
                        </a:lnTo>
                        <a:lnTo>
                          <a:pt x="60" y="39"/>
                        </a:lnTo>
                        <a:lnTo>
                          <a:pt x="60" y="32"/>
                        </a:lnTo>
                        <a:lnTo>
                          <a:pt x="60" y="32"/>
                        </a:lnTo>
                        <a:lnTo>
                          <a:pt x="62" y="25"/>
                        </a:lnTo>
                        <a:lnTo>
                          <a:pt x="64" y="21"/>
                        </a:lnTo>
                        <a:lnTo>
                          <a:pt x="67" y="19"/>
                        </a:lnTo>
                        <a:lnTo>
                          <a:pt x="67" y="19"/>
                        </a:lnTo>
                        <a:lnTo>
                          <a:pt x="66" y="19"/>
                        </a:lnTo>
                        <a:lnTo>
                          <a:pt x="66" y="19"/>
                        </a:lnTo>
                        <a:lnTo>
                          <a:pt x="66" y="19"/>
                        </a:lnTo>
                        <a:lnTo>
                          <a:pt x="66" y="19"/>
                        </a:lnTo>
                        <a:lnTo>
                          <a:pt x="71" y="18"/>
                        </a:lnTo>
                        <a:lnTo>
                          <a:pt x="75" y="15"/>
                        </a:lnTo>
                        <a:lnTo>
                          <a:pt x="76" y="10"/>
                        </a:lnTo>
                        <a:lnTo>
                          <a:pt x="76" y="10"/>
                        </a:lnTo>
                        <a:lnTo>
                          <a:pt x="76" y="5"/>
                        </a:lnTo>
                        <a:lnTo>
                          <a:pt x="73" y="2"/>
                        </a:lnTo>
                        <a:lnTo>
                          <a:pt x="69" y="0"/>
                        </a:lnTo>
                        <a:lnTo>
                          <a:pt x="69" y="0"/>
                        </a:lnTo>
                        <a:lnTo>
                          <a:pt x="59" y="1"/>
                        </a:lnTo>
                        <a:lnTo>
                          <a:pt x="50" y="8"/>
                        </a:lnTo>
                        <a:lnTo>
                          <a:pt x="43" y="19"/>
                        </a:lnTo>
                        <a:lnTo>
                          <a:pt x="43" y="19"/>
                        </a:lnTo>
                        <a:lnTo>
                          <a:pt x="33" y="17"/>
                        </a:lnTo>
                        <a:lnTo>
                          <a:pt x="14" y="14"/>
                        </a:lnTo>
                        <a:lnTo>
                          <a:pt x="3" y="12"/>
                        </a:lnTo>
                        <a:lnTo>
                          <a:pt x="3" y="12"/>
                        </a:lnTo>
                        <a:lnTo>
                          <a:pt x="0" y="31"/>
                        </a:lnTo>
                        <a:lnTo>
                          <a:pt x="0" y="31"/>
                        </a:lnTo>
                        <a:lnTo>
                          <a:pt x="10" y="33"/>
                        </a:lnTo>
                        <a:lnTo>
                          <a:pt x="29" y="37"/>
                        </a:lnTo>
                        <a:lnTo>
                          <a:pt x="40" y="39"/>
                        </a:lnTo>
                        <a:lnTo>
                          <a:pt x="40" y="39"/>
                        </a:lnTo>
                        <a:lnTo>
                          <a:pt x="42" y="52"/>
                        </a:lnTo>
                        <a:lnTo>
                          <a:pt x="48" y="61"/>
                        </a:lnTo>
                        <a:lnTo>
                          <a:pt x="57" y="66"/>
                        </a:lnTo>
                        <a:lnTo>
                          <a:pt x="57" y="66"/>
                        </a:lnTo>
                        <a:close/>
                      </a:path>
                    </a:pathLst>
                  </a:custGeom>
                  <a:solidFill>
                    <a:srgbClr val="FFFF00"/>
                  </a:solidFill>
                  <a:ln w="12700" cmpd="sng">
                    <a:solidFill>
                      <a:srgbClr val="FFFF00"/>
                    </a:solidFill>
                    <a:round/>
                    <a:headEnd/>
                    <a:tailEnd/>
                  </a:ln>
                </p:spPr>
                <p:txBody>
                  <a:bodyPr/>
                  <a:lstStyle/>
                  <a:p>
                    <a:endParaRPr lang="tr-TR"/>
                  </a:p>
                </p:txBody>
              </p:sp>
              <p:sp>
                <p:nvSpPr>
                  <p:cNvPr id="50293" name="Freeform 117"/>
                  <p:cNvSpPr>
                    <a:spLocks/>
                  </p:cNvSpPr>
                  <p:nvPr/>
                </p:nvSpPr>
                <p:spPr bwMode="auto">
                  <a:xfrm>
                    <a:off x="3142" y="3506"/>
                    <a:ext cx="65" cy="77"/>
                  </a:xfrm>
                  <a:custGeom>
                    <a:avLst/>
                    <a:gdLst>
                      <a:gd name="T0" fmla="*/ 65 w 65"/>
                      <a:gd name="T1" fmla="*/ 6 h 77"/>
                      <a:gd name="T2" fmla="*/ 63 w 65"/>
                      <a:gd name="T3" fmla="*/ 2 h 77"/>
                      <a:gd name="T4" fmla="*/ 59 w 65"/>
                      <a:gd name="T5" fmla="*/ 0 h 77"/>
                      <a:gd name="T6" fmla="*/ 54 w 65"/>
                      <a:gd name="T7" fmla="*/ 0 h 77"/>
                      <a:gd name="T8" fmla="*/ 54 w 65"/>
                      <a:gd name="T9" fmla="*/ 0 h 77"/>
                      <a:gd name="T10" fmla="*/ 50 w 65"/>
                      <a:gd name="T11" fmla="*/ 1 h 77"/>
                      <a:gd name="T12" fmla="*/ 47 w 65"/>
                      <a:gd name="T13" fmla="*/ 6 h 77"/>
                      <a:gd name="T14" fmla="*/ 46 w 65"/>
                      <a:gd name="T15" fmla="*/ 11 h 77"/>
                      <a:gd name="T16" fmla="*/ 46 w 65"/>
                      <a:gd name="T17" fmla="*/ 11 h 77"/>
                      <a:gd name="T18" fmla="*/ 46 w 65"/>
                      <a:gd name="T19" fmla="*/ 10 h 77"/>
                      <a:gd name="T20" fmla="*/ 46 w 65"/>
                      <a:gd name="T21" fmla="*/ 10 h 77"/>
                      <a:gd name="T22" fmla="*/ 46 w 65"/>
                      <a:gd name="T23" fmla="*/ 10 h 77"/>
                      <a:gd name="T24" fmla="*/ 46 w 65"/>
                      <a:gd name="T25" fmla="*/ 10 h 77"/>
                      <a:gd name="T26" fmla="*/ 44 w 65"/>
                      <a:gd name="T27" fmla="*/ 12 h 77"/>
                      <a:gd name="T28" fmla="*/ 40 w 65"/>
                      <a:gd name="T29" fmla="*/ 14 h 77"/>
                      <a:gd name="T30" fmla="*/ 33 w 65"/>
                      <a:gd name="T31" fmla="*/ 17 h 77"/>
                      <a:gd name="T32" fmla="*/ 33 w 65"/>
                      <a:gd name="T33" fmla="*/ 17 h 77"/>
                      <a:gd name="T34" fmla="*/ 26 w 65"/>
                      <a:gd name="T35" fmla="*/ 18 h 77"/>
                      <a:gd name="T36" fmla="*/ 21 w 65"/>
                      <a:gd name="T37" fmla="*/ 17 h 77"/>
                      <a:gd name="T38" fmla="*/ 18 w 65"/>
                      <a:gd name="T39" fmla="*/ 16 h 77"/>
                      <a:gd name="T40" fmla="*/ 18 w 65"/>
                      <a:gd name="T41" fmla="*/ 16 h 77"/>
                      <a:gd name="T42" fmla="*/ 18 w 65"/>
                      <a:gd name="T43" fmla="*/ 16 h 77"/>
                      <a:gd name="T44" fmla="*/ 19 w 65"/>
                      <a:gd name="T45" fmla="*/ 16 h 77"/>
                      <a:gd name="T46" fmla="*/ 19 w 65"/>
                      <a:gd name="T47" fmla="*/ 17 h 77"/>
                      <a:gd name="T48" fmla="*/ 19 w 65"/>
                      <a:gd name="T49" fmla="*/ 17 h 77"/>
                      <a:gd name="T50" fmla="*/ 16 w 65"/>
                      <a:gd name="T51" fmla="*/ 12 h 77"/>
                      <a:gd name="T52" fmla="*/ 12 w 65"/>
                      <a:gd name="T53" fmla="*/ 10 h 77"/>
                      <a:gd name="T54" fmla="*/ 6 w 65"/>
                      <a:gd name="T55" fmla="*/ 10 h 77"/>
                      <a:gd name="T56" fmla="*/ 6 w 65"/>
                      <a:gd name="T57" fmla="*/ 10 h 77"/>
                      <a:gd name="T58" fmla="*/ 2 w 65"/>
                      <a:gd name="T59" fmla="*/ 12 h 77"/>
                      <a:gd name="T60" fmla="*/ 0 w 65"/>
                      <a:gd name="T61" fmla="*/ 16 h 77"/>
                      <a:gd name="T62" fmla="*/ 0 w 65"/>
                      <a:gd name="T63" fmla="*/ 21 h 77"/>
                      <a:gd name="T64" fmla="*/ 0 w 65"/>
                      <a:gd name="T65" fmla="*/ 21 h 77"/>
                      <a:gd name="T66" fmla="*/ 5 w 65"/>
                      <a:gd name="T67" fmla="*/ 30 h 77"/>
                      <a:gd name="T68" fmla="*/ 15 w 65"/>
                      <a:gd name="T69" fmla="*/ 36 h 77"/>
                      <a:gd name="T70" fmla="*/ 28 w 65"/>
                      <a:gd name="T71" fmla="*/ 37 h 77"/>
                      <a:gd name="T72" fmla="*/ 28 w 65"/>
                      <a:gd name="T73" fmla="*/ 37 h 77"/>
                      <a:gd name="T74" fmla="*/ 30 w 65"/>
                      <a:gd name="T75" fmla="*/ 48 h 77"/>
                      <a:gd name="T76" fmla="*/ 34 w 65"/>
                      <a:gd name="T77" fmla="*/ 67 h 77"/>
                      <a:gd name="T78" fmla="*/ 36 w 65"/>
                      <a:gd name="T79" fmla="*/ 77 h 77"/>
                      <a:gd name="T80" fmla="*/ 36 w 65"/>
                      <a:gd name="T81" fmla="*/ 77 h 77"/>
                      <a:gd name="T82" fmla="*/ 56 w 65"/>
                      <a:gd name="T83" fmla="*/ 73 h 77"/>
                      <a:gd name="T84" fmla="*/ 56 w 65"/>
                      <a:gd name="T85" fmla="*/ 73 h 77"/>
                      <a:gd name="T86" fmla="*/ 54 w 65"/>
                      <a:gd name="T87" fmla="*/ 62 h 77"/>
                      <a:gd name="T88" fmla="*/ 49 w 65"/>
                      <a:gd name="T89" fmla="*/ 43 h 77"/>
                      <a:gd name="T90" fmla="*/ 47 w 65"/>
                      <a:gd name="T91" fmla="*/ 33 h 77"/>
                      <a:gd name="T92" fmla="*/ 47 w 65"/>
                      <a:gd name="T93" fmla="*/ 33 h 77"/>
                      <a:gd name="T94" fmla="*/ 58 w 65"/>
                      <a:gd name="T95" fmla="*/ 26 h 77"/>
                      <a:gd name="T96" fmla="*/ 64 w 65"/>
                      <a:gd name="T97" fmla="*/ 17 h 77"/>
                      <a:gd name="T98" fmla="*/ 65 w 65"/>
                      <a:gd name="T99" fmla="*/ 6 h 77"/>
                      <a:gd name="T100" fmla="*/ 65 w 65"/>
                      <a:gd name="T101"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77">
                        <a:moveTo>
                          <a:pt x="65" y="6"/>
                        </a:moveTo>
                        <a:lnTo>
                          <a:pt x="63" y="2"/>
                        </a:lnTo>
                        <a:lnTo>
                          <a:pt x="59" y="0"/>
                        </a:lnTo>
                        <a:lnTo>
                          <a:pt x="54" y="0"/>
                        </a:lnTo>
                        <a:lnTo>
                          <a:pt x="54" y="0"/>
                        </a:lnTo>
                        <a:lnTo>
                          <a:pt x="50" y="1"/>
                        </a:lnTo>
                        <a:lnTo>
                          <a:pt x="47" y="6"/>
                        </a:lnTo>
                        <a:lnTo>
                          <a:pt x="46" y="11"/>
                        </a:lnTo>
                        <a:lnTo>
                          <a:pt x="46" y="11"/>
                        </a:lnTo>
                        <a:lnTo>
                          <a:pt x="46" y="10"/>
                        </a:lnTo>
                        <a:lnTo>
                          <a:pt x="46" y="10"/>
                        </a:lnTo>
                        <a:lnTo>
                          <a:pt x="46" y="10"/>
                        </a:lnTo>
                        <a:lnTo>
                          <a:pt x="46" y="10"/>
                        </a:lnTo>
                        <a:lnTo>
                          <a:pt x="44" y="12"/>
                        </a:lnTo>
                        <a:lnTo>
                          <a:pt x="40" y="14"/>
                        </a:lnTo>
                        <a:lnTo>
                          <a:pt x="33" y="17"/>
                        </a:lnTo>
                        <a:lnTo>
                          <a:pt x="33" y="17"/>
                        </a:lnTo>
                        <a:lnTo>
                          <a:pt x="26" y="18"/>
                        </a:lnTo>
                        <a:lnTo>
                          <a:pt x="21" y="17"/>
                        </a:lnTo>
                        <a:lnTo>
                          <a:pt x="18" y="16"/>
                        </a:lnTo>
                        <a:lnTo>
                          <a:pt x="18" y="16"/>
                        </a:lnTo>
                        <a:lnTo>
                          <a:pt x="18" y="16"/>
                        </a:lnTo>
                        <a:lnTo>
                          <a:pt x="19" y="16"/>
                        </a:lnTo>
                        <a:lnTo>
                          <a:pt x="19" y="17"/>
                        </a:lnTo>
                        <a:lnTo>
                          <a:pt x="19" y="17"/>
                        </a:lnTo>
                        <a:lnTo>
                          <a:pt x="16" y="12"/>
                        </a:lnTo>
                        <a:lnTo>
                          <a:pt x="12" y="10"/>
                        </a:lnTo>
                        <a:lnTo>
                          <a:pt x="6" y="10"/>
                        </a:lnTo>
                        <a:lnTo>
                          <a:pt x="6" y="10"/>
                        </a:lnTo>
                        <a:lnTo>
                          <a:pt x="2" y="12"/>
                        </a:lnTo>
                        <a:lnTo>
                          <a:pt x="0" y="16"/>
                        </a:lnTo>
                        <a:lnTo>
                          <a:pt x="0" y="21"/>
                        </a:lnTo>
                        <a:lnTo>
                          <a:pt x="0" y="21"/>
                        </a:lnTo>
                        <a:lnTo>
                          <a:pt x="5" y="30"/>
                        </a:lnTo>
                        <a:lnTo>
                          <a:pt x="15" y="36"/>
                        </a:lnTo>
                        <a:lnTo>
                          <a:pt x="28" y="37"/>
                        </a:lnTo>
                        <a:lnTo>
                          <a:pt x="28" y="37"/>
                        </a:lnTo>
                        <a:lnTo>
                          <a:pt x="30" y="48"/>
                        </a:lnTo>
                        <a:lnTo>
                          <a:pt x="34" y="67"/>
                        </a:lnTo>
                        <a:lnTo>
                          <a:pt x="36" y="77"/>
                        </a:lnTo>
                        <a:lnTo>
                          <a:pt x="36" y="77"/>
                        </a:lnTo>
                        <a:lnTo>
                          <a:pt x="56" y="73"/>
                        </a:lnTo>
                        <a:lnTo>
                          <a:pt x="56" y="73"/>
                        </a:lnTo>
                        <a:lnTo>
                          <a:pt x="54" y="62"/>
                        </a:lnTo>
                        <a:lnTo>
                          <a:pt x="49" y="43"/>
                        </a:lnTo>
                        <a:lnTo>
                          <a:pt x="47" y="33"/>
                        </a:lnTo>
                        <a:lnTo>
                          <a:pt x="47" y="33"/>
                        </a:lnTo>
                        <a:lnTo>
                          <a:pt x="58" y="26"/>
                        </a:lnTo>
                        <a:lnTo>
                          <a:pt x="64" y="17"/>
                        </a:lnTo>
                        <a:lnTo>
                          <a:pt x="65" y="6"/>
                        </a:lnTo>
                        <a:lnTo>
                          <a:pt x="65" y="6"/>
                        </a:lnTo>
                        <a:close/>
                      </a:path>
                    </a:pathLst>
                  </a:custGeom>
                  <a:solidFill>
                    <a:srgbClr val="FFFF00"/>
                  </a:solidFill>
                  <a:ln w="12700" cmpd="sng">
                    <a:solidFill>
                      <a:srgbClr val="FFFF00"/>
                    </a:solidFill>
                    <a:round/>
                    <a:headEnd/>
                    <a:tailEnd/>
                  </a:ln>
                </p:spPr>
                <p:txBody>
                  <a:bodyPr/>
                  <a:lstStyle/>
                  <a:p>
                    <a:endParaRPr lang="tr-TR"/>
                  </a:p>
                </p:txBody>
              </p:sp>
              <p:sp>
                <p:nvSpPr>
                  <p:cNvPr id="50294" name="Freeform 118"/>
                  <p:cNvSpPr>
                    <a:spLocks/>
                  </p:cNvSpPr>
                  <p:nvPr/>
                </p:nvSpPr>
                <p:spPr bwMode="auto">
                  <a:xfrm>
                    <a:off x="2968" y="3494"/>
                    <a:ext cx="81" cy="73"/>
                  </a:xfrm>
                  <a:custGeom>
                    <a:avLst/>
                    <a:gdLst>
                      <a:gd name="T0" fmla="*/ 77 w 81"/>
                      <a:gd name="T1" fmla="*/ 56 h 73"/>
                      <a:gd name="T2" fmla="*/ 80 w 81"/>
                      <a:gd name="T3" fmla="*/ 53 h 73"/>
                      <a:gd name="T4" fmla="*/ 81 w 81"/>
                      <a:gd name="T5" fmla="*/ 48 h 73"/>
                      <a:gd name="T6" fmla="*/ 79 w 81"/>
                      <a:gd name="T7" fmla="*/ 44 h 73"/>
                      <a:gd name="T8" fmla="*/ 79 w 81"/>
                      <a:gd name="T9" fmla="*/ 44 h 73"/>
                      <a:gd name="T10" fmla="*/ 76 w 81"/>
                      <a:gd name="T11" fmla="*/ 40 h 73"/>
                      <a:gd name="T12" fmla="*/ 70 w 81"/>
                      <a:gd name="T13" fmla="*/ 39 h 73"/>
                      <a:gd name="T14" fmla="*/ 66 w 81"/>
                      <a:gd name="T15" fmla="*/ 40 h 73"/>
                      <a:gd name="T16" fmla="*/ 66 w 81"/>
                      <a:gd name="T17" fmla="*/ 40 h 73"/>
                      <a:gd name="T18" fmla="*/ 66 w 81"/>
                      <a:gd name="T19" fmla="*/ 40 h 73"/>
                      <a:gd name="T20" fmla="*/ 66 w 81"/>
                      <a:gd name="T21" fmla="*/ 40 h 73"/>
                      <a:gd name="T22" fmla="*/ 66 w 81"/>
                      <a:gd name="T23" fmla="*/ 40 h 73"/>
                      <a:gd name="T24" fmla="*/ 66 w 81"/>
                      <a:gd name="T25" fmla="*/ 40 h 73"/>
                      <a:gd name="T26" fmla="*/ 64 w 81"/>
                      <a:gd name="T27" fmla="*/ 39 h 73"/>
                      <a:gd name="T28" fmla="*/ 60 w 81"/>
                      <a:gd name="T29" fmla="*/ 36 h 73"/>
                      <a:gd name="T30" fmla="*/ 55 w 81"/>
                      <a:gd name="T31" fmla="*/ 30 h 73"/>
                      <a:gd name="T32" fmla="*/ 55 w 81"/>
                      <a:gd name="T33" fmla="*/ 30 h 73"/>
                      <a:gd name="T34" fmla="*/ 52 w 81"/>
                      <a:gd name="T35" fmla="*/ 24 h 73"/>
                      <a:gd name="T36" fmla="*/ 51 w 81"/>
                      <a:gd name="T37" fmla="*/ 19 h 73"/>
                      <a:gd name="T38" fmla="*/ 51 w 81"/>
                      <a:gd name="T39" fmla="*/ 17 h 73"/>
                      <a:gd name="T40" fmla="*/ 51 w 81"/>
                      <a:gd name="T41" fmla="*/ 17 h 73"/>
                      <a:gd name="T42" fmla="*/ 51 w 81"/>
                      <a:gd name="T43" fmla="*/ 17 h 73"/>
                      <a:gd name="T44" fmla="*/ 50 w 81"/>
                      <a:gd name="T45" fmla="*/ 17 h 73"/>
                      <a:gd name="T46" fmla="*/ 50 w 81"/>
                      <a:gd name="T47" fmla="*/ 18 h 73"/>
                      <a:gd name="T48" fmla="*/ 50 w 81"/>
                      <a:gd name="T49" fmla="*/ 18 h 73"/>
                      <a:gd name="T50" fmla="*/ 52 w 81"/>
                      <a:gd name="T51" fmla="*/ 13 h 73"/>
                      <a:gd name="T52" fmla="*/ 53 w 81"/>
                      <a:gd name="T53" fmla="*/ 8 h 73"/>
                      <a:gd name="T54" fmla="*/ 51 w 81"/>
                      <a:gd name="T55" fmla="*/ 4 h 73"/>
                      <a:gd name="T56" fmla="*/ 51 w 81"/>
                      <a:gd name="T57" fmla="*/ 4 h 73"/>
                      <a:gd name="T58" fmla="*/ 47 w 81"/>
                      <a:gd name="T59" fmla="*/ 0 h 73"/>
                      <a:gd name="T60" fmla="*/ 43 w 81"/>
                      <a:gd name="T61" fmla="*/ 0 h 73"/>
                      <a:gd name="T62" fmla="*/ 39 w 81"/>
                      <a:gd name="T63" fmla="*/ 1 h 73"/>
                      <a:gd name="T64" fmla="*/ 39 w 81"/>
                      <a:gd name="T65" fmla="*/ 1 h 73"/>
                      <a:gd name="T66" fmla="*/ 33 w 81"/>
                      <a:gd name="T67" fmla="*/ 9 h 73"/>
                      <a:gd name="T68" fmla="*/ 31 w 81"/>
                      <a:gd name="T69" fmla="*/ 20 h 73"/>
                      <a:gd name="T70" fmla="*/ 34 w 81"/>
                      <a:gd name="T71" fmla="*/ 33 h 73"/>
                      <a:gd name="T72" fmla="*/ 34 w 81"/>
                      <a:gd name="T73" fmla="*/ 33 h 73"/>
                      <a:gd name="T74" fmla="*/ 25 w 81"/>
                      <a:gd name="T75" fmla="*/ 39 h 73"/>
                      <a:gd name="T76" fmla="*/ 9 w 81"/>
                      <a:gd name="T77" fmla="*/ 51 h 73"/>
                      <a:gd name="T78" fmla="*/ 0 w 81"/>
                      <a:gd name="T79" fmla="*/ 57 h 73"/>
                      <a:gd name="T80" fmla="*/ 0 w 81"/>
                      <a:gd name="T81" fmla="*/ 57 h 73"/>
                      <a:gd name="T82" fmla="*/ 12 w 81"/>
                      <a:gd name="T83" fmla="*/ 73 h 73"/>
                      <a:gd name="T84" fmla="*/ 12 w 81"/>
                      <a:gd name="T85" fmla="*/ 73 h 73"/>
                      <a:gd name="T86" fmla="*/ 21 w 81"/>
                      <a:gd name="T87" fmla="*/ 67 h 73"/>
                      <a:gd name="T88" fmla="*/ 37 w 81"/>
                      <a:gd name="T89" fmla="*/ 55 h 73"/>
                      <a:gd name="T90" fmla="*/ 46 w 81"/>
                      <a:gd name="T91" fmla="*/ 49 h 73"/>
                      <a:gd name="T92" fmla="*/ 46 w 81"/>
                      <a:gd name="T93" fmla="*/ 49 h 73"/>
                      <a:gd name="T94" fmla="*/ 56 w 81"/>
                      <a:gd name="T95" fmla="*/ 57 h 73"/>
                      <a:gd name="T96" fmla="*/ 67 w 81"/>
                      <a:gd name="T97" fmla="*/ 59 h 73"/>
                      <a:gd name="T98" fmla="*/ 77 w 81"/>
                      <a:gd name="T99" fmla="*/ 56 h 73"/>
                      <a:gd name="T100" fmla="*/ 77 w 81"/>
                      <a:gd name="T101"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73">
                        <a:moveTo>
                          <a:pt x="77" y="56"/>
                        </a:moveTo>
                        <a:lnTo>
                          <a:pt x="80" y="53"/>
                        </a:lnTo>
                        <a:lnTo>
                          <a:pt x="81" y="48"/>
                        </a:lnTo>
                        <a:lnTo>
                          <a:pt x="79" y="44"/>
                        </a:lnTo>
                        <a:lnTo>
                          <a:pt x="79" y="44"/>
                        </a:lnTo>
                        <a:lnTo>
                          <a:pt x="76" y="40"/>
                        </a:lnTo>
                        <a:lnTo>
                          <a:pt x="70" y="39"/>
                        </a:lnTo>
                        <a:lnTo>
                          <a:pt x="66" y="40"/>
                        </a:lnTo>
                        <a:lnTo>
                          <a:pt x="66" y="40"/>
                        </a:lnTo>
                        <a:lnTo>
                          <a:pt x="66" y="40"/>
                        </a:lnTo>
                        <a:lnTo>
                          <a:pt x="66" y="40"/>
                        </a:lnTo>
                        <a:lnTo>
                          <a:pt x="66" y="40"/>
                        </a:lnTo>
                        <a:lnTo>
                          <a:pt x="66" y="40"/>
                        </a:lnTo>
                        <a:lnTo>
                          <a:pt x="64" y="39"/>
                        </a:lnTo>
                        <a:lnTo>
                          <a:pt x="60" y="36"/>
                        </a:lnTo>
                        <a:lnTo>
                          <a:pt x="55" y="30"/>
                        </a:lnTo>
                        <a:lnTo>
                          <a:pt x="55" y="30"/>
                        </a:lnTo>
                        <a:lnTo>
                          <a:pt x="52" y="24"/>
                        </a:lnTo>
                        <a:lnTo>
                          <a:pt x="51" y="19"/>
                        </a:lnTo>
                        <a:lnTo>
                          <a:pt x="51" y="17"/>
                        </a:lnTo>
                        <a:lnTo>
                          <a:pt x="51" y="17"/>
                        </a:lnTo>
                        <a:lnTo>
                          <a:pt x="51" y="17"/>
                        </a:lnTo>
                        <a:lnTo>
                          <a:pt x="50" y="17"/>
                        </a:lnTo>
                        <a:lnTo>
                          <a:pt x="50" y="18"/>
                        </a:lnTo>
                        <a:lnTo>
                          <a:pt x="50" y="18"/>
                        </a:lnTo>
                        <a:lnTo>
                          <a:pt x="52" y="13"/>
                        </a:lnTo>
                        <a:lnTo>
                          <a:pt x="53" y="8"/>
                        </a:lnTo>
                        <a:lnTo>
                          <a:pt x="51" y="4"/>
                        </a:lnTo>
                        <a:lnTo>
                          <a:pt x="51" y="4"/>
                        </a:lnTo>
                        <a:lnTo>
                          <a:pt x="47" y="0"/>
                        </a:lnTo>
                        <a:lnTo>
                          <a:pt x="43" y="0"/>
                        </a:lnTo>
                        <a:lnTo>
                          <a:pt x="39" y="1"/>
                        </a:lnTo>
                        <a:lnTo>
                          <a:pt x="39" y="1"/>
                        </a:lnTo>
                        <a:lnTo>
                          <a:pt x="33" y="9"/>
                        </a:lnTo>
                        <a:lnTo>
                          <a:pt x="31" y="20"/>
                        </a:lnTo>
                        <a:lnTo>
                          <a:pt x="34" y="33"/>
                        </a:lnTo>
                        <a:lnTo>
                          <a:pt x="34" y="33"/>
                        </a:lnTo>
                        <a:lnTo>
                          <a:pt x="25" y="39"/>
                        </a:lnTo>
                        <a:lnTo>
                          <a:pt x="9" y="51"/>
                        </a:lnTo>
                        <a:lnTo>
                          <a:pt x="0" y="57"/>
                        </a:lnTo>
                        <a:lnTo>
                          <a:pt x="0" y="57"/>
                        </a:lnTo>
                        <a:lnTo>
                          <a:pt x="12" y="73"/>
                        </a:lnTo>
                        <a:lnTo>
                          <a:pt x="12" y="73"/>
                        </a:lnTo>
                        <a:lnTo>
                          <a:pt x="21" y="67"/>
                        </a:lnTo>
                        <a:lnTo>
                          <a:pt x="37" y="55"/>
                        </a:lnTo>
                        <a:lnTo>
                          <a:pt x="46" y="49"/>
                        </a:lnTo>
                        <a:lnTo>
                          <a:pt x="46" y="49"/>
                        </a:lnTo>
                        <a:lnTo>
                          <a:pt x="56" y="57"/>
                        </a:lnTo>
                        <a:lnTo>
                          <a:pt x="67" y="59"/>
                        </a:lnTo>
                        <a:lnTo>
                          <a:pt x="77" y="56"/>
                        </a:lnTo>
                        <a:lnTo>
                          <a:pt x="77" y="56"/>
                        </a:lnTo>
                        <a:close/>
                      </a:path>
                    </a:pathLst>
                  </a:custGeom>
                  <a:solidFill>
                    <a:srgbClr val="FFFF00"/>
                  </a:solidFill>
                  <a:ln w="12700" cmpd="sng">
                    <a:solidFill>
                      <a:srgbClr val="FFFF00"/>
                    </a:solidFill>
                    <a:round/>
                    <a:headEnd/>
                    <a:tailEnd/>
                  </a:ln>
                </p:spPr>
                <p:txBody>
                  <a:bodyPr/>
                  <a:lstStyle/>
                  <a:p>
                    <a:endParaRPr lang="tr-TR"/>
                  </a:p>
                </p:txBody>
              </p:sp>
              <p:sp>
                <p:nvSpPr>
                  <p:cNvPr id="50295" name="Freeform 119"/>
                  <p:cNvSpPr>
                    <a:spLocks/>
                  </p:cNvSpPr>
                  <p:nvPr/>
                </p:nvSpPr>
                <p:spPr bwMode="auto">
                  <a:xfrm>
                    <a:off x="3312" y="3483"/>
                    <a:ext cx="64" cy="79"/>
                  </a:xfrm>
                  <a:custGeom>
                    <a:avLst/>
                    <a:gdLst>
                      <a:gd name="T0" fmla="*/ 64 w 64"/>
                      <a:gd name="T1" fmla="*/ 28 h 79"/>
                      <a:gd name="T2" fmla="*/ 64 w 64"/>
                      <a:gd name="T3" fmla="*/ 23 h 79"/>
                      <a:gd name="T4" fmla="*/ 62 w 64"/>
                      <a:gd name="T5" fmla="*/ 19 h 79"/>
                      <a:gd name="T6" fmla="*/ 58 w 64"/>
                      <a:gd name="T7" fmla="*/ 17 h 79"/>
                      <a:gd name="T8" fmla="*/ 58 w 64"/>
                      <a:gd name="T9" fmla="*/ 17 h 79"/>
                      <a:gd name="T10" fmla="*/ 54 w 64"/>
                      <a:gd name="T11" fmla="*/ 16 h 79"/>
                      <a:gd name="T12" fmla="*/ 49 w 64"/>
                      <a:gd name="T13" fmla="*/ 17 h 79"/>
                      <a:gd name="T14" fmla="*/ 45 w 64"/>
                      <a:gd name="T15" fmla="*/ 21 h 79"/>
                      <a:gd name="T16" fmla="*/ 45 w 64"/>
                      <a:gd name="T17" fmla="*/ 21 h 79"/>
                      <a:gd name="T18" fmla="*/ 45 w 64"/>
                      <a:gd name="T19" fmla="*/ 21 h 79"/>
                      <a:gd name="T20" fmla="*/ 46 w 64"/>
                      <a:gd name="T21" fmla="*/ 21 h 79"/>
                      <a:gd name="T22" fmla="*/ 46 w 64"/>
                      <a:gd name="T23" fmla="*/ 21 h 79"/>
                      <a:gd name="T24" fmla="*/ 46 w 64"/>
                      <a:gd name="T25" fmla="*/ 21 h 79"/>
                      <a:gd name="T26" fmla="*/ 43 w 64"/>
                      <a:gd name="T27" fmla="*/ 21 h 79"/>
                      <a:gd name="T28" fmla="*/ 38 w 64"/>
                      <a:gd name="T29" fmla="*/ 22 h 79"/>
                      <a:gd name="T30" fmla="*/ 31 w 64"/>
                      <a:gd name="T31" fmla="*/ 20 h 79"/>
                      <a:gd name="T32" fmla="*/ 31 w 64"/>
                      <a:gd name="T33" fmla="*/ 20 h 79"/>
                      <a:gd name="T34" fmla="*/ 25 w 64"/>
                      <a:gd name="T35" fmla="*/ 17 h 79"/>
                      <a:gd name="T36" fmla="*/ 21 w 64"/>
                      <a:gd name="T37" fmla="*/ 13 h 79"/>
                      <a:gd name="T38" fmla="*/ 19 w 64"/>
                      <a:gd name="T39" fmla="*/ 11 h 79"/>
                      <a:gd name="T40" fmla="*/ 19 w 64"/>
                      <a:gd name="T41" fmla="*/ 11 h 79"/>
                      <a:gd name="T42" fmla="*/ 19 w 64"/>
                      <a:gd name="T43" fmla="*/ 11 h 79"/>
                      <a:gd name="T44" fmla="*/ 19 w 64"/>
                      <a:gd name="T45" fmla="*/ 12 h 79"/>
                      <a:gd name="T46" fmla="*/ 19 w 64"/>
                      <a:gd name="T47" fmla="*/ 12 h 79"/>
                      <a:gd name="T48" fmla="*/ 19 w 64"/>
                      <a:gd name="T49" fmla="*/ 12 h 79"/>
                      <a:gd name="T50" fmla="*/ 19 w 64"/>
                      <a:gd name="T51" fmla="*/ 7 h 79"/>
                      <a:gd name="T52" fmla="*/ 17 w 64"/>
                      <a:gd name="T53" fmla="*/ 3 h 79"/>
                      <a:gd name="T54" fmla="*/ 12 w 64"/>
                      <a:gd name="T55" fmla="*/ 0 h 79"/>
                      <a:gd name="T56" fmla="*/ 12 w 64"/>
                      <a:gd name="T57" fmla="*/ 0 h 79"/>
                      <a:gd name="T58" fmla="*/ 7 w 64"/>
                      <a:gd name="T59" fmla="*/ 0 h 79"/>
                      <a:gd name="T60" fmla="*/ 4 w 64"/>
                      <a:gd name="T61" fmla="*/ 1 h 79"/>
                      <a:gd name="T62" fmla="*/ 1 w 64"/>
                      <a:gd name="T63" fmla="*/ 5 h 79"/>
                      <a:gd name="T64" fmla="*/ 1 w 64"/>
                      <a:gd name="T65" fmla="*/ 5 h 79"/>
                      <a:gd name="T66" fmla="*/ 0 w 64"/>
                      <a:gd name="T67" fmla="*/ 16 h 79"/>
                      <a:gd name="T68" fmla="*/ 6 w 64"/>
                      <a:gd name="T69" fmla="*/ 25 h 79"/>
                      <a:gd name="T70" fmla="*/ 16 w 64"/>
                      <a:gd name="T71" fmla="*/ 34 h 79"/>
                      <a:gd name="T72" fmla="*/ 16 w 64"/>
                      <a:gd name="T73" fmla="*/ 34 h 79"/>
                      <a:gd name="T74" fmla="*/ 12 w 64"/>
                      <a:gd name="T75" fmla="*/ 44 h 79"/>
                      <a:gd name="T76" fmla="*/ 5 w 64"/>
                      <a:gd name="T77" fmla="*/ 63 h 79"/>
                      <a:gd name="T78" fmla="*/ 2 w 64"/>
                      <a:gd name="T79" fmla="*/ 72 h 79"/>
                      <a:gd name="T80" fmla="*/ 2 w 64"/>
                      <a:gd name="T81" fmla="*/ 72 h 79"/>
                      <a:gd name="T82" fmla="*/ 20 w 64"/>
                      <a:gd name="T83" fmla="*/ 79 h 79"/>
                      <a:gd name="T84" fmla="*/ 20 w 64"/>
                      <a:gd name="T85" fmla="*/ 79 h 79"/>
                      <a:gd name="T86" fmla="*/ 24 w 64"/>
                      <a:gd name="T87" fmla="*/ 69 h 79"/>
                      <a:gd name="T88" fmla="*/ 30 w 64"/>
                      <a:gd name="T89" fmla="*/ 51 h 79"/>
                      <a:gd name="T90" fmla="*/ 34 w 64"/>
                      <a:gd name="T91" fmla="*/ 41 h 79"/>
                      <a:gd name="T92" fmla="*/ 34 w 64"/>
                      <a:gd name="T93" fmla="*/ 41 h 79"/>
                      <a:gd name="T94" fmla="*/ 47 w 64"/>
                      <a:gd name="T95" fmla="*/ 41 h 79"/>
                      <a:gd name="T96" fmla="*/ 58 w 64"/>
                      <a:gd name="T97" fmla="*/ 36 h 79"/>
                      <a:gd name="T98" fmla="*/ 64 w 64"/>
                      <a:gd name="T99" fmla="*/ 28 h 79"/>
                      <a:gd name="T100" fmla="*/ 64 w 64"/>
                      <a:gd name="T101" fmla="*/ 2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79">
                        <a:moveTo>
                          <a:pt x="64" y="28"/>
                        </a:moveTo>
                        <a:lnTo>
                          <a:pt x="64" y="23"/>
                        </a:lnTo>
                        <a:lnTo>
                          <a:pt x="62" y="19"/>
                        </a:lnTo>
                        <a:lnTo>
                          <a:pt x="58" y="17"/>
                        </a:lnTo>
                        <a:lnTo>
                          <a:pt x="58" y="17"/>
                        </a:lnTo>
                        <a:lnTo>
                          <a:pt x="54" y="16"/>
                        </a:lnTo>
                        <a:lnTo>
                          <a:pt x="49" y="17"/>
                        </a:lnTo>
                        <a:lnTo>
                          <a:pt x="45" y="21"/>
                        </a:lnTo>
                        <a:lnTo>
                          <a:pt x="45" y="21"/>
                        </a:lnTo>
                        <a:lnTo>
                          <a:pt x="45" y="21"/>
                        </a:lnTo>
                        <a:lnTo>
                          <a:pt x="46" y="21"/>
                        </a:lnTo>
                        <a:lnTo>
                          <a:pt x="46" y="21"/>
                        </a:lnTo>
                        <a:lnTo>
                          <a:pt x="46" y="21"/>
                        </a:lnTo>
                        <a:lnTo>
                          <a:pt x="43" y="21"/>
                        </a:lnTo>
                        <a:lnTo>
                          <a:pt x="38" y="22"/>
                        </a:lnTo>
                        <a:lnTo>
                          <a:pt x="31" y="20"/>
                        </a:lnTo>
                        <a:lnTo>
                          <a:pt x="31" y="20"/>
                        </a:lnTo>
                        <a:lnTo>
                          <a:pt x="25" y="17"/>
                        </a:lnTo>
                        <a:lnTo>
                          <a:pt x="21" y="13"/>
                        </a:lnTo>
                        <a:lnTo>
                          <a:pt x="19" y="11"/>
                        </a:lnTo>
                        <a:lnTo>
                          <a:pt x="19" y="11"/>
                        </a:lnTo>
                        <a:lnTo>
                          <a:pt x="19" y="11"/>
                        </a:lnTo>
                        <a:lnTo>
                          <a:pt x="19" y="12"/>
                        </a:lnTo>
                        <a:lnTo>
                          <a:pt x="19" y="12"/>
                        </a:lnTo>
                        <a:lnTo>
                          <a:pt x="19" y="12"/>
                        </a:lnTo>
                        <a:lnTo>
                          <a:pt x="19" y="7"/>
                        </a:lnTo>
                        <a:lnTo>
                          <a:pt x="17" y="3"/>
                        </a:lnTo>
                        <a:lnTo>
                          <a:pt x="12" y="0"/>
                        </a:lnTo>
                        <a:lnTo>
                          <a:pt x="12" y="0"/>
                        </a:lnTo>
                        <a:lnTo>
                          <a:pt x="7" y="0"/>
                        </a:lnTo>
                        <a:lnTo>
                          <a:pt x="4" y="1"/>
                        </a:lnTo>
                        <a:lnTo>
                          <a:pt x="1" y="5"/>
                        </a:lnTo>
                        <a:lnTo>
                          <a:pt x="1" y="5"/>
                        </a:lnTo>
                        <a:lnTo>
                          <a:pt x="0" y="16"/>
                        </a:lnTo>
                        <a:lnTo>
                          <a:pt x="6" y="25"/>
                        </a:lnTo>
                        <a:lnTo>
                          <a:pt x="16" y="34"/>
                        </a:lnTo>
                        <a:lnTo>
                          <a:pt x="16" y="34"/>
                        </a:lnTo>
                        <a:lnTo>
                          <a:pt x="12" y="44"/>
                        </a:lnTo>
                        <a:lnTo>
                          <a:pt x="5" y="63"/>
                        </a:lnTo>
                        <a:lnTo>
                          <a:pt x="2" y="72"/>
                        </a:lnTo>
                        <a:lnTo>
                          <a:pt x="2" y="72"/>
                        </a:lnTo>
                        <a:lnTo>
                          <a:pt x="20" y="79"/>
                        </a:lnTo>
                        <a:lnTo>
                          <a:pt x="20" y="79"/>
                        </a:lnTo>
                        <a:lnTo>
                          <a:pt x="24" y="69"/>
                        </a:lnTo>
                        <a:lnTo>
                          <a:pt x="30" y="51"/>
                        </a:lnTo>
                        <a:lnTo>
                          <a:pt x="34" y="41"/>
                        </a:lnTo>
                        <a:lnTo>
                          <a:pt x="34" y="41"/>
                        </a:lnTo>
                        <a:lnTo>
                          <a:pt x="47" y="41"/>
                        </a:lnTo>
                        <a:lnTo>
                          <a:pt x="58" y="36"/>
                        </a:lnTo>
                        <a:lnTo>
                          <a:pt x="64" y="28"/>
                        </a:lnTo>
                        <a:lnTo>
                          <a:pt x="64" y="28"/>
                        </a:lnTo>
                        <a:close/>
                      </a:path>
                    </a:pathLst>
                  </a:custGeom>
                  <a:solidFill>
                    <a:srgbClr val="FFFF00"/>
                  </a:solidFill>
                  <a:ln w="12700" cmpd="sng">
                    <a:solidFill>
                      <a:srgbClr val="FFFF00"/>
                    </a:solidFill>
                    <a:round/>
                    <a:headEnd/>
                    <a:tailEnd/>
                  </a:ln>
                </p:spPr>
                <p:txBody>
                  <a:bodyPr/>
                  <a:lstStyle/>
                  <a:p>
                    <a:endParaRPr lang="tr-TR"/>
                  </a:p>
                </p:txBody>
              </p:sp>
            </p:grpSp>
            <p:sp>
              <p:nvSpPr>
                <p:cNvPr id="50296" name="Text Box 120"/>
                <p:cNvSpPr txBox="1">
                  <a:spLocks noChangeArrowheads="1"/>
                </p:cNvSpPr>
                <p:nvPr/>
              </p:nvSpPr>
              <p:spPr bwMode="auto">
                <a:xfrm>
                  <a:off x="3119" y="4128"/>
                  <a:ext cx="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b="1">
                      <a:solidFill>
                        <a:srgbClr val="808000"/>
                      </a:solidFill>
                      <a:latin typeface="Arial" pitchFamily="34" charset="0"/>
                    </a:rPr>
                    <a:t>Anti</a:t>
                  </a:r>
                  <a:r>
                    <a:rPr lang="tr-TR" sz="1800" b="1">
                      <a:solidFill>
                        <a:srgbClr val="808000"/>
                      </a:solidFill>
                      <a:latin typeface="Arial" pitchFamily="34" charset="0"/>
                    </a:rPr>
                    <a:t>korlar</a:t>
                  </a:r>
                  <a:endParaRPr lang="en-US" sz="1800" b="1">
                    <a:solidFill>
                      <a:srgbClr val="808000"/>
                    </a:solidFill>
                    <a:latin typeface="Arial" pitchFamily="34"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wipe(up)">
                                      <p:cBhvr>
                                        <p:cTn id="7" dur="500"/>
                                        <p:tgtEl>
                                          <p:spTgt spid="50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0214"/>
                                        </p:tgtEl>
                                        <p:attrNameLst>
                                          <p:attrName>style.visibility</p:attrName>
                                        </p:attrNameLst>
                                      </p:cBhvr>
                                      <p:to>
                                        <p:strVal val="visible"/>
                                      </p:to>
                                    </p:set>
                                    <p:animEffect transition="in" filter="wipe(up)">
                                      <p:cBhvr>
                                        <p:cTn id="12" dur="500"/>
                                        <p:tgtEl>
                                          <p:spTgt spid="502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0219"/>
                                        </p:tgtEl>
                                        <p:attrNameLst>
                                          <p:attrName>style.visibility</p:attrName>
                                        </p:attrNameLst>
                                      </p:cBhvr>
                                      <p:to>
                                        <p:strVal val="visible"/>
                                      </p:to>
                                    </p:set>
                                    <p:animEffect transition="in" filter="wipe(up)">
                                      <p:cBhvr>
                                        <p:cTn id="17" dur="500"/>
                                        <p:tgtEl>
                                          <p:spTgt spid="502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0224"/>
                                        </p:tgtEl>
                                        <p:attrNameLst>
                                          <p:attrName>style.visibility</p:attrName>
                                        </p:attrNameLst>
                                      </p:cBhvr>
                                      <p:to>
                                        <p:strVal val="visible"/>
                                      </p:to>
                                    </p:set>
                                    <p:animEffect transition="in" filter="wipe(up)">
                                      <p:cBhvr>
                                        <p:cTn id="22" dur="500"/>
                                        <p:tgtEl>
                                          <p:spTgt spid="502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213"/>
                                        </p:tgtEl>
                                        <p:attrNameLst>
                                          <p:attrName>style.visibility</p:attrName>
                                        </p:attrNameLst>
                                      </p:cBhvr>
                                      <p:to>
                                        <p:strVal val="visible"/>
                                      </p:to>
                                    </p:set>
                                    <p:animEffect transition="in" filter="wipe(left)">
                                      <p:cBhvr>
                                        <p:cTn id="27" dur="500"/>
                                        <p:tgtEl>
                                          <p:spTgt spid="502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50230"/>
                                        </p:tgtEl>
                                        <p:attrNameLst>
                                          <p:attrName>style.visibility</p:attrName>
                                        </p:attrNameLst>
                                      </p:cBhvr>
                                      <p:to>
                                        <p:strVal val="visible"/>
                                      </p:to>
                                    </p:set>
                                    <p:animEffect transition="in" filter="wipe(up)">
                                      <p:cBhvr>
                                        <p:cTn id="32" dur="500"/>
                                        <p:tgtEl>
                                          <p:spTgt spid="502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0255"/>
                                        </p:tgtEl>
                                        <p:attrNameLst>
                                          <p:attrName>style.visibility</p:attrName>
                                        </p:attrNameLst>
                                      </p:cBhvr>
                                      <p:to>
                                        <p:strVal val="visible"/>
                                      </p:to>
                                    </p:set>
                                    <p:animEffect transition="in" filter="wipe(up)">
                                      <p:cBhvr>
                                        <p:cTn id="37" dur="500"/>
                                        <p:tgtEl>
                                          <p:spTgt spid="5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1028"/>
          <p:cNvSpPr>
            <a:spLocks noChangeArrowheads="1"/>
          </p:cNvSpPr>
          <p:nvPr/>
        </p:nvSpPr>
        <p:spPr bwMode="auto">
          <a:xfrm>
            <a:off x="838200" y="228600"/>
            <a:ext cx="79248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r>
              <a:rPr lang="en-US" b="1">
                <a:cs typeface="Times New Roman" pitchFamily="18" charset="0"/>
              </a:rPr>
              <a:t>1. </a:t>
            </a:r>
            <a:r>
              <a:rPr lang="tr-TR" b="1"/>
              <a:t>Fiziksel koruma</a:t>
            </a:r>
            <a:endParaRPr lang="en-US" b="1"/>
          </a:p>
          <a:p>
            <a:pPr indent="457200"/>
            <a:r>
              <a:rPr lang="en-US" b="1">
                <a:cs typeface="Times New Roman" pitchFamily="18" charset="0"/>
              </a:rPr>
              <a:t>	</a:t>
            </a:r>
            <a:r>
              <a:rPr lang="en-US">
                <a:cs typeface="Times New Roman" pitchFamily="18" charset="0"/>
              </a:rPr>
              <a:t>- </a:t>
            </a:r>
            <a:r>
              <a:rPr lang="tr-TR"/>
              <a:t>deri, mukoza ve sekresyonlar</a:t>
            </a:r>
            <a:endParaRPr lang="en-US"/>
          </a:p>
          <a:p>
            <a:pPr indent="457200"/>
            <a:r>
              <a:rPr lang="en-US">
                <a:cs typeface="Times New Roman" pitchFamily="18" charset="0"/>
              </a:rPr>
              <a:t>	- </a:t>
            </a:r>
            <a:r>
              <a:rPr lang="tr-TR"/>
              <a:t>gözyaşı, tükrük vb.</a:t>
            </a:r>
            <a:endParaRPr lang="en-US"/>
          </a:p>
          <a:p>
            <a:pPr indent="457200"/>
            <a:r>
              <a:rPr lang="en-US" b="1">
                <a:cs typeface="Times New Roman" pitchFamily="18" charset="0"/>
              </a:rPr>
              <a:t>	</a:t>
            </a:r>
          </a:p>
          <a:p>
            <a:pPr indent="457200"/>
            <a:r>
              <a:rPr lang="en-US" b="1">
                <a:cs typeface="Times New Roman" pitchFamily="18" charset="0"/>
              </a:rPr>
              <a:t>2.  Nonspe</a:t>
            </a:r>
            <a:r>
              <a:rPr lang="tr-TR" b="1"/>
              <a:t>s</a:t>
            </a:r>
            <a:r>
              <a:rPr lang="en-US" b="1">
                <a:cs typeface="Times New Roman" pitchFamily="18" charset="0"/>
              </a:rPr>
              <a:t>ifi</a:t>
            </a:r>
            <a:r>
              <a:rPr lang="tr-TR" b="1"/>
              <a:t>k</a:t>
            </a:r>
            <a:r>
              <a:rPr lang="en-US" b="1">
                <a:cs typeface="Times New Roman" pitchFamily="18" charset="0"/>
              </a:rPr>
              <a:t> – </a:t>
            </a:r>
            <a:endParaRPr lang="tr-TR" b="1"/>
          </a:p>
          <a:p>
            <a:pPr indent="457200"/>
            <a:r>
              <a:rPr lang="en-US" b="1">
                <a:cs typeface="Times New Roman" pitchFamily="18" charset="0"/>
              </a:rPr>
              <a:t>	</a:t>
            </a:r>
            <a:r>
              <a:rPr lang="en-US">
                <a:cs typeface="Times New Roman" pitchFamily="18" charset="0"/>
              </a:rPr>
              <a:t>- </a:t>
            </a:r>
            <a:r>
              <a:rPr lang="tr-TR"/>
              <a:t>fagositoz</a:t>
            </a:r>
          </a:p>
          <a:p>
            <a:pPr indent="457200"/>
            <a:r>
              <a:rPr lang="en-US">
                <a:cs typeface="Times New Roman" pitchFamily="18" charset="0"/>
              </a:rPr>
              <a:t>	- </a:t>
            </a:r>
            <a:r>
              <a:rPr lang="tr-TR"/>
              <a:t>irin</a:t>
            </a:r>
            <a:endParaRPr lang="en-US"/>
          </a:p>
          <a:p>
            <a:pPr indent="457200"/>
            <a:r>
              <a:rPr lang="en-US">
                <a:cs typeface="Times New Roman" pitchFamily="18" charset="0"/>
              </a:rPr>
              <a:t>	- </a:t>
            </a:r>
            <a:r>
              <a:rPr lang="tr-TR"/>
              <a:t>ateş</a:t>
            </a:r>
            <a:endParaRPr lang="en-US"/>
          </a:p>
          <a:p>
            <a:pPr indent="457200"/>
            <a:r>
              <a:rPr lang="en-US">
                <a:cs typeface="Times New Roman" pitchFamily="18" charset="0"/>
              </a:rPr>
              <a:t>	- anti-mi</a:t>
            </a:r>
            <a:r>
              <a:rPr lang="tr-TR"/>
              <a:t>k</a:t>
            </a:r>
            <a:r>
              <a:rPr lang="en-US">
                <a:cs typeface="Times New Roman" pitchFamily="18" charset="0"/>
              </a:rPr>
              <a:t>robi</a:t>
            </a:r>
            <a:r>
              <a:rPr lang="tr-TR"/>
              <a:t>y</a:t>
            </a:r>
            <a:r>
              <a:rPr lang="en-US">
                <a:cs typeface="Times New Roman" pitchFamily="18" charset="0"/>
              </a:rPr>
              <a:t>al protein</a:t>
            </a:r>
            <a:r>
              <a:rPr lang="tr-TR"/>
              <a:t>ler</a:t>
            </a:r>
            <a:endParaRPr lang="en-US"/>
          </a:p>
          <a:p>
            <a:pPr indent="457200"/>
            <a:r>
              <a:rPr lang="en-US">
                <a:cs typeface="Times New Roman" pitchFamily="18" charset="0"/>
              </a:rPr>
              <a:t>		 </a:t>
            </a:r>
            <a:r>
              <a:rPr lang="tr-TR"/>
              <a:t>komp</a:t>
            </a:r>
            <a:r>
              <a:rPr lang="en-US">
                <a:cs typeface="Times New Roman" pitchFamily="18" charset="0"/>
              </a:rPr>
              <a:t>lement, </a:t>
            </a:r>
            <a:r>
              <a:rPr lang="tr-TR"/>
              <a:t>k</a:t>
            </a:r>
            <a:r>
              <a:rPr lang="en-US">
                <a:cs typeface="Times New Roman" pitchFamily="18" charset="0"/>
              </a:rPr>
              <a:t>ollectin, </a:t>
            </a:r>
            <a:r>
              <a:rPr lang="tr-TR"/>
              <a:t>si</a:t>
            </a:r>
            <a:r>
              <a:rPr lang="en-US">
                <a:cs typeface="Times New Roman" pitchFamily="18" charset="0"/>
              </a:rPr>
              <a:t>tokine</a:t>
            </a:r>
          </a:p>
          <a:p>
            <a:pPr indent="457200"/>
            <a:endParaRPr lang="en-US" b="1">
              <a:cs typeface="Times New Roman" pitchFamily="18" charset="0"/>
            </a:endParaRPr>
          </a:p>
          <a:p>
            <a:pPr indent="457200"/>
            <a:r>
              <a:rPr lang="en-US" b="1">
                <a:cs typeface="Times New Roman" pitchFamily="18" charset="0"/>
              </a:rPr>
              <a:t>3.  </a:t>
            </a:r>
            <a:r>
              <a:rPr lang="tr-TR" b="1"/>
              <a:t>Spesifik</a:t>
            </a:r>
            <a:r>
              <a:rPr lang="en-US" b="1">
                <a:cs typeface="Times New Roman" pitchFamily="18" charset="0"/>
              </a:rPr>
              <a:t>  -</a:t>
            </a:r>
          </a:p>
          <a:p>
            <a:pPr indent="457200"/>
            <a:r>
              <a:rPr lang="en-US" b="1">
                <a:cs typeface="Times New Roman" pitchFamily="18" charset="0"/>
              </a:rPr>
              <a:t>	</a:t>
            </a:r>
            <a:r>
              <a:rPr lang="en-US">
                <a:cs typeface="Times New Roman" pitchFamily="18" charset="0"/>
              </a:rPr>
              <a:t>- Humoral</a:t>
            </a:r>
          </a:p>
          <a:p>
            <a:pPr indent="457200"/>
            <a:r>
              <a:rPr lang="en-US">
                <a:cs typeface="Times New Roman" pitchFamily="18" charset="0"/>
              </a:rPr>
              <a:t>		- B </a:t>
            </a:r>
            <a:r>
              <a:rPr lang="tr-TR"/>
              <a:t>hücreleri ve hafıza hücreleri</a:t>
            </a:r>
            <a:endParaRPr lang="en-US"/>
          </a:p>
          <a:p>
            <a:pPr indent="457200"/>
            <a:r>
              <a:rPr lang="en-US">
                <a:cs typeface="Times New Roman" pitchFamily="18" charset="0"/>
              </a:rPr>
              <a:t>	- </a:t>
            </a:r>
            <a:r>
              <a:rPr lang="tr-TR"/>
              <a:t>Hücresel</a:t>
            </a:r>
            <a:endParaRPr lang="en-US"/>
          </a:p>
          <a:p>
            <a:pPr indent="457200"/>
            <a:r>
              <a:rPr lang="en-US">
                <a:cs typeface="Times New Roman" pitchFamily="18" charset="0"/>
              </a:rPr>
              <a:t>		- T </a:t>
            </a:r>
            <a:r>
              <a:rPr lang="tr-TR"/>
              <a:t>hücreleri</a:t>
            </a:r>
            <a:r>
              <a:rPr lang="en-US">
                <a:cs typeface="Times New Roman" pitchFamily="18" charset="0"/>
              </a:rPr>
              <a:t>, </a:t>
            </a:r>
            <a:r>
              <a:rPr lang="tr-TR"/>
              <a:t>si</a:t>
            </a:r>
            <a:r>
              <a:rPr lang="en-US">
                <a:cs typeface="Times New Roman" pitchFamily="18" charset="0"/>
              </a:rPr>
              <a:t>tokin</a:t>
            </a:r>
            <a:r>
              <a:rPr lang="tr-TR"/>
              <a:t>ler</a:t>
            </a:r>
            <a:r>
              <a:rPr lang="en-US">
                <a:cs typeface="Times New Roman" pitchFamily="18" charset="0"/>
              </a:rPr>
              <a:t>, </a:t>
            </a:r>
            <a:r>
              <a:rPr lang="tr-TR"/>
              <a:t>hafıza hücreleri</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1028" descr="C15"/>
          <p:cNvPicPr>
            <a:picLocks noChangeAspect="1" noChangeArrowheads="1"/>
          </p:cNvPicPr>
          <p:nvPr>
            <p:ph/>
          </p:nvPr>
        </p:nvPicPr>
        <p:blipFill>
          <a:blip r:embed="rId2">
            <a:lum bright="-6000"/>
            <a:extLst>
              <a:ext uri="{28A0092B-C50C-407E-A947-70E740481C1C}">
                <a14:useLocalDpi xmlns:a14="http://schemas.microsoft.com/office/drawing/2010/main" val="0"/>
              </a:ext>
            </a:extLst>
          </a:blip>
          <a:srcRect/>
          <a:stretch>
            <a:fillRect/>
          </a:stretch>
        </p:blipFill>
        <p:spPr>
          <a:xfrm>
            <a:off x="2057400" y="533400"/>
            <a:ext cx="5335588"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2052" descr="C15"/>
          <p:cNvPicPr>
            <a:picLocks noChangeAspect="1" noChangeArrowheads="1"/>
          </p:cNvPicPr>
          <p:nvPr>
            <p:ph/>
          </p:nvPr>
        </p:nvPicPr>
        <p:blipFill>
          <a:blip r:embed="rId2">
            <a:lum bright="-6000" contrast="6000"/>
            <a:extLst>
              <a:ext uri="{28A0092B-C50C-407E-A947-70E740481C1C}">
                <a14:useLocalDpi xmlns:a14="http://schemas.microsoft.com/office/drawing/2010/main" val="0"/>
              </a:ext>
            </a:extLst>
          </a:blip>
          <a:srcRect/>
          <a:stretch>
            <a:fillRect/>
          </a:stretch>
        </p:blipFill>
        <p:spPr>
          <a:xfrm>
            <a:off x="2133600" y="304800"/>
            <a:ext cx="5070475"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457200" y="274638"/>
            <a:ext cx="8229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tr-TR" sz="4400" b="1"/>
              <a:t>PROTEİNLER</a:t>
            </a:r>
          </a:p>
        </p:txBody>
      </p:sp>
      <p:sp>
        <p:nvSpPr>
          <p:cNvPr id="92163" name="Rectangle 3"/>
          <p:cNvSpPr>
            <a:spLocks noChangeArrowheads="1"/>
          </p:cNvSpPr>
          <p:nvPr/>
        </p:nvSpPr>
        <p:spPr bwMode="auto">
          <a:xfrm>
            <a:off x="457200" y="1600200"/>
            <a:ext cx="8229600" cy="4525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40000"/>
              </a:spcBef>
              <a:buSzPct val="45000"/>
              <a:buFont typeface="Monotype Sorts" pitchFamily="2" charset="2"/>
              <a:buNone/>
            </a:pPr>
            <a:r>
              <a:rPr lang="tr-TR" sz="3600"/>
              <a:t>I – İmmünglobulinler (antikorlar)</a:t>
            </a:r>
          </a:p>
          <a:p>
            <a:pPr marL="742950" lvl="1" indent="-285750">
              <a:lnSpc>
                <a:spcPct val="80000"/>
              </a:lnSpc>
              <a:spcBef>
                <a:spcPct val="40000"/>
              </a:spcBef>
            </a:pPr>
            <a:r>
              <a:rPr lang="tr-TR" sz="2000"/>
              <a:t>-  identik 2 ağır ve 2 hafif zincirden ibarettirler</a:t>
            </a:r>
          </a:p>
          <a:p>
            <a:pPr marL="742950" lvl="1" indent="-285750">
              <a:lnSpc>
                <a:spcPct val="80000"/>
              </a:lnSpc>
              <a:spcBef>
                <a:spcPct val="40000"/>
              </a:spcBef>
            </a:pPr>
            <a:r>
              <a:rPr lang="tr-TR" sz="2000">
                <a:sym typeface="Symbol" pitchFamily="18" charset="2"/>
              </a:rPr>
              <a:t>-  heriki zincirde birbirlerinden ayırtedilebilen variable (V), constant ©, Junctional (J) ve diversity (D) olmak üzere 4 farklı bölge bulunur.</a:t>
            </a:r>
          </a:p>
          <a:p>
            <a:pPr marL="742950" lvl="1" indent="-285750">
              <a:lnSpc>
                <a:spcPct val="80000"/>
              </a:lnSpc>
              <a:spcBef>
                <a:spcPct val="40000"/>
              </a:spcBef>
            </a:pPr>
            <a:r>
              <a:rPr lang="tr-TR" sz="2000">
                <a:sym typeface="Symbol" pitchFamily="18" charset="2"/>
              </a:rPr>
              <a:t> -  antijen özgüllüğü V bölge tarafından sağlanır.</a:t>
            </a:r>
            <a:endParaRPr lang="tr-TR" sz="2000"/>
          </a:p>
          <a:p>
            <a:pPr marL="742950" lvl="1" indent="-285750">
              <a:lnSpc>
                <a:spcPct val="80000"/>
              </a:lnSpc>
              <a:spcBef>
                <a:spcPct val="40000"/>
              </a:spcBef>
            </a:pPr>
            <a:r>
              <a:rPr lang="tr-TR" sz="2000"/>
              <a:t> -  zincirler disülfit bağlarla birarada tutulur</a:t>
            </a:r>
          </a:p>
          <a:p>
            <a:pPr marL="742950" lvl="1" indent="-285750">
              <a:lnSpc>
                <a:spcPct val="80000"/>
              </a:lnSpc>
              <a:spcBef>
                <a:spcPct val="40000"/>
              </a:spcBef>
            </a:pPr>
            <a:r>
              <a:rPr lang="tr-TR" sz="2000"/>
              <a:t> -  </a:t>
            </a:r>
            <a:r>
              <a:rPr lang="tr-TR" sz="2000">
                <a:sym typeface="Symbol" pitchFamily="18" charset="2"/>
              </a:rPr>
              <a:t>–Ig G, IgA, IgD, IgM ve Ig E olmak üzere </a:t>
            </a:r>
            <a:r>
              <a:rPr lang="tr-TR" sz="2000"/>
              <a:t>5 tip (</a:t>
            </a:r>
            <a:r>
              <a:rPr lang="tr-TR" sz="2000">
                <a:sym typeface="Symbol" pitchFamily="18" charset="2"/>
              </a:rPr>
              <a:t>, , ,  ve  ) ağır zincir -  2 tip hafif zincir ( ve  )</a:t>
            </a:r>
          </a:p>
          <a:p>
            <a:pPr marL="742950" lvl="1" indent="-285750">
              <a:lnSpc>
                <a:spcPct val="80000"/>
              </a:lnSpc>
              <a:spcBef>
                <a:spcPct val="40000"/>
              </a:spcBef>
            </a:pPr>
            <a:r>
              <a:rPr lang="tr-TR" sz="2000">
                <a:sym typeface="Symbol" pitchFamily="18" charset="2"/>
              </a:rPr>
              <a:t> -  sadece IgM immatur B lenfositlerce sentezlenebiliyor.  Diğerleri matür hücrelerce sentezlenirler</a:t>
            </a:r>
          </a:p>
          <a:p>
            <a:pPr marL="342900" indent="-342900">
              <a:lnSpc>
                <a:spcPct val="80000"/>
              </a:lnSpc>
              <a:spcBef>
                <a:spcPct val="40000"/>
              </a:spcBef>
              <a:buSzPct val="45000"/>
              <a:buFont typeface="Monotype Sorts" pitchFamily="2" charset="2"/>
              <a:buNone/>
            </a:pPr>
            <a:r>
              <a:rPr lang="tr-TR" sz="2000">
                <a:sym typeface="Symbol" pitchFamily="18" charset="2"/>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57200" y="274638"/>
            <a:ext cx="8229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tr-TR" sz="4400" b="1"/>
              <a:t>B-HÜCRESEL BAĞIŞIKLIK</a:t>
            </a:r>
          </a:p>
        </p:txBody>
      </p:sp>
      <p:sp>
        <p:nvSpPr>
          <p:cNvPr id="93187" name="Rectangle 3"/>
          <p:cNvSpPr>
            <a:spLocks noChangeArrowheads="1"/>
          </p:cNvSpPr>
          <p:nvPr/>
        </p:nvSpPr>
        <p:spPr bwMode="auto">
          <a:xfrm>
            <a:off x="457200" y="1600200"/>
            <a:ext cx="8229600" cy="4525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40000"/>
              </a:spcBef>
              <a:buSzPct val="45000"/>
              <a:buFont typeface="Monotype Sorts" pitchFamily="2" charset="2"/>
              <a:buNone/>
            </a:pPr>
            <a:r>
              <a:rPr lang="tr-TR" sz="2000" b="1"/>
              <a:t>GÖREV ALAN HÜCRE GRUPLARI VE MOLEKÜLLER</a:t>
            </a:r>
          </a:p>
          <a:p>
            <a:pPr marL="742950" lvl="1" indent="-285750">
              <a:lnSpc>
                <a:spcPct val="80000"/>
              </a:lnSpc>
              <a:spcBef>
                <a:spcPct val="40000"/>
              </a:spcBef>
            </a:pPr>
            <a:r>
              <a:rPr lang="tr-TR" sz="1200">
                <a:cs typeface="Arial" pitchFamily="34" charset="0"/>
                <a:sym typeface="Wingdings" pitchFamily="2" charset="2"/>
              </a:rPr>
              <a:t></a:t>
            </a:r>
            <a:r>
              <a:rPr lang="tr-TR" sz="1800">
                <a:cs typeface="Arial" pitchFamily="34" charset="0"/>
              </a:rPr>
              <a:t> Sitotoksik (killer) T lenfosit hücreleri</a:t>
            </a:r>
          </a:p>
          <a:p>
            <a:pPr marL="742950" lvl="1" indent="-285750">
              <a:lnSpc>
                <a:spcPct val="80000"/>
              </a:lnSpc>
              <a:spcBef>
                <a:spcPct val="40000"/>
              </a:spcBef>
            </a:pPr>
            <a:r>
              <a:rPr lang="tr-TR" sz="1200">
                <a:cs typeface="Arial" pitchFamily="34" charset="0"/>
                <a:sym typeface="Wingdings" pitchFamily="2" charset="2"/>
              </a:rPr>
              <a:t></a:t>
            </a:r>
            <a:r>
              <a:rPr lang="tr-TR" sz="1800">
                <a:cs typeface="Arial" pitchFamily="34" charset="0"/>
              </a:rPr>
              <a:t> MHC I molekülleri</a:t>
            </a:r>
          </a:p>
          <a:p>
            <a:pPr marL="342900" indent="-342900">
              <a:lnSpc>
                <a:spcPct val="80000"/>
              </a:lnSpc>
              <a:spcBef>
                <a:spcPct val="40000"/>
              </a:spcBef>
              <a:buSzPct val="45000"/>
              <a:buFont typeface="Monotype Sorts" pitchFamily="2" charset="2"/>
              <a:buNone/>
            </a:pPr>
            <a:r>
              <a:rPr lang="tr-TR" sz="2000">
                <a:cs typeface="Arial" pitchFamily="34" charset="0"/>
              </a:rPr>
              <a:t>Prosedür:</a:t>
            </a:r>
          </a:p>
          <a:p>
            <a:pPr marL="342900" indent="-342900">
              <a:lnSpc>
                <a:spcPct val="80000"/>
              </a:lnSpc>
              <a:spcBef>
                <a:spcPct val="40000"/>
              </a:spcBef>
              <a:buSzPct val="45000"/>
              <a:buFont typeface="Monotype Sorts" pitchFamily="2" charset="2"/>
              <a:buNone/>
            </a:pPr>
            <a:r>
              <a:rPr lang="tr-TR" sz="2000">
                <a:cs typeface="Arial" pitchFamily="34" charset="0"/>
              </a:rPr>
              <a:t>    1 Bakteri yada Viral enfeksiyon </a:t>
            </a:r>
            <a:r>
              <a:rPr lang="tr-TR" sz="2000">
                <a:cs typeface="Arial" pitchFamily="34" charset="0"/>
                <a:sym typeface="Symbol" pitchFamily="18" charset="2"/>
              </a:rPr>
              <a:t></a:t>
            </a:r>
            <a:r>
              <a:rPr lang="tr-TR" sz="2000">
                <a:cs typeface="Arial" pitchFamily="34" charset="0"/>
              </a:rPr>
              <a:t> 2enfekte edilen hücreye ait MHC I kompleksi viral proteinleri bağlayarak dış membrana transfer eder </a:t>
            </a:r>
            <a:r>
              <a:rPr lang="tr-TR" sz="2000">
                <a:cs typeface="Arial" pitchFamily="34" charset="0"/>
                <a:sym typeface="Symbol" pitchFamily="18" charset="2"/>
              </a:rPr>
              <a:t></a:t>
            </a:r>
            <a:r>
              <a:rPr lang="tr-TR" sz="2000">
                <a:cs typeface="Arial" pitchFamily="34" charset="0"/>
              </a:rPr>
              <a:t> 3görevli CD8 Killer T lenfosit hücreleri  bu enfekte hücreleri öncelikle tespit eder </a:t>
            </a:r>
            <a:r>
              <a:rPr lang="tr-TR" sz="2000">
                <a:cs typeface="Arial" pitchFamily="34" charset="0"/>
                <a:sym typeface="Symbol" pitchFamily="18" charset="2"/>
              </a:rPr>
              <a:t></a:t>
            </a:r>
            <a:r>
              <a:rPr lang="tr-TR" sz="2000">
                <a:cs typeface="Arial" pitchFamily="34" charset="0"/>
              </a:rPr>
              <a:t> 4enfekte hücre ile konjuge olur </a:t>
            </a:r>
            <a:r>
              <a:rPr lang="tr-TR" sz="2000">
                <a:cs typeface="Arial" pitchFamily="34" charset="0"/>
                <a:sym typeface="Symbol" pitchFamily="18" charset="2"/>
              </a:rPr>
              <a:t></a:t>
            </a:r>
            <a:r>
              <a:rPr lang="tr-TR" sz="2000">
                <a:cs typeface="Arial" pitchFamily="34" charset="0"/>
              </a:rPr>
              <a:t> 5çeşitli kimyasaller ( parçalayıcı enzimler, lizozimler vs) aracılığı ile enfekte hücreyi parçalarlar yada proğramlı hücre ölüm mekanizmasını (apoptoz) devreye sokarak yabancı hücre yada biyolojik materyali ortadan kaldırır.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152400"/>
            <a:ext cx="8534400" cy="1143000"/>
          </a:xfrm>
        </p:spPr>
        <p:txBody>
          <a:bodyPr/>
          <a:lstStyle/>
          <a:p>
            <a:r>
              <a:rPr lang="tr-TR" sz="3600"/>
              <a:t>Antikor yapısı ve B hücre çeşitliliği</a:t>
            </a:r>
            <a:endParaRPr lang="en-US" sz="3600"/>
          </a:p>
        </p:txBody>
      </p:sp>
      <p:sp>
        <p:nvSpPr>
          <p:cNvPr id="2051" name="Rectangle 3"/>
          <p:cNvSpPr>
            <a:spLocks noGrp="1" noChangeArrowheads="1"/>
          </p:cNvSpPr>
          <p:nvPr>
            <p:ph type="body" idx="1"/>
          </p:nvPr>
        </p:nvSpPr>
        <p:spPr>
          <a:xfrm>
            <a:off x="304800" y="914400"/>
            <a:ext cx="8534400" cy="5029200"/>
          </a:xfrm>
        </p:spPr>
        <p:txBody>
          <a:bodyPr/>
          <a:lstStyle/>
          <a:p>
            <a:pPr>
              <a:buClr>
                <a:srgbClr val="00CCFF"/>
              </a:buClr>
            </a:pPr>
            <a:r>
              <a:rPr lang="tr-TR"/>
              <a:t>Antikorlar antigenlere özgündür ve</a:t>
            </a:r>
            <a:r>
              <a:rPr lang="en-US"/>
              <a:t> </a:t>
            </a:r>
            <a:r>
              <a:rPr lang="tr-TR"/>
              <a:t>çeşitlilik oranı :</a:t>
            </a:r>
            <a:r>
              <a:rPr lang="en-US"/>
              <a:t>10</a:t>
            </a:r>
            <a:r>
              <a:rPr lang="en-US" sz="2800" baseline="30000"/>
              <a:t>16</a:t>
            </a:r>
            <a:endParaRPr lang="tr-TR" sz="2800" baseline="30000"/>
          </a:p>
          <a:p>
            <a:pPr>
              <a:buClr>
                <a:srgbClr val="00CCFF"/>
              </a:buClr>
            </a:pPr>
            <a:r>
              <a:rPr lang="en-US"/>
              <a:t>B </a:t>
            </a:r>
            <a:r>
              <a:rPr lang="tr-TR"/>
              <a:t>hücreleri</a:t>
            </a:r>
            <a:r>
              <a:rPr lang="en-US"/>
              <a:t> sIg (B cell receptor)</a:t>
            </a:r>
            <a:r>
              <a:rPr lang="tr-TR"/>
              <a:t> taşırlar</a:t>
            </a:r>
            <a:r>
              <a:rPr lang="en-US"/>
              <a:t>. sIg,</a:t>
            </a:r>
            <a:r>
              <a:rPr lang="tr-TR"/>
              <a:t>antigenle karşılaşınca </a:t>
            </a:r>
            <a:r>
              <a:rPr lang="en-US"/>
              <a:t>B </a:t>
            </a:r>
            <a:r>
              <a:rPr lang="tr-TR"/>
              <a:t>hücreleri çoğalır</a:t>
            </a:r>
            <a:r>
              <a:rPr lang="en-US"/>
              <a:t> </a:t>
            </a:r>
            <a:r>
              <a:rPr lang="tr-TR"/>
              <a:t>ve </a:t>
            </a:r>
            <a:r>
              <a:rPr lang="en-US"/>
              <a:t>plasma </a:t>
            </a:r>
            <a:r>
              <a:rPr lang="tr-TR"/>
              <a:t>hücrelerine farklılaşır</a:t>
            </a:r>
            <a:r>
              <a:rPr lang="en-US"/>
              <a:t>, </a:t>
            </a:r>
            <a:r>
              <a:rPr lang="tr-TR"/>
              <a:t>ve </a:t>
            </a:r>
            <a:r>
              <a:rPr lang="en-US"/>
              <a:t> </a:t>
            </a:r>
            <a:r>
              <a:rPr lang="tr-TR"/>
              <a:t>özgün </a:t>
            </a:r>
            <a:r>
              <a:rPr lang="en-US"/>
              <a:t> </a:t>
            </a:r>
            <a:r>
              <a:rPr lang="tr-TR"/>
              <a:t>antikor salgılarlar.</a:t>
            </a:r>
            <a:endParaRPr lang="en-US"/>
          </a:p>
        </p:txBody>
      </p:sp>
      <p:graphicFrame>
        <p:nvGraphicFramePr>
          <p:cNvPr id="2052" name="Object 4"/>
          <p:cNvGraphicFramePr>
            <a:graphicFrameLocks noChangeAspect="1"/>
          </p:cNvGraphicFramePr>
          <p:nvPr/>
        </p:nvGraphicFramePr>
        <p:xfrm>
          <a:off x="762000" y="3505200"/>
          <a:ext cx="7696200" cy="3200400"/>
        </p:xfrm>
        <a:graphic>
          <a:graphicData uri="http://schemas.openxmlformats.org/presentationml/2006/ole">
            <mc:AlternateContent xmlns:mc="http://schemas.openxmlformats.org/markup-compatibility/2006">
              <mc:Choice xmlns:v="urn:schemas-microsoft-com:vml" Requires="v">
                <p:oleObj spid="_x0000_s2053" name="Bitmap Image" r:id="rId3" imgW="6211167" imgH="2600000" progId="Paint.Picture">
                  <p:embed/>
                </p:oleObj>
              </mc:Choice>
              <mc:Fallback>
                <p:oleObj name="Bitmap Image" r:id="rId3" imgW="6211167" imgH="260000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05200"/>
                        <a:ext cx="7696200"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153400" cy="1143000"/>
          </a:xfrm>
        </p:spPr>
        <p:txBody>
          <a:bodyPr/>
          <a:lstStyle/>
          <a:p>
            <a:r>
              <a:rPr lang="tr-TR" sz="4000"/>
              <a:t>Antikor yapısı</a:t>
            </a:r>
            <a:endParaRPr lang="en-US"/>
          </a:p>
        </p:txBody>
      </p:sp>
      <p:sp>
        <p:nvSpPr>
          <p:cNvPr id="3075" name="Rectangle 3"/>
          <p:cNvSpPr>
            <a:spLocks noGrp="1" noChangeArrowheads="1"/>
          </p:cNvSpPr>
          <p:nvPr>
            <p:ph type="body" idx="1"/>
          </p:nvPr>
        </p:nvSpPr>
        <p:spPr/>
        <p:txBody>
          <a:bodyPr/>
          <a:lstStyle/>
          <a:p>
            <a:pPr>
              <a:buClr>
                <a:srgbClr val="FF9966"/>
              </a:buClr>
            </a:pPr>
            <a:r>
              <a:rPr lang="tr-TR"/>
              <a:t>Değişken</a:t>
            </a:r>
            <a:r>
              <a:rPr lang="en-US"/>
              <a:t> </a:t>
            </a:r>
            <a:r>
              <a:rPr lang="tr-TR"/>
              <a:t>bölge</a:t>
            </a:r>
            <a:r>
              <a:rPr lang="en-US"/>
              <a:t> – </a:t>
            </a:r>
            <a:r>
              <a:rPr lang="tr-TR"/>
              <a:t>özgünlük sağlar</a:t>
            </a:r>
            <a:endParaRPr lang="en-US"/>
          </a:p>
          <a:p>
            <a:pPr>
              <a:buClr>
                <a:srgbClr val="FF9966"/>
              </a:buClr>
            </a:pPr>
            <a:r>
              <a:rPr lang="tr-TR"/>
              <a:t>Sabit</a:t>
            </a:r>
            <a:r>
              <a:rPr lang="en-US"/>
              <a:t> </a:t>
            </a:r>
            <a:r>
              <a:rPr lang="tr-TR"/>
              <a:t>bölge</a:t>
            </a:r>
            <a:r>
              <a:rPr lang="en-US"/>
              <a:t> – </a:t>
            </a:r>
            <a:r>
              <a:rPr lang="tr-TR"/>
              <a:t>immün sistem bileşenleri ile ilişkiye girer.</a:t>
            </a:r>
            <a:endParaRPr lang="en-US"/>
          </a:p>
        </p:txBody>
      </p:sp>
      <p:graphicFrame>
        <p:nvGraphicFramePr>
          <p:cNvPr id="3076" name="Object 4"/>
          <p:cNvGraphicFramePr>
            <a:graphicFrameLocks noChangeAspect="1"/>
          </p:cNvGraphicFramePr>
          <p:nvPr/>
        </p:nvGraphicFramePr>
        <p:xfrm>
          <a:off x="533400" y="3124200"/>
          <a:ext cx="7620000" cy="3505200"/>
        </p:xfrm>
        <a:graphic>
          <a:graphicData uri="http://schemas.openxmlformats.org/presentationml/2006/ole">
            <mc:AlternateContent xmlns:mc="http://schemas.openxmlformats.org/markup-compatibility/2006">
              <mc:Choice xmlns:v="urn:schemas-microsoft-com:vml" Requires="v">
                <p:oleObj spid="_x0000_s3078" name="Bitmap Image" r:id="rId3" imgW="5896798" imgH="2943636" progId="Paint.Picture">
                  <p:embed/>
                </p:oleObj>
              </mc:Choice>
              <mc:Fallback>
                <p:oleObj name="Bitmap Image" r:id="rId3" imgW="5896798" imgH="294363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24200"/>
                        <a:ext cx="7620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ph type="body" idx="1"/>
          </p:nvPr>
        </p:nvSpPr>
        <p:spPr>
          <a:xfrm>
            <a:off x="685800" y="1371600"/>
            <a:ext cx="7772400" cy="4572000"/>
          </a:xfrm>
        </p:spPr>
        <p:txBody>
          <a:bodyPr/>
          <a:lstStyle/>
          <a:p>
            <a:pPr>
              <a:lnSpc>
                <a:spcPct val="70000"/>
              </a:lnSpc>
              <a:buClr>
                <a:srgbClr val="FFFF66"/>
              </a:buClr>
            </a:pPr>
            <a:endParaRPr lang="en-US"/>
          </a:p>
          <a:p>
            <a:pPr>
              <a:lnSpc>
                <a:spcPct val="70000"/>
              </a:lnSpc>
              <a:buClr>
                <a:srgbClr val="FFFF66"/>
              </a:buClr>
            </a:pPr>
            <a:endParaRPr lang="en-US"/>
          </a:p>
          <a:p>
            <a:pPr>
              <a:lnSpc>
                <a:spcPct val="70000"/>
              </a:lnSpc>
              <a:buClr>
                <a:srgbClr val="FFFF66"/>
              </a:buClr>
            </a:pPr>
            <a:endParaRPr lang="en-US"/>
          </a:p>
          <a:p>
            <a:pPr>
              <a:lnSpc>
                <a:spcPct val="70000"/>
              </a:lnSpc>
              <a:buClr>
                <a:srgbClr val="FFFF66"/>
              </a:buClr>
            </a:pPr>
            <a:endParaRPr lang="en-US"/>
          </a:p>
          <a:p>
            <a:pPr>
              <a:lnSpc>
                <a:spcPct val="70000"/>
              </a:lnSpc>
              <a:buClr>
                <a:srgbClr val="FFFF66"/>
              </a:buClr>
            </a:pPr>
            <a:endParaRPr lang="en-US"/>
          </a:p>
          <a:p>
            <a:pPr>
              <a:lnSpc>
                <a:spcPct val="70000"/>
              </a:lnSpc>
              <a:buClr>
                <a:srgbClr val="FFFF66"/>
              </a:buClr>
            </a:pPr>
            <a:endParaRPr lang="en-US"/>
          </a:p>
          <a:p>
            <a:pPr>
              <a:lnSpc>
                <a:spcPct val="70000"/>
              </a:lnSpc>
              <a:buClr>
                <a:srgbClr val="FF9966"/>
              </a:buClr>
            </a:pPr>
            <a:r>
              <a:rPr lang="tr-TR"/>
              <a:t>İki ağır</a:t>
            </a:r>
            <a:r>
              <a:rPr lang="en-US"/>
              <a:t> (H); </a:t>
            </a:r>
            <a:r>
              <a:rPr lang="tr-TR"/>
              <a:t>iki hafif</a:t>
            </a:r>
            <a:r>
              <a:rPr lang="en-US"/>
              <a:t> (L) </a:t>
            </a:r>
            <a:r>
              <a:rPr lang="tr-TR"/>
              <a:t>zincir</a:t>
            </a:r>
            <a:endParaRPr lang="en-US"/>
          </a:p>
          <a:p>
            <a:pPr>
              <a:lnSpc>
                <a:spcPct val="70000"/>
              </a:lnSpc>
              <a:buClr>
                <a:srgbClr val="FF9966"/>
              </a:buClr>
            </a:pPr>
            <a:r>
              <a:rPr lang="tr-TR"/>
              <a:t>İki</a:t>
            </a:r>
            <a:r>
              <a:rPr lang="en-US"/>
              <a:t> Fab </a:t>
            </a:r>
            <a:r>
              <a:rPr lang="tr-TR"/>
              <a:t>ve</a:t>
            </a:r>
            <a:r>
              <a:rPr lang="en-US"/>
              <a:t> Fc domain</a:t>
            </a:r>
          </a:p>
        </p:txBody>
      </p:sp>
      <p:sp>
        <p:nvSpPr>
          <p:cNvPr id="4100" name="Text Box 4"/>
          <p:cNvSpPr txBox="1">
            <a:spLocks noChangeArrowheads="1"/>
          </p:cNvSpPr>
          <p:nvPr/>
        </p:nvSpPr>
        <p:spPr bwMode="auto">
          <a:xfrm>
            <a:off x="990600" y="16764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a:p>
        </p:txBody>
      </p:sp>
      <p:graphicFrame>
        <p:nvGraphicFramePr>
          <p:cNvPr id="4101" name="Object 5"/>
          <p:cNvGraphicFramePr>
            <a:graphicFrameLocks noChangeAspect="1"/>
          </p:cNvGraphicFramePr>
          <p:nvPr/>
        </p:nvGraphicFramePr>
        <p:xfrm>
          <a:off x="1066800" y="533400"/>
          <a:ext cx="7086600" cy="3886200"/>
        </p:xfrm>
        <a:graphic>
          <a:graphicData uri="http://schemas.openxmlformats.org/presentationml/2006/ole">
            <mc:AlternateContent xmlns:mc="http://schemas.openxmlformats.org/markup-compatibility/2006">
              <mc:Choice xmlns:v="urn:schemas-microsoft-com:vml" Requires="v">
                <p:oleObj spid="_x0000_s4103" name="Bitmap Image" r:id="rId3" imgW="5896798" imgH="2943636" progId="Paint.Picture">
                  <p:embed/>
                </p:oleObj>
              </mc:Choice>
              <mc:Fallback>
                <p:oleObj name="Bitmap Image" r:id="rId3" imgW="5896798" imgH="2943636"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33400"/>
                        <a:ext cx="7086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533400"/>
            <a:ext cx="91440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atin typeface="Arial" pitchFamily="34" charset="0"/>
              </a:rPr>
              <a:t>Her gün vücudumuz:</a:t>
            </a:r>
            <a:br>
              <a:rPr lang="tr-TR">
                <a:latin typeface="Arial" pitchFamily="34" charset="0"/>
              </a:rPr>
            </a:br>
            <a:r>
              <a:rPr lang="tr-TR">
                <a:latin typeface="Arial" pitchFamily="34" charset="0"/>
              </a:rPr>
              <a:t> </a:t>
            </a:r>
            <a:r>
              <a:rPr lang="tr-TR" sz="2000">
                <a:latin typeface="Arial" pitchFamily="34" charset="0"/>
              </a:rPr>
              <a:t>-Virus</a:t>
            </a:r>
            <a:br>
              <a:rPr lang="tr-TR" sz="2000">
                <a:latin typeface="Arial" pitchFamily="34" charset="0"/>
              </a:rPr>
            </a:br>
            <a:r>
              <a:rPr lang="tr-TR" sz="2000">
                <a:latin typeface="Arial" pitchFamily="34" charset="0"/>
              </a:rPr>
              <a:t> -Bakteri</a:t>
            </a:r>
            <a:br>
              <a:rPr lang="tr-TR" sz="2000">
                <a:latin typeface="Arial" pitchFamily="34" charset="0"/>
              </a:rPr>
            </a:br>
            <a:r>
              <a:rPr lang="tr-TR" sz="2000">
                <a:latin typeface="Arial" pitchFamily="34" charset="0"/>
              </a:rPr>
              <a:t> -Hastalık etkeni sayılabilir organizmalarla kaşılaşmak durumundadır.</a:t>
            </a:r>
            <a:br>
              <a:rPr lang="tr-TR" sz="2000">
                <a:latin typeface="Arial" pitchFamily="34" charset="0"/>
              </a:rPr>
            </a:br>
            <a:r>
              <a:rPr lang="tr-TR" sz="2000">
                <a:latin typeface="Arial" pitchFamily="34" charset="0"/>
              </a:rPr>
              <a:t>Bütün bu dış organizmaların tek amacı vardır bizim savunma sistemimizin üstesinden gelmektir. Buna karşılık vücudumuzda bu saldırıya karşılık trilyonlarca hücresini seferber ederek kendini savunmaya çalışır.</a:t>
            </a:r>
            <a:br>
              <a:rPr lang="tr-TR" sz="2000">
                <a:latin typeface="Arial" pitchFamily="34" charset="0"/>
              </a:rPr>
            </a:br>
            <a:r>
              <a:rPr lang="tr-TR" sz="2000">
                <a:latin typeface="Arial" pitchFamily="34" charset="0"/>
              </a:rPr>
              <a:t/>
            </a:r>
            <a:br>
              <a:rPr lang="tr-TR" sz="2000">
                <a:latin typeface="Arial" pitchFamily="34" charset="0"/>
              </a:rPr>
            </a:br>
            <a:r>
              <a:rPr lang="tr-TR" sz="2800">
                <a:latin typeface="Arial" pitchFamily="34" charset="0"/>
              </a:rPr>
              <a:t>Bu  savunma sistemi – Bağışıklık sistemi yada  İMMÜN SİSTEM olarak adlandırılır. Yabancı hücre ve bileşenleri organizmanın kendi hücrelerinden  üst düzey bir doğrulukla ayırt edebilen bu sistemde fonksiyon alan gen ve gen ailesini inceleyen genetik alt dalı </a:t>
            </a:r>
            <a:r>
              <a:rPr lang="tr-TR" sz="3200" b="1">
                <a:latin typeface="Arial" pitchFamily="34" charset="0"/>
              </a:rPr>
              <a:t>“İmmünogenetik”</a:t>
            </a:r>
            <a:r>
              <a:rPr lang="tr-TR" sz="2800">
                <a:latin typeface="Arial" pitchFamily="34" charset="0"/>
              </a:rPr>
              <a:t> olarak adlandırılır.</a:t>
            </a:r>
            <a:endParaRPr lang="en-US" sz="2800">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a:t>Figure 2-3</a:t>
            </a:r>
          </a:p>
        </p:txBody>
      </p:sp>
      <p:sp>
        <p:nvSpPr>
          <p:cNvPr id="38915"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371600"/>
            <a:ext cx="5405437" cy="5178425"/>
          </a:xfrm>
          <a:prstGeom prst="rect">
            <a:avLst/>
          </a:prstGeom>
          <a:noFill/>
          <a:extLst>
            <a:ext uri="{909E8E84-426E-40DD-AFC4-6F175D3DCCD1}">
              <a14:hiddenFill xmlns:a14="http://schemas.microsoft.com/office/drawing/2010/main">
                <a:solidFill>
                  <a:srgbClr val="FFFFFF"/>
                </a:solidFill>
              </a14:hiddenFill>
            </a:ext>
          </a:extLst>
        </p:spPr>
      </p:pic>
      <p:sp>
        <p:nvSpPr>
          <p:cNvPr id="38917" name="Text Box 5"/>
          <p:cNvSpPr txBox="1">
            <a:spLocks noChangeArrowheads="1"/>
          </p:cNvSpPr>
          <p:nvPr/>
        </p:nvSpPr>
        <p:spPr bwMode="auto">
          <a:xfrm>
            <a:off x="1676400" y="6858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b="1">
                <a:solidFill>
                  <a:srgbClr val="9900FF"/>
                </a:solidFill>
                <a:effectLst>
                  <a:outerShdw blurRad="38100" dist="38100" dir="2700000" algn="tl">
                    <a:srgbClr val="C0C0C0"/>
                  </a:outerShdw>
                </a:effectLst>
              </a:rPr>
              <a:t>Enzimatik yıkım</a:t>
            </a:r>
            <a:endParaRPr lang="en-US" b="1">
              <a:solidFill>
                <a:srgbClr val="9900FF"/>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04800" y="1600200"/>
            <a:ext cx="8534400" cy="5867400"/>
          </a:xfrm>
        </p:spPr>
        <p:txBody>
          <a:bodyPr/>
          <a:lstStyle/>
          <a:p>
            <a:pPr>
              <a:buClr>
                <a:srgbClr val="FF9966"/>
              </a:buClr>
            </a:pPr>
            <a:r>
              <a:rPr lang="tr-TR"/>
              <a:t>Ağır zincir içim </a:t>
            </a:r>
            <a:r>
              <a:rPr lang="en-US"/>
              <a:t>: IgA, IgD, IgE, IgG, </a:t>
            </a:r>
            <a:r>
              <a:rPr lang="tr-TR"/>
              <a:t>ve</a:t>
            </a:r>
            <a:r>
              <a:rPr lang="en-US"/>
              <a:t> IgM. </a:t>
            </a:r>
            <a:r>
              <a:rPr lang="en-US">
                <a:sym typeface="Symbol" pitchFamily="18" charset="2"/>
              </a:rPr>
              <a:t>, , , , </a:t>
            </a:r>
            <a:r>
              <a:rPr lang="tr-TR">
                <a:sym typeface="Symbol" pitchFamily="18" charset="2"/>
              </a:rPr>
              <a:t> bulunur.</a:t>
            </a:r>
            <a:r>
              <a:rPr lang="en-US">
                <a:sym typeface="Symbol" pitchFamily="18" charset="2"/>
              </a:rPr>
              <a:t> </a:t>
            </a:r>
            <a:endParaRPr lang="tr-TR">
              <a:sym typeface="Symbol" pitchFamily="18" charset="2"/>
            </a:endParaRPr>
          </a:p>
          <a:p>
            <a:pPr>
              <a:buClr>
                <a:srgbClr val="FF9966"/>
              </a:buClr>
            </a:pPr>
            <a:r>
              <a:rPr lang="tr-TR">
                <a:sym typeface="Symbol" pitchFamily="18" charset="2"/>
              </a:rPr>
              <a:t>Hafif zincir için </a:t>
            </a:r>
            <a:r>
              <a:rPr lang="en-US">
                <a:sym typeface="Symbol" pitchFamily="18" charset="2"/>
              </a:rPr>
              <a:t> kappa () </a:t>
            </a:r>
            <a:r>
              <a:rPr lang="tr-TR">
                <a:sym typeface="Symbol" pitchFamily="18" charset="2"/>
              </a:rPr>
              <a:t>ve</a:t>
            </a:r>
            <a:r>
              <a:rPr lang="en-US">
                <a:sym typeface="Symbol" pitchFamily="18" charset="2"/>
              </a:rPr>
              <a:t> lambda ()</a:t>
            </a:r>
            <a:r>
              <a:rPr lang="tr-TR">
                <a:sym typeface="Symbol" pitchFamily="18" charset="2"/>
              </a:rPr>
              <a:t> vardır.</a:t>
            </a:r>
            <a:r>
              <a:rPr lang="en-US">
                <a:sym typeface="Symbol" pitchFamily="18" charset="2"/>
              </a:rPr>
              <a:t> </a:t>
            </a:r>
          </a:p>
          <a:p>
            <a:pPr>
              <a:buClr>
                <a:srgbClr val="FF9966"/>
              </a:buClr>
            </a:pPr>
            <a:r>
              <a:rPr lang="tr-TR">
                <a:sym typeface="Symbol" pitchFamily="18" charset="2"/>
              </a:rPr>
              <a:t>İki değişken bölge vardır.</a:t>
            </a:r>
            <a:r>
              <a:rPr lang="en-US">
                <a:sym typeface="Symbol" pitchFamily="18" charset="2"/>
              </a:rPr>
              <a:t> (V</a:t>
            </a:r>
            <a:r>
              <a:rPr lang="en-US" sz="2800" baseline="-10000">
                <a:sym typeface="Symbol" pitchFamily="18" charset="2"/>
              </a:rPr>
              <a:t>H</a:t>
            </a:r>
            <a:r>
              <a:rPr lang="en-US">
                <a:sym typeface="Symbol" pitchFamily="18" charset="2"/>
              </a:rPr>
              <a:t> </a:t>
            </a:r>
            <a:r>
              <a:rPr lang="tr-TR">
                <a:sym typeface="Symbol" pitchFamily="18" charset="2"/>
              </a:rPr>
              <a:t>ve</a:t>
            </a:r>
            <a:r>
              <a:rPr lang="en-US">
                <a:sym typeface="Symbol" pitchFamily="18" charset="2"/>
              </a:rPr>
              <a:t> V</a:t>
            </a:r>
            <a:r>
              <a:rPr lang="en-US" sz="2800" baseline="-10000">
                <a:sym typeface="Symbol" pitchFamily="18" charset="2"/>
              </a:rPr>
              <a:t>L</a:t>
            </a:r>
            <a:r>
              <a:rPr lang="en-US">
                <a:sym typeface="Symbol" pitchFamily="18" charset="2"/>
              </a:rPr>
              <a:t>)</a:t>
            </a:r>
          </a:p>
          <a:p>
            <a:pPr>
              <a:buClr>
                <a:srgbClr val="FF9966"/>
              </a:buClr>
            </a:pPr>
            <a:r>
              <a:rPr lang="en-US">
                <a:sym typeface="Symbol" pitchFamily="18" charset="2"/>
              </a:rPr>
              <a:t>C</a:t>
            </a:r>
            <a:r>
              <a:rPr lang="en-US" baseline="-10000">
                <a:sym typeface="Symbol" pitchFamily="18" charset="2"/>
              </a:rPr>
              <a:t>L</a:t>
            </a:r>
            <a:r>
              <a:rPr lang="en-US">
                <a:sym typeface="Symbol" pitchFamily="18" charset="2"/>
              </a:rPr>
              <a:t>; C</a:t>
            </a:r>
            <a:r>
              <a:rPr lang="en-US" baseline="-10000">
                <a:sym typeface="Symbol" pitchFamily="18" charset="2"/>
              </a:rPr>
              <a:t>H</a:t>
            </a:r>
            <a:r>
              <a:rPr lang="en-US">
                <a:sym typeface="Symbol" pitchFamily="18" charset="2"/>
              </a:rPr>
              <a:t> </a:t>
            </a:r>
            <a:r>
              <a:rPr lang="tr-TR">
                <a:sym typeface="Symbol" pitchFamily="18" charset="2"/>
              </a:rPr>
              <a:t> sabit bölgelerdir.</a:t>
            </a:r>
            <a:r>
              <a:rPr lang="en-US">
                <a:sym typeface="Symbol" pitchFamily="18" charset="2"/>
              </a:rPr>
              <a:t>.  </a:t>
            </a:r>
            <a:endParaRPr lang="en-US" sz="3600">
              <a:sym typeface="Symbol" pitchFamily="18" charset="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9" name="Group 5"/>
          <p:cNvGrpSpPr>
            <a:grpSpLocks/>
          </p:cNvGrpSpPr>
          <p:nvPr/>
        </p:nvGrpSpPr>
        <p:grpSpPr bwMode="auto">
          <a:xfrm>
            <a:off x="0" y="1143000"/>
            <a:ext cx="9144000" cy="4267200"/>
            <a:chOff x="240" y="1276"/>
            <a:chExt cx="5184" cy="1556"/>
          </a:xfrm>
        </p:grpSpPr>
        <p:graphicFrame>
          <p:nvGraphicFramePr>
            <p:cNvPr id="6146" name="Object 2"/>
            <p:cNvGraphicFramePr>
              <a:graphicFrameLocks noChangeAspect="1"/>
            </p:cNvGraphicFramePr>
            <p:nvPr/>
          </p:nvGraphicFramePr>
          <p:xfrm>
            <a:off x="240" y="1276"/>
            <a:ext cx="5184" cy="1556"/>
          </p:xfrm>
          <a:graphic>
            <a:graphicData uri="http://schemas.openxmlformats.org/presentationml/2006/ole">
              <mc:AlternateContent xmlns:mc="http://schemas.openxmlformats.org/markup-compatibility/2006">
                <mc:Choice xmlns:v="urn:schemas-microsoft-com:vml" Requires="v">
                  <p:oleObj spid="_x0000_s6150" name="Bitmap Image" r:id="rId3" imgW="6249272" imgH="1876190" progId="Paint.Picture">
                    <p:embed/>
                  </p:oleObj>
                </mc:Choice>
                <mc:Fallback>
                  <p:oleObj name="Bitmap Image" r:id="rId3" imgW="6249272" imgH="1876190"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276"/>
                          <a:ext cx="5184" cy="1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Line 4"/>
            <p:cNvSpPr>
              <a:spLocks noChangeShapeType="1"/>
            </p:cNvSpPr>
            <p:nvPr/>
          </p:nvSpPr>
          <p:spPr bwMode="auto">
            <a:xfrm>
              <a:off x="240" y="2832"/>
              <a:ext cx="51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85800" y="304800"/>
            <a:ext cx="7772400" cy="4572000"/>
          </a:xfrm>
        </p:spPr>
        <p:txBody>
          <a:bodyPr/>
          <a:lstStyle/>
          <a:p>
            <a:pPr>
              <a:buClr>
                <a:srgbClr val="0099CC"/>
              </a:buClr>
            </a:pPr>
            <a:r>
              <a:rPr lang="tr-TR"/>
              <a:t>Hiper değişken bölgeler antigen bağlamada önemlidir.</a:t>
            </a:r>
            <a:endParaRPr lang="en-US"/>
          </a:p>
          <a:p>
            <a:pPr>
              <a:buClr>
                <a:srgbClr val="0099CC"/>
              </a:buClr>
            </a:pPr>
            <a:r>
              <a:rPr lang="tr-TR"/>
              <a:t>Bu bölgelere “complementary determining region”da denir; </a:t>
            </a:r>
            <a:r>
              <a:rPr lang="en-US"/>
              <a:t>(CDRs).</a:t>
            </a:r>
          </a:p>
          <a:p>
            <a:endParaRPr lang="en-US"/>
          </a:p>
        </p:txBody>
      </p:sp>
      <p:grpSp>
        <p:nvGrpSpPr>
          <p:cNvPr id="8198" name="Group 6"/>
          <p:cNvGrpSpPr>
            <a:grpSpLocks/>
          </p:cNvGrpSpPr>
          <p:nvPr/>
        </p:nvGrpSpPr>
        <p:grpSpPr bwMode="auto">
          <a:xfrm>
            <a:off x="457200" y="3048000"/>
            <a:ext cx="8382000" cy="3495675"/>
            <a:chOff x="672" y="2448"/>
            <a:chExt cx="4416" cy="1674"/>
          </a:xfrm>
        </p:grpSpPr>
        <p:graphicFrame>
          <p:nvGraphicFramePr>
            <p:cNvPr id="8196" name="Object 4"/>
            <p:cNvGraphicFramePr>
              <a:graphicFrameLocks noChangeAspect="1"/>
            </p:cNvGraphicFramePr>
            <p:nvPr/>
          </p:nvGraphicFramePr>
          <p:xfrm>
            <a:off x="672" y="2448"/>
            <a:ext cx="4416" cy="1674"/>
          </p:xfrm>
          <a:graphic>
            <a:graphicData uri="http://schemas.openxmlformats.org/presentationml/2006/ole">
              <mc:AlternateContent xmlns:mc="http://schemas.openxmlformats.org/markup-compatibility/2006">
                <mc:Choice xmlns:v="urn:schemas-microsoft-com:vml" Requires="v">
                  <p:oleObj spid="_x0000_s8199" name="Bitmap Image" r:id="rId3" imgW="6304762" imgH="2390476" progId="Paint.Picture">
                    <p:embed/>
                  </p:oleObj>
                </mc:Choice>
                <mc:Fallback>
                  <p:oleObj name="Bitmap Image" r:id="rId3" imgW="6304762" imgH="239047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2448"/>
                          <a:ext cx="4416" cy="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Line 5"/>
            <p:cNvSpPr>
              <a:spLocks noChangeShapeType="1"/>
            </p:cNvSpPr>
            <p:nvPr/>
          </p:nvSpPr>
          <p:spPr bwMode="auto">
            <a:xfrm>
              <a:off x="672" y="2469"/>
              <a:ext cx="0" cy="16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28600" y="1447800"/>
            <a:ext cx="8686800" cy="4876800"/>
          </a:xfrm>
        </p:spPr>
        <p:txBody>
          <a:bodyPr/>
          <a:lstStyle/>
          <a:p>
            <a:pPr>
              <a:buClr>
                <a:srgbClr val="FF9966"/>
              </a:buClr>
            </a:pPr>
            <a:r>
              <a:rPr lang="tr-TR"/>
              <a:t>Antikor </a:t>
            </a:r>
            <a:r>
              <a:rPr lang="en-US"/>
              <a:t> antigeni</a:t>
            </a:r>
            <a:r>
              <a:rPr lang="tr-TR"/>
              <a:t>k</a:t>
            </a:r>
            <a:r>
              <a:rPr lang="en-US"/>
              <a:t> determinant </a:t>
            </a:r>
            <a:r>
              <a:rPr lang="tr-TR"/>
              <a:t>veya</a:t>
            </a:r>
            <a:r>
              <a:rPr lang="en-US"/>
              <a:t> epitop</a:t>
            </a:r>
            <a:r>
              <a:rPr lang="tr-TR"/>
              <a:t>a;</a:t>
            </a:r>
            <a:r>
              <a:rPr lang="en-US"/>
              <a:t> gl</a:t>
            </a:r>
            <a:r>
              <a:rPr lang="tr-TR"/>
              <a:t>ik</a:t>
            </a:r>
            <a:r>
              <a:rPr lang="en-US"/>
              <a:t>oprotein</a:t>
            </a:r>
            <a:r>
              <a:rPr lang="tr-TR"/>
              <a:t>ler</a:t>
            </a:r>
            <a:r>
              <a:rPr lang="en-US"/>
              <a:t>, pol</a:t>
            </a:r>
            <a:r>
              <a:rPr lang="tr-TR"/>
              <a:t>i</a:t>
            </a:r>
            <a:r>
              <a:rPr lang="en-US"/>
              <a:t>sa</a:t>
            </a:r>
            <a:r>
              <a:rPr lang="tr-TR"/>
              <a:t>kk</a:t>
            </a:r>
            <a:r>
              <a:rPr lang="en-US"/>
              <a:t>arid</a:t>
            </a:r>
            <a:r>
              <a:rPr lang="tr-TR"/>
              <a:t>ler</a:t>
            </a:r>
            <a:r>
              <a:rPr lang="en-US"/>
              <a:t>, gl</a:t>
            </a:r>
            <a:r>
              <a:rPr lang="tr-TR"/>
              <a:t>ik</a:t>
            </a:r>
            <a:r>
              <a:rPr lang="en-US"/>
              <a:t>olipid</a:t>
            </a:r>
            <a:r>
              <a:rPr lang="tr-TR"/>
              <a:t>ler</a:t>
            </a:r>
            <a:r>
              <a:rPr lang="en-US"/>
              <a:t>, </a:t>
            </a:r>
            <a:r>
              <a:rPr lang="tr-TR"/>
              <a:t>ve</a:t>
            </a:r>
            <a:r>
              <a:rPr lang="en-US"/>
              <a:t> proteog</a:t>
            </a:r>
            <a:r>
              <a:rPr lang="tr-TR"/>
              <a:t>lik</a:t>
            </a:r>
            <a:r>
              <a:rPr lang="en-US"/>
              <a:t>an</a:t>
            </a:r>
            <a:r>
              <a:rPr lang="tr-TR"/>
              <a:t>lar bağlanır.</a:t>
            </a:r>
            <a:endParaRPr lang="en-US"/>
          </a:p>
          <a:p>
            <a:pPr>
              <a:buClr>
                <a:srgbClr val="FF9966"/>
              </a:buClr>
            </a:pPr>
            <a:endParaRPr lang="en-US"/>
          </a:p>
          <a:p>
            <a:pPr>
              <a:buClr>
                <a:srgbClr val="FF9966"/>
              </a:buClr>
            </a:pPr>
            <a:r>
              <a:rPr lang="en-US"/>
              <a:t>non-covalent: ele</a:t>
            </a:r>
            <a:r>
              <a:rPr lang="tr-TR"/>
              <a:t>k</a:t>
            </a:r>
            <a:r>
              <a:rPr lang="en-US"/>
              <a:t>trostati</a:t>
            </a:r>
            <a:r>
              <a:rPr lang="tr-TR"/>
              <a:t>k</a:t>
            </a:r>
            <a:r>
              <a:rPr lang="en-US"/>
              <a:t>, h</a:t>
            </a:r>
            <a:r>
              <a:rPr lang="tr-TR"/>
              <a:t>i</a:t>
            </a:r>
            <a:r>
              <a:rPr lang="en-US"/>
              <a:t>drogen </a:t>
            </a:r>
            <a:r>
              <a:rPr lang="tr-TR"/>
              <a:t>bağları</a:t>
            </a:r>
            <a:r>
              <a:rPr lang="en-US"/>
              <a:t>, van der Waals </a:t>
            </a:r>
            <a:r>
              <a:rPr lang="tr-TR"/>
              <a:t>kuvvetleri</a:t>
            </a:r>
            <a:r>
              <a:rPr lang="en-US"/>
              <a:t> </a:t>
            </a:r>
            <a:r>
              <a:rPr lang="tr-TR"/>
              <a:t>ve </a:t>
            </a:r>
            <a:r>
              <a:rPr lang="en-US"/>
              <a:t>h</a:t>
            </a:r>
            <a:r>
              <a:rPr lang="tr-TR"/>
              <a:t>i</a:t>
            </a:r>
            <a:r>
              <a:rPr lang="en-US"/>
              <a:t>dro</a:t>
            </a:r>
            <a:r>
              <a:rPr lang="tr-TR"/>
              <a:t>f</a:t>
            </a:r>
            <a:r>
              <a:rPr lang="en-US"/>
              <a:t>obi</a:t>
            </a:r>
            <a:r>
              <a:rPr lang="tr-TR"/>
              <a:t>k</a:t>
            </a:r>
            <a:r>
              <a:rPr lang="en-US"/>
              <a:t> </a:t>
            </a:r>
            <a:r>
              <a:rPr lang="tr-TR"/>
              <a:t>kuvvetler bağlanmada iş görür.</a:t>
            </a:r>
            <a:endParaRPr lang="en-US"/>
          </a:p>
          <a:p>
            <a:pPr>
              <a:buClr>
                <a:srgbClr val="FF9966"/>
              </a:buClr>
            </a:pPr>
            <a:r>
              <a:rPr lang="tr-TR"/>
              <a:t>Bağlanma gücü affinite olarak geçer.</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a:t>Figure 2-11</a:t>
            </a:r>
          </a:p>
        </p:txBody>
      </p:sp>
      <p:sp>
        <p:nvSpPr>
          <p:cNvPr id="35843"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554038"/>
            <a:ext cx="8535987" cy="5749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r>
              <a:rPr lang="en-US"/>
              <a:t>Figure 2-10</a:t>
            </a:r>
          </a:p>
        </p:txBody>
      </p:sp>
      <p:sp>
        <p:nvSpPr>
          <p:cNvPr id="36867" name="Rectangle 3"/>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7697788" cy="4432300"/>
          </a:xfrm>
          <a:prstGeom prst="rect">
            <a:avLst/>
          </a:prstGeom>
          <a:noFill/>
          <a:extLst>
            <a:ext uri="{909E8E84-426E-40DD-AFC4-6F175D3DCCD1}">
              <a14:hiddenFill xmlns:a14="http://schemas.microsoft.com/office/drawing/2010/main">
                <a:solidFill>
                  <a:srgbClr val="FFFFFF"/>
                </a:solidFill>
              </a14:hiddenFill>
            </a:ext>
          </a:extLst>
        </p:spPr>
      </p:pic>
      <p:sp>
        <p:nvSpPr>
          <p:cNvPr id="36869" name="Text Box 5"/>
          <p:cNvSpPr txBox="1">
            <a:spLocks noChangeArrowheads="1"/>
          </p:cNvSpPr>
          <p:nvPr/>
        </p:nvSpPr>
        <p:spPr bwMode="auto">
          <a:xfrm>
            <a:off x="609600" y="304800"/>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9900FF"/>
                </a:solidFill>
                <a:effectLst>
                  <a:outerShdw blurRad="38100" dist="38100" dir="2700000" algn="tl">
                    <a:srgbClr val="C0C0C0"/>
                  </a:outerShdw>
                </a:effectLst>
              </a:rPr>
              <a:t>Epitopes can bind to pockets, grooves or extended surfaces in antibody binding sites</a:t>
            </a:r>
          </a:p>
        </p:txBody>
      </p:sp>
      <p:sp>
        <p:nvSpPr>
          <p:cNvPr id="36870" name="Text Box 6"/>
          <p:cNvSpPr txBox="1">
            <a:spLocks noChangeArrowheads="1"/>
          </p:cNvSpPr>
          <p:nvPr/>
        </p:nvSpPr>
        <p:spPr bwMode="auto">
          <a:xfrm>
            <a:off x="533400" y="5667375"/>
            <a:ext cx="1905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rgbClr val="9900FF"/>
                </a:solidFill>
              </a:rPr>
              <a:t>Peptide epitope (red) bound to pocket in CDR loops</a:t>
            </a:r>
          </a:p>
        </p:txBody>
      </p:sp>
      <p:sp>
        <p:nvSpPr>
          <p:cNvPr id="36872" name="Text Box 8"/>
          <p:cNvSpPr txBox="1">
            <a:spLocks noChangeArrowheads="1"/>
          </p:cNvSpPr>
          <p:nvPr/>
        </p:nvSpPr>
        <p:spPr bwMode="auto">
          <a:xfrm>
            <a:off x="3200400" y="5667375"/>
            <a:ext cx="1752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rgbClr val="9900FF"/>
                </a:solidFill>
                <a:effectLst>
                  <a:outerShdw blurRad="38100" dist="38100" dir="2700000" algn="tl">
                    <a:srgbClr val="C0C0C0"/>
                  </a:outerShdw>
                </a:effectLst>
              </a:rPr>
              <a:t>Peptide epitope in groove between two V domains</a:t>
            </a:r>
          </a:p>
        </p:txBody>
      </p:sp>
      <p:sp>
        <p:nvSpPr>
          <p:cNvPr id="36873" name="Text Box 9"/>
          <p:cNvSpPr txBox="1">
            <a:spLocks noChangeArrowheads="1"/>
          </p:cNvSpPr>
          <p:nvPr/>
        </p:nvSpPr>
        <p:spPr bwMode="auto">
          <a:xfrm>
            <a:off x="5638800" y="56388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rgbClr val="9900FF"/>
                </a:solidFill>
                <a:effectLst>
                  <a:outerShdw blurRad="38100" dist="38100" dir="2700000" algn="tl">
                    <a:srgbClr val="C0C0C0"/>
                  </a:outerShdw>
                </a:effectLst>
              </a:rPr>
              <a:t>Fab binding to surface epitope of lysozyme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457200" y="274638"/>
            <a:ext cx="8229600" cy="922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tr-TR" sz="3200" b="1"/>
              <a:t>BAĞIŞIKLIK SİSTEMİNDE GÖREV YAPAN PROTEİNLER</a:t>
            </a:r>
          </a:p>
        </p:txBody>
      </p:sp>
      <p:sp>
        <p:nvSpPr>
          <p:cNvPr id="94211" name="Rectangle 3"/>
          <p:cNvSpPr>
            <a:spLocks noChangeArrowheads="1"/>
          </p:cNvSpPr>
          <p:nvPr/>
        </p:nvSpPr>
        <p:spPr bwMode="auto">
          <a:xfrm>
            <a:off x="457200" y="1341438"/>
            <a:ext cx="8229600" cy="4784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40000"/>
              </a:spcBef>
              <a:buSzPct val="45000"/>
              <a:buFont typeface="Monotype Sorts" pitchFamily="2" charset="2"/>
              <a:buNone/>
            </a:pPr>
            <a:r>
              <a:rPr lang="tr-TR" b="1">
                <a:cs typeface="Arial" pitchFamily="34" charset="0"/>
              </a:rPr>
              <a:t>        </a:t>
            </a:r>
            <a:r>
              <a:rPr lang="tr-TR" b="1" u="sng">
                <a:cs typeface="Arial" pitchFamily="34" charset="0"/>
              </a:rPr>
              <a:t>Gen- </a:t>
            </a:r>
            <a:r>
              <a:rPr lang="tr-TR" sz="2000" b="1" u="sng">
                <a:cs typeface="Arial" pitchFamily="34" charset="0"/>
              </a:rPr>
              <a:t>Protein  </a:t>
            </a:r>
            <a:r>
              <a:rPr lang="tr-TR" sz="2000" b="1">
                <a:cs typeface="Arial" pitchFamily="34" charset="0"/>
              </a:rPr>
              <a:t>                           </a:t>
            </a:r>
            <a:r>
              <a:rPr lang="tr-TR" sz="2000" b="1" u="sng">
                <a:cs typeface="Arial" pitchFamily="34" charset="0"/>
              </a:rPr>
              <a:t>Kromozomdaki lokalizasyonu</a:t>
            </a:r>
            <a:endParaRPr lang="tr-TR" b="1" u="sng">
              <a:cs typeface="Arial" pitchFamily="34" charset="0"/>
            </a:endParaRP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rPr>
              <a:t> İmmünoglobünler (Ig)5 ağır zincir (C,V,D ve J genler)         14q32</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rPr>
              <a:t> T lenfosit hücreleri  </a:t>
            </a:r>
            <a:r>
              <a:rPr lang="tr-TR" sz="1800">
                <a:cs typeface="Arial" pitchFamily="34" charset="0"/>
                <a:sym typeface="Symbol" pitchFamily="18" charset="2"/>
              </a:rPr>
              <a:t> </a:t>
            </a:r>
            <a:r>
              <a:rPr lang="tr-TR" sz="1800">
                <a:cs typeface="Arial" pitchFamily="34" charset="0"/>
              </a:rPr>
              <a:t>reseptörü                                            14q11</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rPr>
              <a:t> İmmünoglobünler (Ig) </a:t>
            </a:r>
            <a:r>
              <a:rPr lang="tr-TR" sz="1800">
                <a:cs typeface="Arial" pitchFamily="34" charset="0"/>
                <a:sym typeface="Symbol" pitchFamily="18" charset="2"/>
              </a:rPr>
              <a:t> hafif</a:t>
            </a:r>
            <a:r>
              <a:rPr lang="tr-TR" sz="1800">
                <a:cs typeface="Arial" pitchFamily="34" charset="0"/>
              </a:rPr>
              <a:t> zincir (C,V ve J genler)             2p13</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rPr>
              <a:t> İmmünoglobünler (Ig) </a:t>
            </a:r>
            <a:r>
              <a:rPr lang="tr-TR" sz="1800">
                <a:cs typeface="Arial" pitchFamily="34" charset="0"/>
                <a:sym typeface="Symbol" pitchFamily="18" charset="2"/>
              </a:rPr>
              <a:t></a:t>
            </a:r>
            <a:r>
              <a:rPr lang="tr-TR" sz="1800">
                <a:cs typeface="Arial" pitchFamily="34" charset="0"/>
              </a:rPr>
              <a:t> hafif zincir (C,V ve J genler)            22q11</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rPr>
              <a:t> T lenfosit hücreleri  </a:t>
            </a:r>
            <a:r>
              <a:rPr lang="tr-TR" sz="1800">
                <a:cs typeface="Arial" pitchFamily="34" charset="0"/>
                <a:sym typeface="Symbol" pitchFamily="18" charset="2"/>
              </a:rPr>
              <a:t> </a:t>
            </a:r>
            <a:r>
              <a:rPr lang="tr-TR" sz="1800">
                <a:cs typeface="Arial" pitchFamily="34" charset="0"/>
              </a:rPr>
              <a:t>reseptörü                                               7q35</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rPr>
              <a:t> T lenfosit hücreleri  </a:t>
            </a:r>
            <a:r>
              <a:rPr lang="tr-TR" sz="1800">
                <a:cs typeface="Arial" pitchFamily="34" charset="0"/>
                <a:sym typeface="Symbol" pitchFamily="18" charset="2"/>
              </a:rPr>
              <a:t>  </a:t>
            </a:r>
            <a:r>
              <a:rPr lang="tr-TR" sz="1800">
                <a:cs typeface="Arial" pitchFamily="34" charset="0"/>
              </a:rPr>
              <a:t>reseptörü                                              7p15</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rPr>
              <a:t> T lenfosit hücreleri </a:t>
            </a:r>
            <a:r>
              <a:rPr lang="tr-TR" sz="1800">
                <a:cs typeface="Arial" pitchFamily="34" charset="0"/>
                <a:sym typeface="Symbol" pitchFamily="18" charset="2"/>
              </a:rPr>
              <a:t> </a:t>
            </a:r>
            <a:r>
              <a:rPr lang="tr-TR" sz="1800">
                <a:cs typeface="Arial" pitchFamily="34" charset="0"/>
              </a:rPr>
              <a:t>reseptörü                                              14q11</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rPr>
              <a:t> MHC I, II ve III                                                                          6p21</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rPr>
              <a:t> TAP 1 ve 2                                                                               6p21</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sym typeface="Symbol" pitchFamily="18" charset="2"/>
              </a:rPr>
              <a:t> 2 microglobin                                                                        15q21-22</a:t>
            </a:r>
          </a:p>
          <a:p>
            <a:pPr marL="742950" lvl="1" indent="-285750">
              <a:lnSpc>
                <a:spcPct val="80000"/>
              </a:lnSpc>
              <a:spcBef>
                <a:spcPct val="40000"/>
              </a:spcBef>
            </a:pPr>
            <a:r>
              <a:rPr lang="tr-TR" sz="1400">
                <a:cs typeface="Arial" pitchFamily="34" charset="0"/>
                <a:sym typeface="Wingdings" pitchFamily="2" charset="2"/>
              </a:rPr>
              <a:t></a:t>
            </a:r>
            <a:r>
              <a:rPr lang="tr-TR" sz="1800">
                <a:cs typeface="Arial" pitchFamily="34" charset="0"/>
                <a:sym typeface="Symbol" pitchFamily="18" charset="2"/>
              </a:rPr>
              <a:t> RAG1 ve 2                                                                              11p13</a:t>
            </a:r>
            <a:endParaRPr lang="tr-TR" sz="180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457200" y="274638"/>
            <a:ext cx="8229600" cy="922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tr-TR" sz="3200" b="1"/>
              <a:t>BAĞIŞIKLIK SİSTEMİNDE GÖREV YAPAN PROTEİNLER ve GÖREVLERİ</a:t>
            </a:r>
          </a:p>
        </p:txBody>
      </p:sp>
      <p:sp>
        <p:nvSpPr>
          <p:cNvPr id="95235" name="Rectangle 3"/>
          <p:cNvSpPr>
            <a:spLocks noChangeArrowheads="1"/>
          </p:cNvSpPr>
          <p:nvPr/>
        </p:nvSpPr>
        <p:spPr bwMode="auto">
          <a:xfrm>
            <a:off x="457200" y="1341438"/>
            <a:ext cx="8229600" cy="4784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40000"/>
              </a:spcBef>
              <a:buSzPct val="45000"/>
              <a:buFont typeface="Monotype Sorts" pitchFamily="2" charset="2"/>
              <a:buNone/>
            </a:pPr>
            <a:r>
              <a:rPr lang="tr-TR" sz="2000" b="1">
                <a:cs typeface="Arial" pitchFamily="34" charset="0"/>
              </a:rPr>
              <a:t>        </a:t>
            </a:r>
            <a:r>
              <a:rPr lang="tr-TR" sz="1800" b="1" u="sng">
                <a:cs typeface="Arial" pitchFamily="34" charset="0"/>
              </a:rPr>
              <a:t>Protein  </a:t>
            </a:r>
            <a:r>
              <a:rPr lang="tr-TR" sz="1800" b="1">
                <a:cs typeface="Arial" pitchFamily="34" charset="0"/>
              </a:rPr>
              <a:t>                                                                </a:t>
            </a:r>
            <a:r>
              <a:rPr lang="tr-TR" sz="1800" b="1" u="sng">
                <a:cs typeface="Arial" pitchFamily="34" charset="0"/>
              </a:rPr>
              <a:t>Görevi</a:t>
            </a:r>
          </a:p>
          <a:p>
            <a:pPr marL="342900" indent="-342900">
              <a:lnSpc>
                <a:spcPct val="80000"/>
              </a:lnSpc>
              <a:spcBef>
                <a:spcPct val="40000"/>
              </a:spcBef>
              <a:buSzPct val="45000"/>
              <a:buFont typeface="Monotype Sorts" pitchFamily="2" charset="2"/>
              <a:buNone/>
            </a:pPr>
            <a:endParaRPr lang="tr-TR" sz="2000" b="1" u="sng">
              <a:cs typeface="Arial" pitchFamily="34" charset="0"/>
            </a:endParaRP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 </a:t>
            </a:r>
            <a:r>
              <a:rPr lang="tr-TR" sz="1400">
                <a:cs typeface="Arial" pitchFamily="34" charset="0"/>
              </a:rPr>
              <a:t>İmmünoglobünler (Ig)ağır zincir (C,V,D ve J genler)            Ig kısmı olup yabancı antijeni bağlar</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rPr>
              <a:t> T lenfosit hücreleri  </a:t>
            </a:r>
            <a:r>
              <a:rPr lang="tr-TR" sz="1400">
                <a:cs typeface="Arial" pitchFamily="34" charset="0"/>
                <a:sym typeface="Symbol" pitchFamily="18" charset="2"/>
              </a:rPr>
              <a:t> </a:t>
            </a:r>
            <a:r>
              <a:rPr lang="tr-TR" sz="1400">
                <a:cs typeface="Arial" pitchFamily="34" charset="0"/>
              </a:rPr>
              <a:t>reseptörü                                            MHC ile birlikte antijeni tanır</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rPr>
              <a:t> İmmünoglobünler (Ig) </a:t>
            </a:r>
            <a:r>
              <a:rPr lang="tr-TR" sz="1400">
                <a:cs typeface="Arial" pitchFamily="34" charset="0"/>
                <a:sym typeface="Symbol" pitchFamily="18" charset="2"/>
              </a:rPr>
              <a:t> hafif</a:t>
            </a:r>
            <a:r>
              <a:rPr lang="tr-TR" sz="1400">
                <a:cs typeface="Arial" pitchFamily="34" charset="0"/>
              </a:rPr>
              <a:t> zincir (C,V ve J genler)             Humoral bağışıklık</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rPr>
              <a:t> İmmünoglobünler (Ig) </a:t>
            </a:r>
            <a:r>
              <a:rPr lang="tr-TR" sz="1400">
                <a:cs typeface="Arial" pitchFamily="34" charset="0"/>
                <a:sym typeface="Symbol" pitchFamily="18" charset="2"/>
              </a:rPr>
              <a:t></a:t>
            </a:r>
            <a:r>
              <a:rPr lang="tr-TR" sz="1400">
                <a:cs typeface="Arial" pitchFamily="34" charset="0"/>
              </a:rPr>
              <a:t> hafif zincir (C,V ve J genler)             Humoral bağışıklık</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rPr>
              <a:t> T lenfosit hücreleri  </a:t>
            </a:r>
            <a:r>
              <a:rPr lang="tr-TR" sz="1400">
                <a:cs typeface="Arial" pitchFamily="34" charset="0"/>
                <a:sym typeface="Symbol" pitchFamily="18" charset="2"/>
              </a:rPr>
              <a:t> </a:t>
            </a:r>
            <a:r>
              <a:rPr lang="tr-TR" sz="1400">
                <a:cs typeface="Arial" pitchFamily="34" charset="0"/>
              </a:rPr>
              <a:t>reseptörü                                                MHC ile birlikte antijeni tanır</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rPr>
              <a:t> T lenfosit hücreleri  </a:t>
            </a:r>
            <a:r>
              <a:rPr lang="tr-TR" sz="1400">
                <a:cs typeface="Arial" pitchFamily="34" charset="0"/>
                <a:sym typeface="Symbol" pitchFamily="18" charset="2"/>
              </a:rPr>
              <a:t>  </a:t>
            </a:r>
            <a:r>
              <a:rPr lang="tr-TR" sz="1400">
                <a:cs typeface="Arial" pitchFamily="34" charset="0"/>
              </a:rPr>
              <a:t>reseptörü                                               MHC ile birlikte antijeni tanır</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rPr>
              <a:t> T lenfosit hücreleri </a:t>
            </a:r>
            <a:r>
              <a:rPr lang="tr-TR" sz="1400">
                <a:cs typeface="Arial" pitchFamily="34" charset="0"/>
                <a:sym typeface="Symbol" pitchFamily="18" charset="2"/>
              </a:rPr>
              <a:t> </a:t>
            </a:r>
            <a:r>
              <a:rPr lang="tr-TR" sz="1400">
                <a:cs typeface="Arial" pitchFamily="34" charset="0"/>
              </a:rPr>
              <a:t>reseptörü                                                 MHC ile birlikte antijeni tanır</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rPr>
              <a:t> MHC I, II ve III                                                Hücre yüzey molekkülleri, T hücre reseptorleriyle konj.</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rPr>
              <a:t> TAP1 ve 2                                                      Yabancı peptitleri ER taşıyan transporter moleküller</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sym typeface="Symbol" pitchFamily="18" charset="2"/>
              </a:rPr>
              <a:t> 2 microglobin                                                                 MHC I molekülünün ikinci alt birimi</a:t>
            </a:r>
          </a:p>
          <a:p>
            <a:pPr marL="342900" indent="-342900">
              <a:lnSpc>
                <a:spcPct val="80000"/>
              </a:lnSpc>
              <a:spcBef>
                <a:spcPct val="40000"/>
              </a:spcBef>
              <a:buSzPct val="45000"/>
              <a:buFont typeface="Monotype Sorts" pitchFamily="2" charset="2"/>
              <a:buNone/>
            </a:pPr>
            <a:r>
              <a:rPr lang="tr-TR" sz="1400">
                <a:cs typeface="Arial" pitchFamily="34" charset="0"/>
                <a:sym typeface="Wingdings" pitchFamily="2" charset="2"/>
              </a:rPr>
              <a:t></a:t>
            </a:r>
            <a:r>
              <a:rPr lang="tr-TR" sz="1400">
                <a:cs typeface="Arial" pitchFamily="34" charset="0"/>
                <a:sym typeface="Symbol" pitchFamily="18" charset="2"/>
              </a:rPr>
              <a:t> RAG1 ve 2</a:t>
            </a:r>
            <a:r>
              <a:rPr lang="tr-TR" sz="1800">
                <a:cs typeface="Arial" pitchFamily="34" charset="0"/>
                <a:sym typeface="Symbol" pitchFamily="18" charset="2"/>
              </a:rPr>
              <a:t>    rekombinazlar              VDJ genlerinin somatik  rekombinasyonu</a:t>
            </a:r>
          </a:p>
          <a:p>
            <a:pPr marL="342900" indent="-342900">
              <a:lnSpc>
                <a:spcPct val="80000"/>
              </a:lnSpc>
              <a:spcBef>
                <a:spcPct val="40000"/>
              </a:spcBef>
              <a:buSzPct val="45000"/>
              <a:buFont typeface="Monotype Sorts" pitchFamily="2" charset="2"/>
              <a:buNone/>
            </a:pPr>
            <a:endParaRPr lang="tr-TR" sz="1800">
              <a:cs typeface="Arial" pitchFamily="34" charset="0"/>
            </a:endParaRPr>
          </a:p>
          <a:p>
            <a:pPr marL="342900" indent="-342900">
              <a:lnSpc>
                <a:spcPct val="80000"/>
              </a:lnSpc>
              <a:spcBef>
                <a:spcPct val="40000"/>
              </a:spcBef>
              <a:buSzPct val="45000"/>
              <a:buFont typeface="Monotype Sorts" pitchFamily="2" charset="2"/>
              <a:buNone/>
            </a:pPr>
            <a:endParaRPr lang="tr-TR" sz="1800">
              <a:cs typeface="Arial" pitchFamily="34" charset="0"/>
            </a:endParaRPr>
          </a:p>
          <a:p>
            <a:pPr marL="342900" indent="-342900">
              <a:lnSpc>
                <a:spcPct val="80000"/>
              </a:lnSpc>
              <a:spcBef>
                <a:spcPct val="40000"/>
              </a:spcBef>
              <a:buSzPct val="45000"/>
              <a:buFont typeface="Monotype Sorts" pitchFamily="2" charset="2"/>
              <a:buNone/>
            </a:pPr>
            <a:endParaRPr lang="tr-TR" sz="1800">
              <a:cs typeface="Arial" pitchFamily="34" charset="0"/>
              <a:sym typeface="Symbol" pitchFamily="18" charset="2"/>
            </a:endParaRPr>
          </a:p>
          <a:p>
            <a:pPr marL="342900" indent="-342900">
              <a:lnSpc>
                <a:spcPct val="80000"/>
              </a:lnSpc>
              <a:spcBef>
                <a:spcPct val="40000"/>
              </a:spcBef>
              <a:buSzPct val="45000"/>
              <a:buFont typeface="Monotype Sorts" pitchFamily="2" charset="2"/>
              <a:buNone/>
            </a:pPr>
            <a:endParaRPr lang="tr-TR" sz="1800">
              <a:cs typeface="Arial" pitchFamily="34" charset="0"/>
            </a:endParaRPr>
          </a:p>
          <a:p>
            <a:pPr marL="342900" indent="-342900">
              <a:lnSpc>
                <a:spcPct val="80000"/>
              </a:lnSpc>
              <a:spcBef>
                <a:spcPct val="40000"/>
              </a:spcBef>
              <a:buSzPct val="45000"/>
              <a:buFont typeface="Monotype Sorts" pitchFamily="2" charset="2"/>
              <a:buNone/>
            </a:pPr>
            <a:endParaRPr lang="tr-TR" sz="1800">
              <a:cs typeface="Arial" pitchFamily="34" charset="0"/>
            </a:endParaRPr>
          </a:p>
          <a:p>
            <a:pPr marL="342900" indent="-342900">
              <a:lnSpc>
                <a:spcPct val="80000"/>
              </a:lnSpc>
              <a:spcBef>
                <a:spcPct val="40000"/>
              </a:spcBef>
              <a:buSzPct val="45000"/>
              <a:buFont typeface="Monotype Sorts" pitchFamily="2" charset="2"/>
              <a:buNone/>
            </a:pPr>
            <a:endParaRPr lang="tr-TR" sz="1800">
              <a:cs typeface="Arial" pitchFamily="34" charset="0"/>
            </a:endParaRPr>
          </a:p>
          <a:p>
            <a:pPr marL="342900" indent="-342900">
              <a:lnSpc>
                <a:spcPct val="80000"/>
              </a:lnSpc>
              <a:spcBef>
                <a:spcPct val="40000"/>
              </a:spcBef>
              <a:buSzPct val="45000"/>
              <a:buFont typeface="Monotype Sorts" pitchFamily="2" charset="2"/>
              <a:buNone/>
            </a:pPr>
            <a:endParaRPr lang="tr-TR" sz="180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457200" y="1600200"/>
            <a:ext cx="8229600" cy="4525963"/>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85750" indent="-285750">
              <a:lnSpc>
                <a:spcPct val="80000"/>
              </a:lnSpc>
              <a:spcBef>
                <a:spcPct val="40000"/>
              </a:spcBef>
              <a:buSzPct val="45000"/>
              <a:buFont typeface="Monotype Sorts" pitchFamily="2" charset="2"/>
              <a:buChar char="l"/>
            </a:pPr>
            <a:r>
              <a:rPr lang="tr-TR" sz="3200">
                <a:solidFill>
                  <a:srgbClr val="000099"/>
                </a:solidFill>
              </a:rPr>
              <a:t>Programlı rekombinasyonlar</a:t>
            </a:r>
            <a:r>
              <a:rPr lang="en-US" sz="3200">
                <a:solidFill>
                  <a:srgbClr val="000099"/>
                </a:solidFill>
              </a:rPr>
              <a:t> </a:t>
            </a:r>
          </a:p>
          <a:p>
            <a:pPr marL="685800" lvl="1" indent="-228600">
              <a:lnSpc>
                <a:spcPct val="80000"/>
              </a:lnSpc>
              <a:spcBef>
                <a:spcPct val="40000"/>
              </a:spcBef>
              <a:buFontTx/>
              <a:buChar char="–"/>
            </a:pPr>
            <a:r>
              <a:rPr lang="en-US" sz="2800">
                <a:solidFill>
                  <a:srgbClr val="000099"/>
                </a:solidFill>
              </a:rPr>
              <a:t>Ig </a:t>
            </a:r>
            <a:r>
              <a:rPr lang="tr-TR" sz="2800">
                <a:solidFill>
                  <a:srgbClr val="000099"/>
                </a:solidFill>
              </a:rPr>
              <a:t>ağır zincir lokusu</a:t>
            </a:r>
            <a:r>
              <a:rPr lang="en-US" sz="2800">
                <a:solidFill>
                  <a:srgbClr val="000099"/>
                </a:solidFill>
              </a:rPr>
              <a:t> 14q32</a:t>
            </a:r>
          </a:p>
          <a:p>
            <a:pPr marL="1143000" lvl="2" indent="-228600">
              <a:lnSpc>
                <a:spcPct val="80000"/>
              </a:lnSpc>
              <a:spcBef>
                <a:spcPct val="40000"/>
              </a:spcBef>
              <a:buFontTx/>
              <a:buChar char="•"/>
            </a:pPr>
            <a:r>
              <a:rPr lang="en-US">
                <a:solidFill>
                  <a:srgbClr val="000099"/>
                </a:solidFill>
              </a:rPr>
              <a:t>86 variable (V) </a:t>
            </a:r>
            <a:r>
              <a:rPr lang="tr-TR">
                <a:solidFill>
                  <a:srgbClr val="000099"/>
                </a:solidFill>
              </a:rPr>
              <a:t>dizisi</a:t>
            </a:r>
            <a:endParaRPr lang="en-US">
              <a:solidFill>
                <a:srgbClr val="000099"/>
              </a:solidFill>
            </a:endParaRPr>
          </a:p>
          <a:p>
            <a:pPr marL="1143000" lvl="2" indent="-228600">
              <a:lnSpc>
                <a:spcPct val="80000"/>
              </a:lnSpc>
              <a:spcBef>
                <a:spcPct val="40000"/>
              </a:spcBef>
              <a:buFontTx/>
              <a:buChar char="•"/>
            </a:pPr>
            <a:r>
              <a:rPr lang="en-US">
                <a:solidFill>
                  <a:srgbClr val="000099"/>
                </a:solidFill>
              </a:rPr>
              <a:t>30 diversity (D) </a:t>
            </a:r>
            <a:r>
              <a:rPr lang="tr-TR">
                <a:solidFill>
                  <a:srgbClr val="000099"/>
                </a:solidFill>
              </a:rPr>
              <a:t>dizisi</a:t>
            </a:r>
            <a:endParaRPr lang="en-US">
              <a:solidFill>
                <a:srgbClr val="000099"/>
              </a:solidFill>
            </a:endParaRPr>
          </a:p>
          <a:p>
            <a:pPr marL="1143000" lvl="2" indent="-228600">
              <a:lnSpc>
                <a:spcPct val="80000"/>
              </a:lnSpc>
              <a:spcBef>
                <a:spcPct val="40000"/>
              </a:spcBef>
              <a:buFontTx/>
              <a:buChar char="•"/>
            </a:pPr>
            <a:r>
              <a:rPr lang="en-US">
                <a:solidFill>
                  <a:srgbClr val="000099"/>
                </a:solidFill>
              </a:rPr>
              <a:t>9 joining (J) </a:t>
            </a:r>
            <a:r>
              <a:rPr lang="tr-TR">
                <a:solidFill>
                  <a:srgbClr val="000099"/>
                </a:solidFill>
              </a:rPr>
              <a:t>parçası</a:t>
            </a:r>
            <a:endParaRPr lang="en-US">
              <a:solidFill>
                <a:srgbClr val="000099"/>
              </a:solidFill>
            </a:endParaRPr>
          </a:p>
          <a:p>
            <a:pPr marL="1143000" lvl="2" indent="-228600">
              <a:lnSpc>
                <a:spcPct val="80000"/>
              </a:lnSpc>
              <a:spcBef>
                <a:spcPct val="40000"/>
              </a:spcBef>
              <a:buFontTx/>
              <a:buChar char="•"/>
            </a:pPr>
            <a:r>
              <a:rPr lang="en-US">
                <a:solidFill>
                  <a:srgbClr val="000099"/>
                </a:solidFill>
              </a:rPr>
              <a:t>11 constant (C) </a:t>
            </a:r>
            <a:r>
              <a:rPr lang="tr-TR">
                <a:solidFill>
                  <a:srgbClr val="000099"/>
                </a:solidFill>
              </a:rPr>
              <a:t>dizisi</a:t>
            </a:r>
            <a:endParaRPr lang="en-US">
              <a:solidFill>
                <a:srgbClr val="000099"/>
              </a:solidFill>
            </a:endParaRPr>
          </a:p>
          <a:p>
            <a:pPr marL="685800" lvl="1" indent="-228600">
              <a:lnSpc>
                <a:spcPct val="80000"/>
              </a:lnSpc>
              <a:spcBef>
                <a:spcPct val="40000"/>
              </a:spcBef>
            </a:pPr>
            <a:endParaRPr lang="en-US" sz="2800">
              <a:solidFill>
                <a:srgbClr val="000099"/>
              </a:solidFill>
            </a:endParaRPr>
          </a:p>
          <a:p>
            <a:pPr marL="685800" lvl="1" indent="-228600">
              <a:lnSpc>
                <a:spcPct val="80000"/>
              </a:lnSpc>
              <a:spcBef>
                <a:spcPct val="40000"/>
              </a:spcBef>
              <a:buFontTx/>
              <a:buChar char="–"/>
            </a:pPr>
            <a:endParaRPr lang="en-US" sz="2800">
              <a:solidFill>
                <a:srgbClr val="000099"/>
              </a:solidFill>
            </a:endParaRPr>
          </a:p>
          <a:p>
            <a:pPr marL="685800" lvl="1" indent="-228600">
              <a:lnSpc>
                <a:spcPct val="80000"/>
              </a:lnSpc>
              <a:spcBef>
                <a:spcPct val="40000"/>
              </a:spcBef>
              <a:buFontTx/>
              <a:buChar char="–"/>
            </a:pPr>
            <a:endParaRPr lang="en-US" sz="2800">
              <a:solidFill>
                <a:srgbClr val="000099"/>
              </a:solidFill>
            </a:endParaRPr>
          </a:p>
          <a:p>
            <a:pPr marL="685800" lvl="1" indent="-228600">
              <a:lnSpc>
                <a:spcPct val="80000"/>
              </a:lnSpc>
              <a:spcBef>
                <a:spcPct val="40000"/>
              </a:spcBef>
              <a:buFontTx/>
              <a:buChar char="–"/>
            </a:pPr>
            <a:endParaRPr lang="en-US" sz="2800">
              <a:solidFill>
                <a:srgbClr val="000099"/>
              </a:solidFill>
            </a:endParaRPr>
          </a:p>
        </p:txBody>
      </p:sp>
      <p:sp>
        <p:nvSpPr>
          <p:cNvPr id="53252" name="Rectangle 4"/>
          <p:cNvSpPr>
            <a:spLocks noChangeArrowheads="1"/>
          </p:cNvSpPr>
          <p:nvPr/>
        </p:nvSpPr>
        <p:spPr bwMode="auto">
          <a:xfrm>
            <a:off x="1143000" y="2105025"/>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57200" y="274638"/>
            <a:ext cx="8229600" cy="944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en-US" sz="4400" b="1"/>
              <a:t>BAĞIŞIKLIK SİSTEMİ</a:t>
            </a:r>
          </a:p>
        </p:txBody>
      </p:sp>
      <p:sp>
        <p:nvSpPr>
          <p:cNvPr id="87043" name="Rectangle 3"/>
          <p:cNvSpPr>
            <a:spLocks noChangeArrowheads="1"/>
          </p:cNvSpPr>
          <p:nvPr/>
        </p:nvSpPr>
        <p:spPr bwMode="auto">
          <a:xfrm>
            <a:off x="457200" y="1447800"/>
            <a:ext cx="8229600" cy="4678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80000"/>
              </a:lnSpc>
              <a:spcBef>
                <a:spcPct val="40000"/>
              </a:spcBef>
              <a:buSzPct val="45000"/>
              <a:buFont typeface="Monotype Sorts" pitchFamily="2" charset="2"/>
              <a:buNone/>
            </a:pPr>
            <a:r>
              <a:rPr lang="en-US" sz="2800"/>
              <a:t> I  -Yabancı maddeleri tanımak </a:t>
            </a:r>
          </a:p>
          <a:p>
            <a:pPr marL="342900" indent="-342900" algn="ctr">
              <a:lnSpc>
                <a:spcPct val="80000"/>
              </a:lnSpc>
              <a:spcBef>
                <a:spcPct val="40000"/>
              </a:spcBef>
              <a:buSzPct val="45000"/>
              <a:buFont typeface="Monotype Sorts" pitchFamily="2" charset="2"/>
              <a:buNone/>
            </a:pPr>
            <a:r>
              <a:rPr lang="en-US" sz="2800" b="1"/>
              <a:t>(recognition)</a:t>
            </a:r>
            <a:endParaRPr lang="en-US" sz="2800"/>
          </a:p>
          <a:p>
            <a:pPr marL="342900" indent="-342900">
              <a:lnSpc>
                <a:spcPct val="80000"/>
              </a:lnSpc>
              <a:spcBef>
                <a:spcPct val="40000"/>
              </a:spcBef>
              <a:buSzPct val="45000"/>
              <a:buFont typeface="Monotype Sorts" pitchFamily="2" charset="2"/>
              <a:buNone/>
            </a:pPr>
            <a:r>
              <a:rPr lang="en-US" sz="2800"/>
              <a:t>II  -Yabancı - zararlı olduklarına karar vermek       	                    </a:t>
            </a:r>
            <a:r>
              <a:rPr lang="en-US" sz="2800" b="1"/>
              <a:t>(decision)</a:t>
            </a:r>
            <a:endParaRPr lang="en-US" sz="2800"/>
          </a:p>
          <a:p>
            <a:pPr marL="342900" indent="-342900">
              <a:lnSpc>
                <a:spcPct val="80000"/>
              </a:lnSpc>
              <a:spcBef>
                <a:spcPct val="40000"/>
              </a:spcBef>
              <a:buSzPct val="45000"/>
              <a:buFont typeface="Monotype Sorts" pitchFamily="2" charset="2"/>
              <a:buNone/>
            </a:pPr>
            <a:r>
              <a:rPr lang="en-US" sz="2800"/>
              <a:t>III -</a:t>
            </a:r>
            <a:r>
              <a:rPr lang="en-US"/>
              <a:t>Kendi vücut hücrelerinden üst düzey doğrulukla ayırt etmek</a:t>
            </a:r>
            <a:r>
              <a:rPr lang="en-US" sz="2800"/>
              <a:t> </a:t>
            </a:r>
          </a:p>
          <a:p>
            <a:pPr marL="342900" indent="-342900" algn="ctr">
              <a:lnSpc>
                <a:spcPct val="80000"/>
              </a:lnSpc>
              <a:spcBef>
                <a:spcPct val="40000"/>
              </a:spcBef>
              <a:buSzPct val="45000"/>
              <a:buFont typeface="Monotype Sorts" pitchFamily="2" charset="2"/>
              <a:buNone/>
            </a:pPr>
            <a:r>
              <a:rPr lang="en-US" sz="2800" b="1"/>
              <a:t>(specification)</a:t>
            </a:r>
            <a:endParaRPr lang="en-US" sz="2800"/>
          </a:p>
          <a:p>
            <a:pPr marL="342900" indent="-342900">
              <a:lnSpc>
                <a:spcPct val="80000"/>
              </a:lnSpc>
              <a:spcBef>
                <a:spcPct val="40000"/>
              </a:spcBef>
              <a:buSzPct val="45000"/>
              <a:buFont typeface="Monotype Sorts" pitchFamily="2" charset="2"/>
              <a:buNone/>
            </a:pPr>
            <a:r>
              <a:rPr lang="en-US" sz="2800"/>
              <a:t>IV -Bu maddeleri zararsız hale getirme - yok etmek 		          </a:t>
            </a:r>
            <a:r>
              <a:rPr lang="en-US" sz="2800" b="1"/>
              <a:t>(destruction)</a:t>
            </a:r>
            <a:endParaRPr lang="en-US" sz="2800"/>
          </a:p>
          <a:p>
            <a:pPr marL="342900" indent="-342900" algn="just">
              <a:lnSpc>
                <a:spcPct val="80000"/>
              </a:lnSpc>
              <a:spcBef>
                <a:spcPct val="40000"/>
              </a:spcBef>
              <a:buSzPct val="45000"/>
              <a:buFont typeface="Monotype Sorts" pitchFamily="2" charset="2"/>
              <a:buNone/>
            </a:pPr>
            <a:endParaRPr lang="en-US"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0" y="304800"/>
          <a:ext cx="9144000" cy="5957888"/>
        </p:xfrm>
        <a:graphic>
          <a:graphicData uri="http://schemas.openxmlformats.org/presentationml/2006/ole">
            <mc:AlternateContent xmlns:mc="http://schemas.openxmlformats.org/markup-compatibility/2006">
              <mc:Choice xmlns:v="urn:schemas-microsoft-com:vml" Requires="v">
                <p:oleObj spid="_x0000_s54275" name="Bitmap Image" r:id="rId3" imgW="19047619" imgH="10495238" progId="Paint.Picture">
                  <p:embed/>
                </p:oleObj>
              </mc:Choice>
              <mc:Fallback>
                <p:oleObj name="Bitmap Image" r:id="rId3" imgW="19047619" imgH="1049523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
                        <a:ext cx="9144000" cy="595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ChangeArrowheads="1"/>
          </p:cNvSpPr>
          <p:nvPr/>
        </p:nvSpPr>
        <p:spPr bwMode="auto">
          <a:xfrm>
            <a:off x="457200" y="533400"/>
            <a:ext cx="8229600" cy="5592763"/>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85750" indent="-285750">
              <a:lnSpc>
                <a:spcPct val="70000"/>
              </a:lnSpc>
              <a:spcBef>
                <a:spcPct val="40000"/>
              </a:spcBef>
              <a:buSzPct val="45000"/>
              <a:buFont typeface="Monotype Sorts" pitchFamily="2" charset="2"/>
              <a:buChar char="l"/>
            </a:pPr>
            <a:r>
              <a:rPr lang="tr-TR" sz="3200">
                <a:solidFill>
                  <a:srgbClr val="000099"/>
                </a:solidFill>
              </a:rPr>
              <a:t>Programlı rekombinasyonlar</a:t>
            </a:r>
            <a:endParaRPr lang="en-US" sz="3200">
              <a:solidFill>
                <a:srgbClr val="000099"/>
              </a:solidFill>
            </a:endParaRPr>
          </a:p>
          <a:p>
            <a:pPr marL="685800" lvl="1" indent="-228600">
              <a:lnSpc>
                <a:spcPct val="70000"/>
              </a:lnSpc>
              <a:spcBef>
                <a:spcPct val="40000"/>
              </a:spcBef>
              <a:buFontTx/>
              <a:buChar char="–"/>
            </a:pPr>
            <a:r>
              <a:rPr lang="tr-TR" sz="2800">
                <a:solidFill>
                  <a:srgbClr val="000099"/>
                </a:solidFill>
              </a:rPr>
              <a:t>Hafif zincir sentezi</a:t>
            </a:r>
            <a:endParaRPr lang="en-US" sz="2800">
              <a:solidFill>
                <a:srgbClr val="000099"/>
              </a:solidFill>
            </a:endParaRPr>
          </a:p>
          <a:p>
            <a:pPr marL="1143000" lvl="2" indent="-228600">
              <a:lnSpc>
                <a:spcPct val="70000"/>
              </a:lnSpc>
              <a:spcBef>
                <a:spcPct val="40000"/>
              </a:spcBef>
              <a:buFontTx/>
              <a:buChar char="•"/>
            </a:pPr>
            <a:r>
              <a:rPr lang="en-US">
                <a:solidFill>
                  <a:srgbClr val="000099"/>
                </a:solidFill>
              </a:rPr>
              <a:t>Somati</a:t>
            </a:r>
            <a:r>
              <a:rPr lang="tr-TR">
                <a:solidFill>
                  <a:srgbClr val="000099"/>
                </a:solidFill>
              </a:rPr>
              <a:t>k</a:t>
            </a:r>
            <a:r>
              <a:rPr lang="en-US">
                <a:solidFill>
                  <a:srgbClr val="000099"/>
                </a:solidFill>
              </a:rPr>
              <a:t> re</a:t>
            </a:r>
            <a:r>
              <a:rPr lang="tr-TR">
                <a:solidFill>
                  <a:srgbClr val="000099"/>
                </a:solidFill>
              </a:rPr>
              <a:t>k</a:t>
            </a:r>
            <a:r>
              <a:rPr lang="en-US">
                <a:solidFill>
                  <a:srgbClr val="000099"/>
                </a:solidFill>
              </a:rPr>
              <a:t>ombina</a:t>
            </a:r>
            <a:r>
              <a:rPr lang="tr-TR">
                <a:solidFill>
                  <a:srgbClr val="000099"/>
                </a:solidFill>
              </a:rPr>
              <a:t>sy</a:t>
            </a:r>
            <a:r>
              <a:rPr lang="en-US">
                <a:solidFill>
                  <a:srgbClr val="000099"/>
                </a:solidFill>
              </a:rPr>
              <a:t>on V </a:t>
            </a:r>
            <a:r>
              <a:rPr lang="tr-TR">
                <a:solidFill>
                  <a:srgbClr val="000099"/>
                </a:solidFill>
              </a:rPr>
              <a:t>ve</a:t>
            </a:r>
            <a:r>
              <a:rPr lang="en-US">
                <a:solidFill>
                  <a:srgbClr val="000099"/>
                </a:solidFill>
              </a:rPr>
              <a:t> J</a:t>
            </a:r>
          </a:p>
          <a:p>
            <a:pPr marL="1143000" lvl="2" indent="-228600">
              <a:lnSpc>
                <a:spcPct val="70000"/>
              </a:lnSpc>
              <a:spcBef>
                <a:spcPct val="40000"/>
              </a:spcBef>
              <a:buFontTx/>
              <a:buChar char="•"/>
            </a:pPr>
            <a:r>
              <a:rPr lang="en-US">
                <a:solidFill>
                  <a:srgbClr val="000099"/>
                </a:solidFill>
              </a:rPr>
              <a:t>RNA splicing VJ </a:t>
            </a:r>
            <a:r>
              <a:rPr lang="tr-TR">
                <a:solidFill>
                  <a:srgbClr val="000099"/>
                </a:solidFill>
              </a:rPr>
              <a:t>ve</a:t>
            </a:r>
            <a:r>
              <a:rPr lang="en-US">
                <a:solidFill>
                  <a:srgbClr val="000099"/>
                </a:solidFill>
              </a:rPr>
              <a:t> C</a:t>
            </a:r>
          </a:p>
          <a:p>
            <a:pPr marL="685800" lvl="1" indent="-228600">
              <a:lnSpc>
                <a:spcPct val="70000"/>
              </a:lnSpc>
              <a:spcBef>
                <a:spcPct val="40000"/>
              </a:spcBef>
              <a:buFontTx/>
              <a:buChar char="–"/>
            </a:pPr>
            <a:r>
              <a:rPr lang="tr-TR" sz="2800">
                <a:solidFill>
                  <a:srgbClr val="000099"/>
                </a:solidFill>
              </a:rPr>
              <a:t>Ağır zincir sentezi</a:t>
            </a:r>
            <a:endParaRPr lang="en-US" sz="2800">
              <a:solidFill>
                <a:srgbClr val="000099"/>
              </a:solidFill>
            </a:endParaRPr>
          </a:p>
          <a:p>
            <a:pPr marL="1143000" lvl="2" indent="-228600">
              <a:lnSpc>
                <a:spcPct val="70000"/>
              </a:lnSpc>
              <a:spcBef>
                <a:spcPct val="40000"/>
              </a:spcBef>
              <a:buFontTx/>
              <a:buChar char="•"/>
            </a:pPr>
            <a:r>
              <a:rPr lang="tr-TR">
                <a:solidFill>
                  <a:srgbClr val="000099"/>
                </a:solidFill>
              </a:rPr>
              <a:t>İki</a:t>
            </a:r>
            <a:r>
              <a:rPr lang="en-US">
                <a:solidFill>
                  <a:srgbClr val="000099"/>
                </a:solidFill>
              </a:rPr>
              <a:t> somati</a:t>
            </a:r>
            <a:r>
              <a:rPr lang="tr-TR">
                <a:solidFill>
                  <a:srgbClr val="000099"/>
                </a:solidFill>
              </a:rPr>
              <a:t>k</a:t>
            </a:r>
            <a:r>
              <a:rPr lang="en-US">
                <a:solidFill>
                  <a:srgbClr val="000099"/>
                </a:solidFill>
              </a:rPr>
              <a:t> re</a:t>
            </a:r>
            <a:r>
              <a:rPr lang="tr-TR">
                <a:solidFill>
                  <a:srgbClr val="000099"/>
                </a:solidFill>
              </a:rPr>
              <a:t>k</a:t>
            </a:r>
            <a:r>
              <a:rPr lang="en-US">
                <a:solidFill>
                  <a:srgbClr val="000099"/>
                </a:solidFill>
              </a:rPr>
              <a:t>ombina</a:t>
            </a:r>
            <a:r>
              <a:rPr lang="tr-TR">
                <a:solidFill>
                  <a:srgbClr val="000099"/>
                </a:solidFill>
              </a:rPr>
              <a:t>sy</a:t>
            </a:r>
            <a:r>
              <a:rPr lang="en-US">
                <a:solidFill>
                  <a:srgbClr val="000099"/>
                </a:solidFill>
              </a:rPr>
              <a:t>on DJ </a:t>
            </a:r>
            <a:r>
              <a:rPr lang="tr-TR">
                <a:solidFill>
                  <a:srgbClr val="000099"/>
                </a:solidFill>
              </a:rPr>
              <a:t>ve</a:t>
            </a:r>
            <a:r>
              <a:rPr lang="en-US">
                <a:solidFill>
                  <a:srgbClr val="000099"/>
                </a:solidFill>
              </a:rPr>
              <a:t> VDJ</a:t>
            </a:r>
            <a:r>
              <a:rPr lang="tr-TR">
                <a:solidFill>
                  <a:srgbClr val="000099"/>
                </a:solidFill>
              </a:rPr>
              <a:t> için</a:t>
            </a:r>
            <a:endParaRPr lang="en-US">
              <a:solidFill>
                <a:srgbClr val="000099"/>
              </a:solidFill>
            </a:endParaRPr>
          </a:p>
          <a:p>
            <a:pPr marL="1143000" lvl="2" indent="-228600">
              <a:lnSpc>
                <a:spcPct val="70000"/>
              </a:lnSpc>
              <a:spcBef>
                <a:spcPct val="40000"/>
              </a:spcBef>
              <a:buFontTx/>
              <a:buChar char="•"/>
            </a:pPr>
            <a:r>
              <a:rPr lang="en-US">
                <a:solidFill>
                  <a:srgbClr val="000099"/>
                </a:solidFill>
              </a:rPr>
              <a:t>RNA splicing VDJ </a:t>
            </a:r>
            <a:r>
              <a:rPr lang="tr-TR">
                <a:solidFill>
                  <a:srgbClr val="000099"/>
                </a:solidFill>
              </a:rPr>
              <a:t>ve</a:t>
            </a:r>
            <a:r>
              <a:rPr lang="en-US">
                <a:solidFill>
                  <a:srgbClr val="000099"/>
                </a:solidFill>
              </a:rPr>
              <a:t> C</a:t>
            </a:r>
          </a:p>
          <a:p>
            <a:pPr marL="1143000" lvl="2" indent="-228600">
              <a:lnSpc>
                <a:spcPct val="70000"/>
              </a:lnSpc>
              <a:spcBef>
                <a:spcPct val="40000"/>
              </a:spcBef>
              <a:buFontTx/>
              <a:buChar char="•"/>
            </a:pPr>
            <a:r>
              <a:rPr lang="en-US">
                <a:solidFill>
                  <a:srgbClr val="000099"/>
                </a:solidFill>
              </a:rPr>
              <a:t>Somati</a:t>
            </a:r>
            <a:r>
              <a:rPr lang="tr-TR">
                <a:solidFill>
                  <a:srgbClr val="000099"/>
                </a:solidFill>
              </a:rPr>
              <a:t>k</a:t>
            </a:r>
            <a:r>
              <a:rPr lang="en-US">
                <a:solidFill>
                  <a:srgbClr val="000099"/>
                </a:solidFill>
              </a:rPr>
              <a:t> re</a:t>
            </a:r>
            <a:r>
              <a:rPr lang="tr-TR">
                <a:solidFill>
                  <a:srgbClr val="000099"/>
                </a:solidFill>
              </a:rPr>
              <a:t>k</a:t>
            </a:r>
            <a:r>
              <a:rPr lang="en-US">
                <a:solidFill>
                  <a:srgbClr val="000099"/>
                </a:solidFill>
              </a:rPr>
              <a:t>ombina</a:t>
            </a:r>
            <a:r>
              <a:rPr lang="tr-TR">
                <a:solidFill>
                  <a:srgbClr val="000099"/>
                </a:solidFill>
              </a:rPr>
              <a:t>sy</a:t>
            </a:r>
            <a:r>
              <a:rPr lang="en-US">
                <a:solidFill>
                  <a:srgbClr val="000099"/>
                </a:solidFill>
              </a:rPr>
              <a:t>on VDJ </a:t>
            </a:r>
            <a:r>
              <a:rPr lang="tr-TR">
                <a:solidFill>
                  <a:srgbClr val="000099"/>
                </a:solidFill>
              </a:rPr>
              <a:t>ve</a:t>
            </a:r>
            <a:r>
              <a:rPr lang="en-US">
                <a:solidFill>
                  <a:srgbClr val="000099"/>
                </a:solidFill>
              </a:rPr>
              <a:t> </a:t>
            </a:r>
            <a:r>
              <a:rPr lang="tr-TR">
                <a:solidFill>
                  <a:srgbClr val="000099"/>
                </a:solidFill>
              </a:rPr>
              <a:t>farklı</a:t>
            </a:r>
            <a:r>
              <a:rPr lang="en-US">
                <a:solidFill>
                  <a:srgbClr val="000099"/>
                </a:solidFill>
              </a:rPr>
              <a:t> C</a:t>
            </a:r>
            <a:endParaRPr lang="en-US" sz="2800">
              <a:solidFill>
                <a:srgbClr val="000099"/>
              </a:solidFill>
            </a:endParaRPr>
          </a:p>
          <a:p>
            <a:pPr marL="685800" lvl="1" indent="-228600">
              <a:lnSpc>
                <a:spcPct val="70000"/>
              </a:lnSpc>
              <a:spcBef>
                <a:spcPct val="40000"/>
              </a:spcBef>
              <a:buFontTx/>
              <a:buChar char="–"/>
            </a:pPr>
            <a:endParaRPr lang="en-US" sz="2800">
              <a:solidFill>
                <a:srgbClr val="000099"/>
              </a:solidFill>
            </a:endParaRPr>
          </a:p>
          <a:p>
            <a:pPr marL="685800" lvl="1" indent="-228600">
              <a:lnSpc>
                <a:spcPct val="70000"/>
              </a:lnSpc>
              <a:spcBef>
                <a:spcPct val="40000"/>
              </a:spcBef>
              <a:buFontTx/>
              <a:buChar char="–"/>
            </a:pPr>
            <a:endParaRPr lang="en-US" sz="2800">
              <a:solidFill>
                <a:srgbClr val="000099"/>
              </a:solidFill>
            </a:endParaRPr>
          </a:p>
          <a:p>
            <a:pPr marL="685800" lvl="1" indent="-228600">
              <a:lnSpc>
                <a:spcPct val="70000"/>
              </a:lnSpc>
              <a:spcBef>
                <a:spcPct val="40000"/>
              </a:spcBef>
              <a:buFontTx/>
              <a:buChar char="–"/>
            </a:pPr>
            <a:endParaRPr lang="en-US" sz="2800">
              <a:solidFill>
                <a:srgbClr val="000099"/>
              </a:solidFill>
            </a:endParaRPr>
          </a:p>
        </p:txBody>
      </p:sp>
      <p:sp>
        <p:nvSpPr>
          <p:cNvPr id="52228" name="Rectangle 4"/>
          <p:cNvSpPr>
            <a:spLocks noChangeArrowheads="1"/>
          </p:cNvSpPr>
          <p:nvPr/>
        </p:nvSpPr>
        <p:spPr bwMode="auto">
          <a:xfrm>
            <a:off x="1143000" y="2105025"/>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609600" y="0"/>
          <a:ext cx="7924800" cy="6858000"/>
        </p:xfrm>
        <a:graphic>
          <a:graphicData uri="http://schemas.openxmlformats.org/presentationml/2006/ole">
            <mc:AlternateContent xmlns:mc="http://schemas.openxmlformats.org/markup-compatibility/2006">
              <mc:Choice xmlns:v="urn:schemas-microsoft-com:vml" Requires="v">
                <p:oleObj spid="_x0000_s55299" name="Bitmap Image" r:id="rId3" imgW="19047619" imgH="25552381" progId="Paint.Picture">
                  <p:embed/>
                </p:oleObj>
              </mc:Choice>
              <mc:Fallback>
                <p:oleObj name="Bitmap Image" r:id="rId3" imgW="19047619" imgH="25552381"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0"/>
                        <a:ext cx="792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457200" y="1600200"/>
            <a:ext cx="8229600" cy="4525963"/>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85750" indent="-285750">
              <a:lnSpc>
                <a:spcPct val="80000"/>
              </a:lnSpc>
              <a:spcBef>
                <a:spcPct val="40000"/>
              </a:spcBef>
              <a:buSzPct val="45000"/>
              <a:buFont typeface="Monotype Sorts" pitchFamily="2" charset="2"/>
              <a:buChar char="l"/>
            </a:pPr>
            <a:r>
              <a:rPr lang="tr-TR" sz="3200">
                <a:solidFill>
                  <a:srgbClr val="000099"/>
                </a:solidFill>
              </a:rPr>
              <a:t>İ</a:t>
            </a:r>
            <a:r>
              <a:rPr lang="en-US" sz="3200">
                <a:solidFill>
                  <a:srgbClr val="000099"/>
                </a:solidFill>
              </a:rPr>
              <a:t>nversi</a:t>
            </a:r>
            <a:r>
              <a:rPr lang="tr-TR" sz="3200">
                <a:solidFill>
                  <a:srgbClr val="000099"/>
                </a:solidFill>
              </a:rPr>
              <a:t>y</a:t>
            </a:r>
            <a:r>
              <a:rPr lang="en-US" sz="3200">
                <a:solidFill>
                  <a:srgbClr val="000099"/>
                </a:solidFill>
              </a:rPr>
              <a:t>on </a:t>
            </a:r>
            <a:r>
              <a:rPr lang="tr-TR" sz="3200">
                <a:solidFill>
                  <a:srgbClr val="000099"/>
                </a:solidFill>
              </a:rPr>
              <a:t>veya</a:t>
            </a:r>
            <a:r>
              <a:rPr lang="en-US" sz="3200">
                <a:solidFill>
                  <a:srgbClr val="000099"/>
                </a:solidFill>
              </a:rPr>
              <a:t> dele</a:t>
            </a:r>
            <a:r>
              <a:rPr lang="tr-TR" sz="3200">
                <a:solidFill>
                  <a:srgbClr val="000099"/>
                </a:solidFill>
              </a:rPr>
              <a:t>syon</a:t>
            </a:r>
            <a:r>
              <a:rPr lang="en-US" sz="3200">
                <a:solidFill>
                  <a:srgbClr val="000099"/>
                </a:solidFill>
              </a:rPr>
              <a:t> splicing</a:t>
            </a:r>
          </a:p>
          <a:p>
            <a:pPr marL="685800" lvl="1" indent="-228600">
              <a:lnSpc>
                <a:spcPct val="80000"/>
              </a:lnSpc>
              <a:spcBef>
                <a:spcPct val="40000"/>
              </a:spcBef>
              <a:buFontTx/>
              <a:buChar char="–"/>
            </a:pPr>
            <a:r>
              <a:rPr lang="en-US" sz="2800">
                <a:solidFill>
                  <a:srgbClr val="000099"/>
                </a:solidFill>
              </a:rPr>
              <a:t>Ig kappa </a:t>
            </a:r>
            <a:r>
              <a:rPr lang="tr-TR" sz="2800">
                <a:solidFill>
                  <a:srgbClr val="000099"/>
                </a:solidFill>
              </a:rPr>
              <a:t>hafif zincir</a:t>
            </a:r>
            <a:endParaRPr lang="en-US" sz="2800">
              <a:solidFill>
                <a:srgbClr val="000099"/>
              </a:solidFill>
            </a:endParaRPr>
          </a:p>
          <a:p>
            <a:pPr marL="1143000" lvl="2" indent="-228600">
              <a:lnSpc>
                <a:spcPct val="80000"/>
              </a:lnSpc>
              <a:spcBef>
                <a:spcPct val="40000"/>
              </a:spcBef>
              <a:buFontTx/>
              <a:buChar char="•"/>
            </a:pPr>
            <a:r>
              <a:rPr lang="en-US">
                <a:solidFill>
                  <a:srgbClr val="000099"/>
                </a:solidFill>
              </a:rPr>
              <a:t>V-J splicing</a:t>
            </a:r>
          </a:p>
          <a:p>
            <a:pPr marL="685800" lvl="1" indent="-228600">
              <a:lnSpc>
                <a:spcPct val="80000"/>
              </a:lnSpc>
              <a:spcBef>
                <a:spcPct val="40000"/>
              </a:spcBef>
              <a:buFontTx/>
              <a:buChar char="–"/>
            </a:pPr>
            <a:endParaRPr lang="en-US" sz="2800">
              <a:solidFill>
                <a:srgbClr val="000099"/>
              </a:solidFill>
            </a:endParaRPr>
          </a:p>
          <a:p>
            <a:pPr marL="685800" lvl="1" indent="-228600">
              <a:lnSpc>
                <a:spcPct val="80000"/>
              </a:lnSpc>
              <a:spcBef>
                <a:spcPct val="40000"/>
              </a:spcBef>
              <a:buFontTx/>
              <a:buChar char="–"/>
            </a:pPr>
            <a:endParaRPr lang="en-US" sz="2800">
              <a:solidFill>
                <a:srgbClr val="000099"/>
              </a:solidFill>
            </a:endParaRPr>
          </a:p>
        </p:txBody>
      </p:sp>
      <p:sp>
        <p:nvSpPr>
          <p:cNvPr id="56324" name="Rectangle 4"/>
          <p:cNvSpPr>
            <a:spLocks noChangeArrowheads="1"/>
          </p:cNvSpPr>
          <p:nvPr/>
        </p:nvSpPr>
        <p:spPr bwMode="auto">
          <a:xfrm>
            <a:off x="1143000" y="2105025"/>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nvGraphicFramePr>
        <p:xfrm>
          <a:off x="152400" y="381000"/>
          <a:ext cx="8991600" cy="6477000"/>
        </p:xfrm>
        <a:graphic>
          <a:graphicData uri="http://schemas.openxmlformats.org/presentationml/2006/ole">
            <mc:AlternateContent xmlns:mc="http://schemas.openxmlformats.org/markup-compatibility/2006">
              <mc:Choice xmlns:v="urn:schemas-microsoft-com:vml" Requires="v">
                <p:oleObj spid="_x0000_s57347" name="Bitmap Image" r:id="rId3" imgW="19047619" imgH="12879598" progId="Paint.Picture">
                  <p:embed/>
                </p:oleObj>
              </mc:Choice>
              <mc:Fallback>
                <p:oleObj name="Bitmap Image" r:id="rId3" imgW="19047619" imgH="12879598"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8991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1028"/>
          <p:cNvPicPr>
            <a:picLocks noChangeAspect="1" noChangeArrowheads="1"/>
          </p:cNvPicPr>
          <p:nvPr>
            <p:ph/>
          </p:nvPr>
        </p:nvPicPr>
        <p:blipFill>
          <a:blip r:embed="rId2">
            <a:extLst>
              <a:ext uri="{28A0092B-C50C-407E-A947-70E740481C1C}">
                <a14:useLocalDpi xmlns:a14="http://schemas.microsoft.com/office/drawing/2010/main" val="0"/>
              </a:ext>
            </a:extLst>
          </a:blip>
          <a:srcRect t="3024"/>
          <a:stretch>
            <a:fillRect/>
          </a:stretch>
        </p:blipFill>
        <p:spPr>
          <a:xfrm>
            <a:off x="1074738" y="228600"/>
            <a:ext cx="6994525" cy="5867400"/>
          </a:xfrm>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immuneresponse"/>
          <p:cNvPicPr>
            <a:picLocks noChangeAspect="1" noChangeArrowheads="1"/>
          </p:cNvPicPr>
          <p:nvPr>
            <p:ph/>
          </p:nvPr>
        </p:nvPicPr>
        <p:blipFill>
          <a:blip r:embed="rId2">
            <a:extLst>
              <a:ext uri="{28A0092B-C50C-407E-A947-70E740481C1C}">
                <a14:useLocalDpi xmlns:a14="http://schemas.microsoft.com/office/drawing/2010/main" val="0"/>
              </a:ext>
            </a:extLst>
          </a:blip>
          <a:srcRect t="11255"/>
          <a:stretch>
            <a:fillRect/>
          </a:stretch>
        </p:blipFill>
        <p:spPr>
          <a:xfrm>
            <a:off x="1612900" y="263525"/>
            <a:ext cx="5916613" cy="579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0777al"/>
          <p:cNvPicPr>
            <a:picLocks noChangeAspect="1" noChangeArrowheads="1"/>
          </p:cNvPicPr>
          <p:nvPr/>
        </p:nvPicPr>
        <p:blipFill>
          <a:blip r:embed="rId2">
            <a:extLst>
              <a:ext uri="{28A0092B-C50C-407E-A947-70E740481C1C}">
                <a14:useLocalDpi xmlns:a14="http://schemas.microsoft.com/office/drawing/2010/main" val="0"/>
              </a:ext>
            </a:extLst>
          </a:blip>
          <a:srcRect t="17999" b="27000"/>
          <a:stretch>
            <a:fillRect/>
          </a:stretch>
        </p:blipFill>
        <p:spPr bwMode="auto">
          <a:xfrm>
            <a:off x="762000" y="1676400"/>
            <a:ext cx="7086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9" name="Text Box 5"/>
          <p:cNvSpPr txBox="1">
            <a:spLocks noChangeArrowheads="1"/>
          </p:cNvSpPr>
          <p:nvPr/>
        </p:nvSpPr>
        <p:spPr bwMode="auto">
          <a:xfrm>
            <a:off x="304800" y="4419600"/>
            <a:ext cx="2819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FFFF"/>
                </a:solidFill>
                <a:latin typeface="Helvetica" pitchFamily="34" charset="0"/>
              </a:rPr>
              <a:t>Join T cell surface </a:t>
            </a:r>
            <a:r>
              <a:rPr lang="en-US" b="1">
                <a:solidFill>
                  <a:schemeClr val="accent2"/>
                </a:solidFill>
                <a:latin typeface="Helvetica" pitchFamily="34" charset="0"/>
              </a:rPr>
              <a:t>receptors</a:t>
            </a:r>
          </a:p>
          <a:p>
            <a:r>
              <a:rPr lang="en-US" b="1">
                <a:solidFill>
                  <a:srgbClr val="FFFFFF"/>
                </a:solidFill>
                <a:latin typeface="Helvetica" pitchFamily="34" charset="0"/>
              </a:rPr>
              <a:t>to bind antigen</a:t>
            </a:r>
          </a:p>
        </p:txBody>
      </p:sp>
      <p:sp>
        <p:nvSpPr>
          <p:cNvPr id="72710" name="Text Box 6"/>
          <p:cNvSpPr txBox="1">
            <a:spLocks noChangeArrowheads="1"/>
          </p:cNvSpPr>
          <p:nvPr/>
        </p:nvSpPr>
        <p:spPr bwMode="auto">
          <a:xfrm>
            <a:off x="6337300" y="4419600"/>
            <a:ext cx="26543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chemeClr val="accent2"/>
                </a:solidFill>
                <a:latin typeface="Helvetica" pitchFamily="34" charset="0"/>
              </a:rPr>
              <a:t>Cell transport is disrupted and cell dies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Mono</a:t>
            </a:r>
            <a:r>
              <a:rPr lang="tr-TR"/>
              <a:t>k</a:t>
            </a:r>
            <a:r>
              <a:rPr lang="en-US"/>
              <a:t>lonal Anti</a:t>
            </a:r>
            <a:r>
              <a:rPr lang="tr-TR"/>
              <a:t>korlar</a:t>
            </a:r>
            <a:endParaRPr lang="en-US"/>
          </a:p>
        </p:txBody>
      </p:sp>
      <p:sp>
        <p:nvSpPr>
          <p:cNvPr id="10243" name="Rectangle 3"/>
          <p:cNvSpPr>
            <a:spLocks noGrp="1" noChangeArrowheads="1"/>
          </p:cNvSpPr>
          <p:nvPr>
            <p:ph type="body" idx="1"/>
          </p:nvPr>
        </p:nvSpPr>
        <p:spPr/>
        <p:txBody>
          <a:bodyPr/>
          <a:lstStyle/>
          <a:p>
            <a:pPr>
              <a:buClr>
                <a:srgbClr val="00CC99"/>
              </a:buClr>
            </a:pPr>
            <a:r>
              <a:rPr lang="tr-TR"/>
              <a:t>Tek bir antikor oluşturan hücreden türevlenirler.</a:t>
            </a:r>
            <a:endParaRPr lang="en-US"/>
          </a:p>
          <a:p>
            <a:pPr>
              <a:buClr>
                <a:srgbClr val="00CC99"/>
              </a:buClr>
            </a:pPr>
            <a:r>
              <a:rPr lang="en-US"/>
              <a:t>Mono</a:t>
            </a:r>
            <a:r>
              <a:rPr lang="tr-TR"/>
              <a:t>k</a:t>
            </a:r>
            <a:r>
              <a:rPr lang="en-US"/>
              <a:t>lonal </a:t>
            </a:r>
            <a:r>
              <a:rPr lang="tr-TR"/>
              <a:t>tedavi, tanı</a:t>
            </a:r>
            <a:r>
              <a:rPr lang="en-US"/>
              <a:t> </a:t>
            </a:r>
            <a:r>
              <a:rPr lang="tr-TR"/>
              <a:t>ve araştırma amaçlı kullanılırlar.</a:t>
            </a:r>
            <a:endParaRPr lang="en-US"/>
          </a:p>
          <a:p>
            <a:pPr>
              <a:buClr>
                <a:srgbClr val="00CC99"/>
              </a:buClr>
            </a:pPr>
            <a:r>
              <a:rPr lang="tr-TR"/>
              <a:t>Antikorlar humanize edilebilirler</a:t>
            </a:r>
            <a:r>
              <a:rPr lang="en-US"/>
              <a:t> (</a:t>
            </a:r>
            <a:r>
              <a:rPr lang="tr-TR"/>
              <a:t>fare</a:t>
            </a:r>
            <a:r>
              <a:rPr lang="en-US"/>
              <a:t> CDRs </a:t>
            </a:r>
            <a:r>
              <a:rPr lang="tr-TR"/>
              <a:t>insan antikorları içersinde</a:t>
            </a:r>
            <a:r>
              <a:rPr lang="en-US"/>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0352"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81000" y="1295400"/>
            <a:ext cx="85344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pPr>
            <a:r>
              <a:rPr lang="tr-TR" sz="3200">
                <a:latin typeface="Arial" pitchFamily="34" charset="0"/>
              </a:rPr>
              <a:t>I- Doğal-doğuştan (innate)var olan bağışıklık</a:t>
            </a:r>
          </a:p>
          <a:p>
            <a:pPr eaLnBrk="1" hangingPunct="1">
              <a:lnSpc>
                <a:spcPct val="80000"/>
              </a:lnSpc>
              <a:spcBef>
                <a:spcPct val="50000"/>
              </a:spcBef>
            </a:pPr>
            <a:r>
              <a:rPr lang="tr-TR" sz="2000">
                <a:latin typeface="Arial" pitchFamily="34" charset="0"/>
              </a:rPr>
              <a:t>	Bu bağışıklık sisteminde üç hücre grubu görev alır ve organizma bir patojene maruz kaldığında öncelikle geliştirilen immün sistem kısmını oluşturur. Olası ileri enfeksiyonlarla genellikle başedemez ve yerini  daha kompleks olan adaptif bağışıklık sistemine terk eder.</a:t>
            </a:r>
          </a:p>
          <a:p>
            <a:pPr eaLnBrk="1" hangingPunct="1">
              <a:lnSpc>
                <a:spcPct val="80000"/>
              </a:lnSpc>
              <a:spcBef>
                <a:spcPct val="50000"/>
              </a:spcBef>
            </a:pPr>
            <a:endParaRPr lang="tr-TR" sz="3200">
              <a:latin typeface="Arial" pitchFamily="34" charset="0"/>
            </a:endParaRPr>
          </a:p>
          <a:p>
            <a:pPr eaLnBrk="1" hangingPunct="1">
              <a:lnSpc>
                <a:spcPct val="80000"/>
              </a:lnSpc>
              <a:spcBef>
                <a:spcPct val="50000"/>
              </a:spcBef>
            </a:pPr>
            <a:r>
              <a:rPr lang="tr-TR" sz="2000">
                <a:latin typeface="Arial" pitchFamily="34" charset="0"/>
                <a:sym typeface="Wingdings" pitchFamily="2" charset="2"/>
              </a:rPr>
              <a:t></a:t>
            </a:r>
            <a:r>
              <a:rPr lang="tr-TR" sz="2000">
                <a:latin typeface="Arial" pitchFamily="34" charset="0"/>
              </a:rPr>
              <a:t>  </a:t>
            </a:r>
            <a:r>
              <a:rPr lang="tr-TR" sz="2000" b="1">
                <a:latin typeface="Arial" pitchFamily="34" charset="0"/>
              </a:rPr>
              <a:t>Fagositik hücreler</a:t>
            </a:r>
            <a:r>
              <a:rPr lang="tr-TR" sz="2000">
                <a:latin typeface="Arial" pitchFamily="34" charset="0"/>
              </a:rPr>
              <a:t> (makrofajlar, mast hücreleri)</a:t>
            </a:r>
          </a:p>
          <a:p>
            <a:pPr eaLnBrk="1" hangingPunct="1">
              <a:lnSpc>
                <a:spcPct val="80000"/>
              </a:lnSpc>
              <a:spcBef>
                <a:spcPct val="50000"/>
              </a:spcBef>
            </a:pPr>
            <a:r>
              <a:rPr lang="tr-TR" sz="2000">
                <a:latin typeface="Arial" pitchFamily="34" charset="0"/>
                <a:sym typeface="Wingdings" pitchFamily="2" charset="2"/>
              </a:rPr>
              <a:t></a:t>
            </a:r>
            <a:r>
              <a:rPr lang="tr-TR" sz="2000">
                <a:latin typeface="Arial" pitchFamily="34" charset="0"/>
              </a:rPr>
              <a:t>  </a:t>
            </a:r>
            <a:r>
              <a:rPr lang="tr-TR" sz="2000" b="1">
                <a:latin typeface="Arial" pitchFamily="34" charset="0"/>
              </a:rPr>
              <a:t>Compleman sistemi- T helper hücreler; </a:t>
            </a:r>
            <a:r>
              <a:rPr lang="tr-TR" sz="2000">
                <a:latin typeface="Arial" pitchFamily="34" charset="0"/>
              </a:rPr>
              <a:t>(direkt bakteri hücre membranı parçalayarak, bakteri hücre membranını kaplayarak fagositik  ve diğer immün sistem hücrelerin bunlara atak yapmasına aracılık ederler.)</a:t>
            </a:r>
          </a:p>
          <a:p>
            <a:pPr eaLnBrk="1" hangingPunct="1">
              <a:lnSpc>
                <a:spcPct val="80000"/>
              </a:lnSpc>
              <a:spcBef>
                <a:spcPct val="50000"/>
              </a:spcBef>
            </a:pPr>
            <a:r>
              <a:rPr lang="tr-TR" sz="2000">
                <a:latin typeface="Arial" pitchFamily="34" charset="0"/>
                <a:sym typeface="Wingdings" pitchFamily="2" charset="2"/>
              </a:rPr>
              <a:t></a:t>
            </a:r>
            <a:r>
              <a:rPr lang="tr-TR" sz="2000">
                <a:latin typeface="Arial" pitchFamily="34" charset="0"/>
              </a:rPr>
              <a:t>  </a:t>
            </a:r>
            <a:r>
              <a:rPr lang="tr-TR" sz="2000" b="1">
                <a:latin typeface="Arial" pitchFamily="34" charset="0"/>
              </a:rPr>
              <a:t>Natural (doğal) killer hücreler</a:t>
            </a:r>
            <a:r>
              <a:rPr lang="tr-TR" sz="2000">
                <a:latin typeface="Arial" pitchFamily="34" charset="0"/>
              </a:rPr>
              <a:t> (özel tip lenfosit hücreleri olup, viral enfeksiyon ve bazı tümör hücrelerin yok edilmesinden sorumlu hücre grubudur)</a:t>
            </a:r>
          </a:p>
          <a:p>
            <a:pPr eaLnBrk="1" hangingPunct="1">
              <a:lnSpc>
                <a:spcPct val="80000"/>
              </a:lnSpc>
              <a:spcBef>
                <a:spcPct val="50000"/>
              </a:spcBef>
            </a:pPr>
            <a:r>
              <a:rPr lang="tr-TR" sz="2000">
                <a:latin typeface="Arial"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8" name="Group 4"/>
          <p:cNvGrpSpPr>
            <a:grpSpLocks/>
          </p:cNvGrpSpPr>
          <p:nvPr/>
        </p:nvGrpSpPr>
        <p:grpSpPr bwMode="auto">
          <a:xfrm>
            <a:off x="228600" y="304800"/>
            <a:ext cx="8915400" cy="6172200"/>
            <a:chOff x="336" y="311"/>
            <a:chExt cx="5136" cy="3632"/>
          </a:xfrm>
        </p:grpSpPr>
        <p:graphicFrame>
          <p:nvGraphicFramePr>
            <p:cNvPr id="11266" name="Object 2"/>
            <p:cNvGraphicFramePr>
              <a:graphicFrameLocks noChangeAspect="1"/>
            </p:cNvGraphicFramePr>
            <p:nvPr/>
          </p:nvGraphicFramePr>
          <p:xfrm>
            <a:off x="336" y="311"/>
            <a:ext cx="5136" cy="3632"/>
          </p:xfrm>
          <a:graphic>
            <a:graphicData uri="http://schemas.openxmlformats.org/presentationml/2006/ole">
              <mc:AlternateContent xmlns:mc="http://schemas.openxmlformats.org/markup-compatibility/2006">
                <mc:Choice xmlns:v="urn:schemas-microsoft-com:vml" Requires="v">
                  <p:oleObj spid="_x0000_s101376" name="Bitmap Image" r:id="rId3" imgW="5495238" imgH="3885714" progId="Paint.Picture">
                    <p:embed/>
                  </p:oleObj>
                </mc:Choice>
                <mc:Fallback>
                  <p:oleObj name="Bitmap Image" r:id="rId3" imgW="5495238" imgH="3885714"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311"/>
                          <a:ext cx="5136" cy="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Line 3"/>
            <p:cNvSpPr>
              <a:spLocks noChangeShapeType="1"/>
            </p:cNvSpPr>
            <p:nvPr/>
          </p:nvSpPr>
          <p:spPr bwMode="auto">
            <a:xfrm>
              <a:off x="336" y="679"/>
              <a:ext cx="0" cy="151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1524000"/>
            <a:ext cx="7770813" cy="719138"/>
          </a:xfrm>
        </p:spPr>
        <p:txBody>
          <a:bodyPr/>
          <a:lstStyle/>
          <a:p>
            <a:pPr marL="342900" indent="-342900"/>
            <a:r>
              <a:rPr lang="en-US">
                <a:solidFill>
                  <a:srgbClr val="FFFE00"/>
                </a:solidFill>
              </a:rPr>
              <a:t>  </a:t>
            </a:r>
            <a:endParaRPr lang="en-US">
              <a:solidFill>
                <a:srgbClr val="FFFFFF"/>
              </a:solidFill>
              <a:latin typeface="55 Helvetica Roman" charset="0"/>
            </a:endParaRPr>
          </a:p>
        </p:txBody>
      </p:sp>
      <p:sp>
        <p:nvSpPr>
          <p:cNvPr id="39939" name="Text Box 3"/>
          <p:cNvSpPr txBox="1">
            <a:spLocks noChangeArrowheads="1"/>
          </p:cNvSpPr>
          <p:nvPr/>
        </p:nvSpPr>
        <p:spPr bwMode="auto">
          <a:xfrm>
            <a:off x="1362075" y="304800"/>
            <a:ext cx="6419850" cy="1025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5000"/>
              </a:lnSpc>
            </a:pPr>
            <a:r>
              <a:rPr lang="en-US" sz="3600" b="1">
                <a:solidFill>
                  <a:srgbClr val="9900FF"/>
                </a:solidFill>
                <a:effectLst>
                  <a:outerShdw blurRad="38100" dist="38100" dir="2700000" algn="tl">
                    <a:srgbClr val="C0C0C0"/>
                  </a:outerShdw>
                </a:effectLst>
              </a:rPr>
              <a:t>Macrophage Dependent ADCC </a:t>
            </a:r>
          </a:p>
          <a:p>
            <a:pPr algn="ctr">
              <a:lnSpc>
                <a:spcPct val="85000"/>
              </a:lnSpc>
            </a:pPr>
            <a:r>
              <a:rPr lang="en-US" sz="3600" b="1">
                <a:solidFill>
                  <a:srgbClr val="9900FF"/>
                </a:solidFill>
                <a:effectLst>
                  <a:outerShdw blurRad="38100" dist="38100" dir="2700000" algn="tl">
                    <a:srgbClr val="C0C0C0"/>
                  </a:outerShdw>
                </a:effectLst>
              </a:rPr>
              <a:t>as a Therapy for Cancer</a:t>
            </a:r>
            <a:endParaRPr lang="en-US" sz="4400" b="1">
              <a:solidFill>
                <a:srgbClr val="9900FF"/>
              </a:solidFill>
              <a:effectLst>
                <a:outerShdw blurRad="38100" dist="38100" dir="2700000" algn="tl">
                  <a:srgbClr val="C0C0C0"/>
                </a:outerShdw>
              </a:effectLst>
              <a:latin typeface="Garamond" pitchFamily="18" charset="0"/>
            </a:endParaRPr>
          </a:p>
        </p:txBody>
      </p:sp>
      <p:sp>
        <p:nvSpPr>
          <p:cNvPr id="39940" name="Text Box 4"/>
          <p:cNvSpPr txBox="1">
            <a:spLocks noChangeArrowheads="1"/>
          </p:cNvSpPr>
          <p:nvPr/>
        </p:nvSpPr>
        <p:spPr bwMode="auto">
          <a:xfrm>
            <a:off x="2270125" y="6202363"/>
            <a:ext cx="184150" cy="473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solidFill>
                <a:schemeClr val="bg1"/>
              </a:solidFill>
              <a:latin typeface="Garamond" pitchFamily="18" charset="0"/>
            </a:endParaRPr>
          </a:p>
        </p:txBody>
      </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943600" cy="450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1524000"/>
            <a:ext cx="7770813" cy="719138"/>
          </a:xfrm>
        </p:spPr>
        <p:txBody>
          <a:bodyPr/>
          <a:lstStyle/>
          <a:p>
            <a:pPr marL="342900" indent="-342900"/>
            <a:r>
              <a:rPr lang="en-US">
                <a:solidFill>
                  <a:srgbClr val="FFFE00"/>
                </a:solidFill>
              </a:rPr>
              <a:t>  </a:t>
            </a:r>
            <a:endParaRPr lang="en-US">
              <a:solidFill>
                <a:srgbClr val="FFFFFF"/>
              </a:solidFill>
              <a:latin typeface="55 Helvetica Roman" charset="0"/>
            </a:endParaRPr>
          </a:p>
        </p:txBody>
      </p:sp>
      <p:sp>
        <p:nvSpPr>
          <p:cNvPr id="43011" name="Text Box 3"/>
          <p:cNvSpPr txBox="1">
            <a:spLocks noChangeArrowheads="1"/>
          </p:cNvSpPr>
          <p:nvPr/>
        </p:nvSpPr>
        <p:spPr bwMode="auto">
          <a:xfrm>
            <a:off x="914400" y="228600"/>
            <a:ext cx="7315200" cy="7016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tr-TR" sz="2800" b="1">
                <a:solidFill>
                  <a:srgbClr val="9900FF"/>
                </a:solidFill>
                <a:effectLst>
                  <a:outerShdw blurRad="38100" dist="38100" dir="2700000" algn="tl">
                    <a:srgbClr val="C0C0C0"/>
                  </a:outerShdw>
                </a:effectLst>
              </a:rPr>
              <a:t>Monoklonal antikorlar ve kanser</a:t>
            </a:r>
            <a:r>
              <a:rPr lang="en-US" sz="4000">
                <a:solidFill>
                  <a:srgbClr val="FFFFCC"/>
                </a:solidFill>
              </a:rPr>
              <a:t> </a:t>
            </a:r>
          </a:p>
        </p:txBody>
      </p:sp>
      <p:sp>
        <p:nvSpPr>
          <p:cNvPr id="43012" name="Text Box 4"/>
          <p:cNvSpPr txBox="1">
            <a:spLocks noChangeArrowheads="1"/>
          </p:cNvSpPr>
          <p:nvPr/>
        </p:nvSpPr>
        <p:spPr bwMode="auto">
          <a:xfrm>
            <a:off x="1066800" y="1981200"/>
            <a:ext cx="7315200" cy="1554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366838" indent="-276225">
              <a:defRPr sz="2400">
                <a:solidFill>
                  <a:schemeClr val="tx1"/>
                </a:solidFill>
                <a:latin typeface="Times New Roman" pitchFamily="18" charset="0"/>
              </a:defRPr>
            </a:lvl3pPr>
            <a:lvl4pPr marL="1481138">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2">
              <a:spcAft>
                <a:spcPts val="1075"/>
              </a:spcAft>
              <a:buClr>
                <a:srgbClr val="FF0000"/>
              </a:buClr>
              <a:buSzPct val="115000"/>
              <a:buFontTx/>
              <a:buChar char="•"/>
            </a:pPr>
            <a:r>
              <a:rPr lang="tr-TR" sz="2000" b="1" i="1">
                <a:solidFill>
                  <a:srgbClr val="9900FF"/>
                </a:solidFill>
                <a:latin typeface="Helvetica" pitchFamily="34" charset="0"/>
              </a:rPr>
              <a:t>Kanser özgün yüzey molekülleri</a:t>
            </a:r>
            <a:endParaRPr lang="en-US" sz="2000" b="1" i="1">
              <a:solidFill>
                <a:srgbClr val="9900FF"/>
              </a:solidFill>
              <a:latin typeface="Helvetica" pitchFamily="34" charset="0"/>
            </a:endParaRPr>
          </a:p>
          <a:p>
            <a:pPr lvl="2">
              <a:spcAft>
                <a:spcPts val="1075"/>
              </a:spcAft>
              <a:buClr>
                <a:srgbClr val="FF0000"/>
              </a:buClr>
              <a:buSzPct val="115000"/>
              <a:buFontTx/>
              <a:buChar char="•"/>
            </a:pPr>
            <a:r>
              <a:rPr lang="tr-TR" sz="2000" b="1" i="1">
                <a:solidFill>
                  <a:srgbClr val="9900FF"/>
                </a:solidFill>
                <a:latin typeface="Helvetica" pitchFamily="34" charset="0"/>
              </a:rPr>
              <a:t> Geni Klonla</a:t>
            </a:r>
            <a:r>
              <a:rPr lang="en-US" sz="2000" b="1" i="1">
                <a:solidFill>
                  <a:srgbClr val="9900FF"/>
                </a:solidFill>
                <a:latin typeface="Helvetica" pitchFamily="34" charset="0"/>
              </a:rPr>
              <a:t>/</a:t>
            </a:r>
            <a:r>
              <a:rPr lang="tr-TR" sz="2000" b="1" i="1">
                <a:solidFill>
                  <a:srgbClr val="9900FF"/>
                </a:solidFill>
                <a:latin typeface="Helvetica" pitchFamily="34" charset="0"/>
              </a:rPr>
              <a:t>protein ekspresyonu</a:t>
            </a:r>
            <a:r>
              <a:rPr lang="en-US" sz="2000" b="1" i="1">
                <a:solidFill>
                  <a:srgbClr val="9900FF"/>
                </a:solidFill>
                <a:latin typeface="Helvetica" pitchFamily="34" charset="0"/>
              </a:rPr>
              <a:t>/</a:t>
            </a:r>
            <a:r>
              <a:rPr lang="tr-TR" sz="2000" b="1" i="1">
                <a:solidFill>
                  <a:srgbClr val="9900FF"/>
                </a:solidFill>
                <a:latin typeface="Helvetica" pitchFamily="34" charset="0"/>
              </a:rPr>
              <a:t>humanize antikor yapımı</a:t>
            </a:r>
            <a:endParaRPr lang="en-US" sz="1800" b="1" i="1">
              <a:solidFill>
                <a:srgbClr val="9900FF"/>
              </a:solidFill>
              <a:latin typeface="Helvetica" pitchFamily="34" charset="0"/>
            </a:endParaRPr>
          </a:p>
          <a:p>
            <a:pPr lvl="2">
              <a:spcAft>
                <a:spcPts val="1075"/>
              </a:spcAft>
              <a:buClr>
                <a:srgbClr val="FF0000"/>
              </a:buClr>
              <a:buSzPct val="115000"/>
            </a:pPr>
            <a:endParaRPr lang="en-US" sz="1800" b="1">
              <a:solidFill>
                <a:srgbClr val="9900FF"/>
              </a:solidFill>
              <a:latin typeface="Helvetica" pitchFamily="34" charset="0"/>
            </a:endParaRPr>
          </a:p>
        </p:txBody>
      </p:sp>
      <p:grpSp>
        <p:nvGrpSpPr>
          <p:cNvPr id="43013" name="Group 5"/>
          <p:cNvGrpSpPr>
            <a:grpSpLocks/>
          </p:cNvGrpSpPr>
          <p:nvPr/>
        </p:nvGrpSpPr>
        <p:grpSpPr bwMode="auto">
          <a:xfrm>
            <a:off x="982663" y="3962400"/>
            <a:ext cx="7170737" cy="2678113"/>
            <a:chOff x="336" y="2496"/>
            <a:chExt cx="4517" cy="1687"/>
          </a:xfrm>
        </p:grpSpPr>
        <p:grpSp>
          <p:nvGrpSpPr>
            <p:cNvPr id="43014" name="Group 6"/>
            <p:cNvGrpSpPr>
              <a:grpSpLocks/>
            </p:cNvGrpSpPr>
            <p:nvPr/>
          </p:nvGrpSpPr>
          <p:grpSpPr bwMode="auto">
            <a:xfrm>
              <a:off x="2142" y="2496"/>
              <a:ext cx="2119" cy="560"/>
              <a:chOff x="2958" y="2561"/>
              <a:chExt cx="2119" cy="560"/>
            </a:xfrm>
          </p:grpSpPr>
          <p:sp>
            <p:nvSpPr>
              <p:cNvPr id="43015" name="Freeform 7"/>
              <p:cNvSpPr>
                <a:spLocks/>
              </p:cNvSpPr>
              <p:nvPr/>
            </p:nvSpPr>
            <p:spPr bwMode="auto">
              <a:xfrm flipV="1">
                <a:off x="2958" y="2796"/>
                <a:ext cx="2119" cy="325"/>
              </a:xfrm>
              <a:custGeom>
                <a:avLst/>
                <a:gdLst>
                  <a:gd name="T0" fmla="*/ 3078 w 3078"/>
                  <a:gd name="T1" fmla="*/ 0 h 471"/>
                  <a:gd name="T2" fmla="*/ 2112 w 3078"/>
                  <a:gd name="T3" fmla="*/ 404 h 471"/>
                  <a:gd name="T4" fmla="*/ 743 w 3078"/>
                  <a:gd name="T5" fmla="*/ 404 h 471"/>
                  <a:gd name="T6" fmla="*/ 0 w 3078"/>
                  <a:gd name="T7" fmla="*/ 52 h 471"/>
                </a:gdLst>
                <a:ahLst/>
                <a:cxnLst>
                  <a:cxn ang="0">
                    <a:pos x="T0" y="T1"/>
                  </a:cxn>
                  <a:cxn ang="0">
                    <a:pos x="T2" y="T3"/>
                  </a:cxn>
                  <a:cxn ang="0">
                    <a:pos x="T4" y="T5"/>
                  </a:cxn>
                  <a:cxn ang="0">
                    <a:pos x="T6" y="T7"/>
                  </a:cxn>
                </a:cxnLst>
                <a:rect l="0" t="0" r="r" b="b"/>
                <a:pathLst>
                  <a:path w="3078" h="471">
                    <a:moveTo>
                      <a:pt x="3078" y="0"/>
                    </a:moveTo>
                    <a:cubicBezTo>
                      <a:pt x="2789" y="168"/>
                      <a:pt x="2501" y="337"/>
                      <a:pt x="2112" y="404"/>
                    </a:cubicBezTo>
                    <a:cubicBezTo>
                      <a:pt x="1723" y="471"/>
                      <a:pt x="1095" y="463"/>
                      <a:pt x="743" y="404"/>
                    </a:cubicBezTo>
                    <a:cubicBezTo>
                      <a:pt x="391" y="345"/>
                      <a:pt x="195" y="198"/>
                      <a:pt x="0" y="52"/>
                    </a:cubicBezTo>
                  </a:path>
                </a:pathLst>
              </a:custGeom>
              <a:noFill/>
              <a:ln w="38100" cmpd="sng">
                <a:solidFill>
                  <a:srgbClr val="FF33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16" name="Text Box 8"/>
              <p:cNvSpPr txBox="1">
                <a:spLocks noChangeArrowheads="1"/>
              </p:cNvSpPr>
              <p:nvPr/>
            </p:nvSpPr>
            <p:spPr bwMode="auto">
              <a:xfrm>
                <a:off x="3646" y="2561"/>
                <a:ext cx="6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latin typeface="Arial" pitchFamily="34" charset="0"/>
                  </a:rPr>
                  <a:t>Killing</a:t>
                </a:r>
              </a:p>
            </p:txBody>
          </p:sp>
        </p:grpSp>
        <p:grpSp>
          <p:nvGrpSpPr>
            <p:cNvPr id="43017" name="Group 9"/>
            <p:cNvGrpSpPr>
              <a:grpSpLocks/>
            </p:cNvGrpSpPr>
            <p:nvPr/>
          </p:nvGrpSpPr>
          <p:grpSpPr bwMode="auto">
            <a:xfrm>
              <a:off x="336" y="3040"/>
              <a:ext cx="4517" cy="1143"/>
              <a:chOff x="336" y="3040"/>
              <a:chExt cx="4517" cy="1143"/>
            </a:xfrm>
          </p:grpSpPr>
          <p:grpSp>
            <p:nvGrpSpPr>
              <p:cNvPr id="43018" name="Group 10"/>
              <p:cNvGrpSpPr>
                <a:grpSpLocks/>
              </p:cNvGrpSpPr>
              <p:nvPr/>
            </p:nvGrpSpPr>
            <p:grpSpPr bwMode="auto">
              <a:xfrm>
                <a:off x="2592" y="3055"/>
                <a:ext cx="810" cy="622"/>
                <a:chOff x="3402" y="3134"/>
                <a:chExt cx="810" cy="622"/>
              </a:xfrm>
            </p:grpSpPr>
            <p:sp>
              <p:nvSpPr>
                <p:cNvPr id="43019" name="Text Box 11"/>
                <p:cNvSpPr txBox="1">
                  <a:spLocks noChangeArrowheads="1"/>
                </p:cNvSpPr>
                <p:nvPr/>
              </p:nvSpPr>
              <p:spPr bwMode="auto">
                <a:xfrm>
                  <a:off x="3534" y="3134"/>
                  <a:ext cx="6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solidFill>
                        <a:srgbClr val="FFFFD7"/>
                      </a:solidFill>
                      <a:latin typeface="Arial" pitchFamily="34" charset="0"/>
                    </a:rPr>
                    <a:t>antibody</a:t>
                  </a:r>
                  <a:endParaRPr lang="en-US" sz="1600">
                    <a:solidFill>
                      <a:srgbClr val="FFFFFF"/>
                    </a:solidFill>
                    <a:latin typeface="Arial" pitchFamily="34" charset="0"/>
                  </a:endParaRPr>
                </a:p>
              </p:txBody>
            </p:sp>
            <p:sp>
              <p:nvSpPr>
                <p:cNvPr id="43020" name="Line 12"/>
                <p:cNvSpPr>
                  <a:spLocks noChangeShapeType="1"/>
                </p:cNvSpPr>
                <p:nvPr/>
              </p:nvSpPr>
              <p:spPr bwMode="auto">
                <a:xfrm>
                  <a:off x="3402" y="3492"/>
                  <a:ext cx="252" cy="12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21" name="Line 13"/>
                <p:cNvSpPr>
                  <a:spLocks noChangeShapeType="1"/>
                </p:cNvSpPr>
                <p:nvPr/>
              </p:nvSpPr>
              <p:spPr bwMode="auto">
                <a:xfrm flipV="1">
                  <a:off x="3420" y="3612"/>
                  <a:ext cx="240" cy="14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22" name="Line 14"/>
                <p:cNvSpPr>
                  <a:spLocks noChangeShapeType="1"/>
                </p:cNvSpPr>
                <p:nvPr/>
              </p:nvSpPr>
              <p:spPr bwMode="auto">
                <a:xfrm>
                  <a:off x="3636" y="3612"/>
                  <a:ext cx="576"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23" name="Line 15"/>
                <p:cNvSpPr>
                  <a:spLocks noChangeShapeType="1"/>
                </p:cNvSpPr>
                <p:nvPr/>
              </p:nvSpPr>
              <p:spPr bwMode="auto">
                <a:xfrm>
                  <a:off x="3859" y="3321"/>
                  <a:ext cx="1" cy="267"/>
                </a:xfrm>
                <a:prstGeom prst="line">
                  <a:avLst/>
                </a:prstGeom>
                <a:noFill/>
                <a:ln w="9525">
                  <a:solidFill>
                    <a:srgbClr val="FFFF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43024" name="Group 16"/>
              <p:cNvGrpSpPr>
                <a:grpSpLocks/>
              </p:cNvGrpSpPr>
              <p:nvPr/>
            </p:nvGrpSpPr>
            <p:grpSpPr bwMode="auto">
              <a:xfrm>
                <a:off x="3362" y="3161"/>
                <a:ext cx="1491" cy="1022"/>
                <a:chOff x="4178" y="3226"/>
                <a:chExt cx="1491" cy="1022"/>
              </a:xfrm>
            </p:grpSpPr>
            <p:sp>
              <p:nvSpPr>
                <p:cNvPr id="43025" name="Oval 17"/>
                <p:cNvSpPr>
                  <a:spLocks noChangeArrowheads="1"/>
                </p:cNvSpPr>
                <p:nvPr/>
              </p:nvSpPr>
              <p:spPr bwMode="auto">
                <a:xfrm>
                  <a:off x="4645" y="3226"/>
                  <a:ext cx="796" cy="796"/>
                </a:xfrm>
                <a:prstGeom prst="ellipse">
                  <a:avLst/>
                </a:prstGeom>
                <a:gradFill rotWithShape="0">
                  <a:gsLst>
                    <a:gs pos="0">
                      <a:srgbClr val="FFFFFF"/>
                    </a:gs>
                    <a:gs pos="100000">
                      <a:schemeClr val="accent2"/>
                    </a:gs>
                  </a:gsLst>
                  <a:path path="shape">
                    <a:fillToRect l="50000" t="50000" r="50000" b="50000"/>
                  </a:path>
                </a:gra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26" name="Text Box 18"/>
                <p:cNvSpPr txBox="1">
                  <a:spLocks noChangeArrowheads="1"/>
                </p:cNvSpPr>
                <p:nvPr/>
              </p:nvSpPr>
              <p:spPr bwMode="auto">
                <a:xfrm>
                  <a:off x="4425" y="3530"/>
                  <a:ext cx="12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latin typeface="Arial" pitchFamily="34" charset="0"/>
                    </a:rPr>
                    <a:t>Macrophage</a:t>
                  </a:r>
                  <a:endParaRPr lang="en-US" sz="1400" b="1"/>
                </a:p>
              </p:txBody>
            </p:sp>
            <p:sp>
              <p:nvSpPr>
                <p:cNvPr id="43027" name="Line 19"/>
                <p:cNvSpPr>
                  <a:spLocks noChangeShapeType="1"/>
                </p:cNvSpPr>
                <p:nvPr/>
              </p:nvSpPr>
              <p:spPr bwMode="auto">
                <a:xfrm>
                  <a:off x="4296" y="3612"/>
                  <a:ext cx="34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43028" name="Group 20"/>
                <p:cNvGrpSpPr>
                  <a:grpSpLocks/>
                </p:cNvGrpSpPr>
                <p:nvPr/>
              </p:nvGrpSpPr>
              <p:grpSpPr bwMode="auto">
                <a:xfrm>
                  <a:off x="4182" y="3480"/>
                  <a:ext cx="114" cy="252"/>
                  <a:chOff x="4104" y="3438"/>
                  <a:chExt cx="114" cy="252"/>
                </a:xfrm>
              </p:grpSpPr>
              <p:sp>
                <p:nvSpPr>
                  <p:cNvPr id="43029" name="Line 21"/>
                  <p:cNvSpPr>
                    <a:spLocks noChangeShapeType="1"/>
                  </p:cNvSpPr>
                  <p:nvPr/>
                </p:nvSpPr>
                <p:spPr bwMode="auto">
                  <a:xfrm>
                    <a:off x="4104" y="3438"/>
                    <a:ext cx="11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30" name="Line 22"/>
                  <p:cNvSpPr>
                    <a:spLocks noChangeShapeType="1"/>
                  </p:cNvSpPr>
                  <p:nvPr/>
                </p:nvSpPr>
                <p:spPr bwMode="auto">
                  <a:xfrm>
                    <a:off x="4206" y="3444"/>
                    <a:ext cx="0" cy="24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31" name="Line 23"/>
                  <p:cNvSpPr>
                    <a:spLocks noChangeShapeType="1"/>
                  </p:cNvSpPr>
                  <p:nvPr/>
                </p:nvSpPr>
                <p:spPr bwMode="auto">
                  <a:xfrm>
                    <a:off x="4104" y="3690"/>
                    <a:ext cx="114"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43032" name="Text Box 24"/>
                <p:cNvSpPr txBox="1">
                  <a:spLocks noChangeArrowheads="1"/>
                </p:cNvSpPr>
                <p:nvPr/>
              </p:nvSpPr>
              <p:spPr bwMode="auto">
                <a:xfrm>
                  <a:off x="4178" y="3882"/>
                  <a:ext cx="65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a:latin typeface="Arial" pitchFamily="34" charset="0"/>
                    </a:rPr>
                    <a:t>Fc</a:t>
                  </a:r>
                </a:p>
                <a:p>
                  <a:pPr algn="ctr"/>
                  <a:r>
                    <a:rPr lang="en-US" sz="1600">
                      <a:latin typeface="Arial" pitchFamily="34" charset="0"/>
                    </a:rPr>
                    <a:t>receptor</a:t>
                  </a:r>
                </a:p>
              </p:txBody>
            </p:sp>
            <p:sp>
              <p:nvSpPr>
                <p:cNvPr id="43033" name="Line 25"/>
                <p:cNvSpPr>
                  <a:spLocks noChangeShapeType="1"/>
                </p:cNvSpPr>
                <p:nvPr/>
              </p:nvSpPr>
              <p:spPr bwMode="auto">
                <a:xfrm flipV="1">
                  <a:off x="4495" y="3648"/>
                  <a:ext cx="1" cy="267"/>
                </a:xfrm>
                <a:prstGeom prst="line">
                  <a:avLst/>
                </a:prstGeom>
                <a:noFill/>
                <a:ln w="9525">
                  <a:solidFill>
                    <a:srgbClr val="FFFF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nvGrpSpPr>
              <p:cNvPr id="43034" name="Group 26"/>
              <p:cNvGrpSpPr>
                <a:grpSpLocks/>
              </p:cNvGrpSpPr>
              <p:nvPr/>
            </p:nvGrpSpPr>
            <p:grpSpPr bwMode="auto">
              <a:xfrm>
                <a:off x="336" y="3040"/>
                <a:ext cx="2422" cy="1087"/>
                <a:chOff x="1152" y="3105"/>
                <a:chExt cx="2422" cy="1087"/>
              </a:xfrm>
            </p:grpSpPr>
            <p:sp>
              <p:nvSpPr>
                <p:cNvPr id="43035" name="Oval 27"/>
                <p:cNvSpPr>
                  <a:spLocks noChangeArrowheads="1"/>
                </p:cNvSpPr>
                <p:nvPr/>
              </p:nvSpPr>
              <p:spPr bwMode="auto">
                <a:xfrm>
                  <a:off x="2554" y="3221"/>
                  <a:ext cx="796" cy="796"/>
                </a:xfrm>
                <a:prstGeom prst="ellipse">
                  <a:avLst/>
                </a:prstGeom>
                <a:gradFill rotWithShape="0">
                  <a:gsLst>
                    <a:gs pos="0">
                      <a:srgbClr val="FFFFFF"/>
                    </a:gs>
                    <a:gs pos="100000">
                      <a:srgbClr val="FF3300"/>
                    </a:gs>
                  </a:gsLst>
                  <a:path path="shape">
                    <a:fillToRect l="50000" t="50000" r="50000" b="50000"/>
                  </a:path>
                </a:gra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36" name="Text Box 28"/>
                <p:cNvSpPr txBox="1">
                  <a:spLocks noChangeArrowheads="1"/>
                </p:cNvSpPr>
                <p:nvPr/>
              </p:nvSpPr>
              <p:spPr bwMode="auto">
                <a:xfrm>
                  <a:off x="2330" y="3534"/>
                  <a:ext cx="12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a:latin typeface="Arial" pitchFamily="34" charset="0"/>
                    </a:rPr>
                    <a:t>Cancer</a:t>
                  </a:r>
                  <a:endParaRPr lang="en-US" sz="1400" b="1"/>
                </a:p>
              </p:txBody>
            </p:sp>
            <p:sp>
              <p:nvSpPr>
                <p:cNvPr id="43037" name="AutoShape 29"/>
                <p:cNvSpPr>
                  <a:spLocks noChangeArrowheads="1"/>
                </p:cNvSpPr>
                <p:nvPr/>
              </p:nvSpPr>
              <p:spPr bwMode="auto">
                <a:xfrm rot="1308595">
                  <a:off x="3013" y="3105"/>
                  <a:ext cx="248" cy="209"/>
                </a:xfrm>
                <a:prstGeom prst="triangle">
                  <a:avLst>
                    <a:gd name="adj" fmla="val 5000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38" name="AutoShape 30"/>
                <p:cNvSpPr>
                  <a:spLocks noChangeArrowheads="1"/>
                </p:cNvSpPr>
                <p:nvPr/>
              </p:nvSpPr>
              <p:spPr bwMode="auto">
                <a:xfrm rot="20049588" flipH="1">
                  <a:off x="3240" y="3495"/>
                  <a:ext cx="248" cy="209"/>
                </a:xfrm>
                <a:prstGeom prst="triangle">
                  <a:avLst>
                    <a:gd name="adj" fmla="val 5000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39" name="AutoShape 31"/>
                <p:cNvSpPr>
                  <a:spLocks noChangeArrowheads="1"/>
                </p:cNvSpPr>
                <p:nvPr/>
              </p:nvSpPr>
              <p:spPr bwMode="auto">
                <a:xfrm rot="2179144" flipH="1">
                  <a:off x="3023" y="3891"/>
                  <a:ext cx="248" cy="209"/>
                </a:xfrm>
                <a:prstGeom prst="triangle">
                  <a:avLst>
                    <a:gd name="adj" fmla="val 5000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040" name="Text Box 32"/>
                <p:cNvSpPr txBox="1">
                  <a:spLocks noChangeArrowheads="1"/>
                </p:cNvSpPr>
                <p:nvPr/>
              </p:nvSpPr>
              <p:spPr bwMode="auto">
                <a:xfrm>
                  <a:off x="1152" y="3980"/>
                  <a:ext cx="15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rgbClr val="FFFFD7"/>
                      </a:solidFill>
                      <a:latin typeface="Arial" pitchFamily="34" charset="0"/>
                    </a:rPr>
                    <a:t>Cancer specific molecule</a:t>
                  </a:r>
                  <a:endParaRPr lang="en-US" sz="1600" b="1">
                    <a:solidFill>
                      <a:srgbClr val="FFFFFF"/>
                    </a:solidFill>
                    <a:latin typeface="Arial" pitchFamily="34" charset="0"/>
                  </a:endParaRPr>
                </a:p>
              </p:txBody>
            </p:sp>
            <p:sp>
              <p:nvSpPr>
                <p:cNvPr id="43041" name="Line 33"/>
                <p:cNvSpPr>
                  <a:spLocks noChangeShapeType="1"/>
                </p:cNvSpPr>
                <p:nvPr/>
              </p:nvSpPr>
              <p:spPr bwMode="auto">
                <a:xfrm>
                  <a:off x="2682" y="4110"/>
                  <a:ext cx="468" cy="0"/>
                </a:xfrm>
                <a:prstGeom prst="line">
                  <a:avLst/>
                </a:prstGeom>
                <a:noFill/>
                <a:ln w="9525">
                  <a:solidFill>
                    <a:srgbClr val="FFFF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sp>
        <p:nvSpPr>
          <p:cNvPr id="43042" name="Line 34"/>
          <p:cNvSpPr>
            <a:spLocks noChangeShapeType="1"/>
          </p:cNvSpPr>
          <p:nvPr/>
        </p:nvSpPr>
        <p:spPr bwMode="auto">
          <a:xfrm>
            <a:off x="0" y="914400"/>
            <a:ext cx="9144000"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066800" y="228600"/>
            <a:ext cx="7239000" cy="8191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tr-TR" sz="2800" b="1">
                <a:solidFill>
                  <a:srgbClr val="9900FF"/>
                </a:solidFill>
                <a:effectLst>
                  <a:outerShdw blurRad="38100" dist="38100" dir="2700000" algn="tl">
                    <a:srgbClr val="C0C0C0"/>
                  </a:outerShdw>
                </a:effectLst>
              </a:rPr>
              <a:t>Antikorlarla</a:t>
            </a:r>
            <a:r>
              <a:rPr lang="en-US" sz="2800" b="1">
                <a:solidFill>
                  <a:srgbClr val="9900FF"/>
                </a:solidFill>
                <a:effectLst>
                  <a:outerShdw blurRad="38100" dist="38100" dir="2700000" algn="tl">
                    <a:srgbClr val="C0C0C0"/>
                  </a:outerShdw>
                </a:effectLst>
              </a:rPr>
              <a:t> </a:t>
            </a:r>
            <a:r>
              <a:rPr lang="tr-TR" sz="2800" b="1">
                <a:solidFill>
                  <a:srgbClr val="9900FF"/>
                </a:solidFill>
                <a:effectLst>
                  <a:outerShdw blurRad="38100" dist="38100" dir="2700000" algn="tl">
                    <a:srgbClr val="C0C0C0"/>
                  </a:outerShdw>
                </a:effectLst>
              </a:rPr>
              <a:t> akciğer</a:t>
            </a:r>
            <a:endParaRPr lang="en-US" sz="2800" b="1">
              <a:solidFill>
                <a:srgbClr val="9900FF"/>
              </a:solidFill>
              <a:effectLst>
                <a:outerShdw blurRad="38100" dist="38100" dir="2700000" algn="tl">
                  <a:srgbClr val="C0C0C0"/>
                </a:outerShdw>
              </a:effectLst>
            </a:endParaRPr>
          </a:p>
          <a:p>
            <a:pPr algn="ctr">
              <a:lnSpc>
                <a:spcPct val="85000"/>
              </a:lnSpc>
            </a:pPr>
            <a:r>
              <a:rPr lang="en-US" sz="2800" b="1">
                <a:solidFill>
                  <a:srgbClr val="9900FF"/>
                </a:solidFill>
                <a:effectLst>
                  <a:outerShdw blurRad="38100" dist="38100" dir="2700000" algn="tl">
                    <a:srgbClr val="C0C0C0"/>
                  </a:outerShdw>
                </a:effectLst>
              </a:rPr>
              <a:t>Melonoma</a:t>
            </a:r>
            <a:r>
              <a:rPr lang="tr-TR" sz="2800" b="1">
                <a:solidFill>
                  <a:srgbClr val="9900FF"/>
                </a:solidFill>
                <a:effectLst>
                  <a:outerShdw blurRad="38100" dist="38100" dir="2700000" algn="tl">
                    <a:srgbClr val="C0C0C0"/>
                  </a:outerShdw>
                </a:effectLst>
              </a:rPr>
              <a:t> hücrelerinin öldürülmesi</a:t>
            </a:r>
            <a:endParaRPr lang="en-US" sz="2800" b="1">
              <a:solidFill>
                <a:srgbClr val="9900FF"/>
              </a:solidFill>
              <a:effectLst>
                <a:outerShdw blurRad="38100" dist="38100" dir="2700000" algn="tl">
                  <a:srgbClr val="C0C0C0"/>
                </a:outerShdw>
              </a:effectLst>
              <a:latin typeface="Garamond" pitchFamily="18" charset="0"/>
            </a:endParaRPr>
          </a:p>
        </p:txBody>
      </p:sp>
      <p:pic>
        <p:nvPicPr>
          <p:cNvPr id="45059" name="Picture 3" descr="Lung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643313" cy="39639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5060" name="Line 4"/>
          <p:cNvSpPr>
            <a:spLocks noChangeShapeType="1"/>
          </p:cNvSpPr>
          <p:nvPr/>
        </p:nvSpPr>
        <p:spPr bwMode="auto">
          <a:xfrm>
            <a:off x="0" y="1219200"/>
            <a:ext cx="9144000"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blinds(vertical)">
                                      <p:cBhvr>
                                        <p:cTn id="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95288" y="260350"/>
            <a:ext cx="8280400" cy="882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tr-TR" sz="2800" b="1"/>
              <a:t>MAJOR HİSTOKOMPATİBİLİTY COMPLEKS GENLERİ (MHC I,II ve III)</a:t>
            </a:r>
          </a:p>
        </p:txBody>
      </p:sp>
      <p:sp>
        <p:nvSpPr>
          <p:cNvPr id="96259" name="Rectangle 3"/>
          <p:cNvSpPr>
            <a:spLocks noChangeArrowheads="1"/>
          </p:cNvSpPr>
          <p:nvPr/>
        </p:nvSpPr>
        <p:spPr bwMode="auto">
          <a:xfrm>
            <a:off x="381000" y="1219200"/>
            <a:ext cx="8305800" cy="5195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70000"/>
              </a:lnSpc>
              <a:spcBef>
                <a:spcPct val="40000"/>
              </a:spcBef>
              <a:buSzPct val="45000"/>
              <a:buFont typeface="Monotype Sorts" pitchFamily="2" charset="2"/>
              <a:buNone/>
            </a:pPr>
            <a:r>
              <a:rPr lang="tr-TR" sz="2000">
                <a:cs typeface="Arial" pitchFamily="34" charset="0"/>
                <a:sym typeface="Webdings" pitchFamily="18" charset="2"/>
              </a:rPr>
              <a:t></a:t>
            </a:r>
            <a:r>
              <a:rPr lang="tr-TR" sz="2000">
                <a:cs typeface="Arial" pitchFamily="34" charset="0"/>
              </a:rPr>
              <a:t>Toplam 80  adet olan MHC genler 4 Mb büyüklüğünde DNA dan ibaret 6 nolu kromozomun kısa koluna lokalize genlerdir.</a:t>
            </a:r>
          </a:p>
          <a:p>
            <a:pPr marL="342900" indent="-342900">
              <a:lnSpc>
                <a:spcPct val="70000"/>
              </a:lnSpc>
              <a:spcBef>
                <a:spcPct val="40000"/>
              </a:spcBef>
              <a:buSzPct val="45000"/>
              <a:buFont typeface="Monotype Sorts" pitchFamily="2" charset="2"/>
              <a:buNone/>
            </a:pPr>
            <a:r>
              <a:rPr lang="tr-TR" sz="2000">
                <a:cs typeface="Arial" pitchFamily="34" charset="0"/>
                <a:sym typeface="Webdings" pitchFamily="18" charset="2"/>
              </a:rPr>
              <a:t></a:t>
            </a:r>
            <a:r>
              <a:rPr lang="tr-TR" sz="2000">
                <a:cs typeface="Arial" pitchFamily="34" charset="0"/>
              </a:rPr>
              <a:t>Genler I,II ve III olmak üzere üç sınıfa ayrılır</a:t>
            </a:r>
          </a:p>
          <a:p>
            <a:pPr marL="342900" indent="-342900">
              <a:lnSpc>
                <a:spcPct val="70000"/>
              </a:lnSpc>
              <a:spcBef>
                <a:spcPct val="40000"/>
              </a:spcBef>
              <a:buSzPct val="45000"/>
              <a:buFont typeface="Monotype Sorts" pitchFamily="2" charset="2"/>
              <a:buNone/>
            </a:pPr>
            <a:r>
              <a:rPr lang="tr-TR" sz="2000">
                <a:cs typeface="Arial" pitchFamily="34" charset="0"/>
                <a:sym typeface="Webdings" pitchFamily="18" charset="2"/>
              </a:rPr>
              <a:t></a:t>
            </a:r>
            <a:r>
              <a:rPr lang="tr-TR" sz="2000">
                <a:cs typeface="Arial" pitchFamily="34" charset="0"/>
              </a:rPr>
              <a:t>MHC I genler yüksek oranda polimorfizm gösterir. Gen ürünleri (</a:t>
            </a:r>
            <a:r>
              <a:rPr lang="tr-TR" sz="2000">
                <a:cs typeface="Arial" pitchFamily="34" charset="0"/>
                <a:sym typeface="Symbol" pitchFamily="18" charset="2"/>
              </a:rPr>
              <a:t>1, 2, 3 ve 2 microglobünden ibaret) organizmanın yaklaşık bütün hücre membran ekstracellular yüzeyinde bulunur. Bu antijenlerin tamamı T helper hücre reseptörlerince tanınır. HLA A, B ve C bu grup gen ürünleridir. (Human lökosit antijenleri)</a:t>
            </a:r>
          </a:p>
          <a:p>
            <a:pPr marL="342900" indent="-342900">
              <a:lnSpc>
                <a:spcPct val="70000"/>
              </a:lnSpc>
              <a:spcBef>
                <a:spcPct val="40000"/>
              </a:spcBef>
              <a:buSzPct val="45000"/>
              <a:buFont typeface="Monotype Sorts" pitchFamily="2" charset="2"/>
              <a:buNone/>
            </a:pPr>
            <a:r>
              <a:rPr lang="tr-TR" sz="2000">
                <a:cs typeface="Arial" pitchFamily="34" charset="0"/>
                <a:sym typeface="Webdings" pitchFamily="18" charset="2"/>
              </a:rPr>
              <a:t></a:t>
            </a:r>
            <a:r>
              <a:rPr lang="tr-TR" sz="2000">
                <a:cs typeface="Arial" pitchFamily="34" charset="0"/>
              </a:rPr>
              <a:t>MHC II genler yine yüksek oranda polimorfim gösterir. Gen ürünleri (</a:t>
            </a:r>
            <a:r>
              <a:rPr lang="tr-TR" sz="2000">
                <a:cs typeface="Arial" pitchFamily="34" charset="0"/>
                <a:sym typeface="Symbol" pitchFamily="18" charset="2"/>
              </a:rPr>
              <a:t>1, 2 ve 1-2  olmak üzere) HLA  DP, DQ ve DR ve ayrıca TAP1 TAP2 proteinlerden ibarettir.</a:t>
            </a:r>
          </a:p>
          <a:p>
            <a:pPr marL="342900" indent="-342900">
              <a:lnSpc>
                <a:spcPct val="70000"/>
              </a:lnSpc>
              <a:spcBef>
                <a:spcPct val="40000"/>
              </a:spcBef>
              <a:buSzPct val="45000"/>
              <a:buFont typeface="Monotype Sorts" pitchFamily="2" charset="2"/>
              <a:buNone/>
            </a:pPr>
            <a:r>
              <a:rPr lang="tr-TR" sz="2000">
                <a:cs typeface="Arial" pitchFamily="34" charset="0"/>
                <a:sym typeface="Webdings" pitchFamily="18" charset="2"/>
              </a:rPr>
              <a:t></a:t>
            </a:r>
            <a:r>
              <a:rPr lang="tr-TR" sz="2000">
                <a:cs typeface="Arial" pitchFamily="34" charset="0"/>
              </a:rPr>
              <a:t>MHC III genler 680 kb uzunluğunda ve 36 adet alternatif genlerden ibaret. Genler  bağışıklıkta önemli  rolleri olan komplemen sistemde görev alan proteinlerin sentezinden sorumludurlar. MHC I ve II kişilerarası üst düzeyde farklılık gösterirler fakat bir kişiye ait bütün hücreler için uniform (benzer) yapıdadırlar. Aynı kişiye ait farklılık gösteren bağışıklıktan sorumlu proteinler VDJ yapısına shaip Ig proteinler olup, enfeksiyon nedeni olan antijene özgül olarak  plazma hücrelerince sentezlenirler.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a:xfrm>
            <a:off x="304800" y="228600"/>
            <a:ext cx="7772400" cy="1143000"/>
          </a:xfrm>
          <a:noFill/>
          <a:ln/>
        </p:spPr>
        <p:txBody>
          <a:bodyPr/>
          <a:lstStyle/>
          <a:p>
            <a:r>
              <a:rPr lang="en-US" b="1"/>
              <a:t>Human leukocyte antigens (HLA)</a:t>
            </a:r>
          </a:p>
        </p:txBody>
      </p:sp>
      <p:sp>
        <p:nvSpPr>
          <p:cNvPr id="78853" name="Rectangle 5"/>
          <p:cNvSpPr>
            <a:spLocks noGrp="1" noChangeArrowheads="1"/>
          </p:cNvSpPr>
          <p:nvPr>
            <p:ph type="body" idx="1"/>
          </p:nvPr>
        </p:nvSpPr>
        <p:spPr>
          <a:xfrm>
            <a:off x="381000" y="1371600"/>
            <a:ext cx="8153400" cy="4724400"/>
          </a:xfrm>
          <a:noFill/>
          <a:ln/>
        </p:spPr>
        <p:txBody>
          <a:bodyPr/>
          <a:lstStyle/>
          <a:p>
            <a:r>
              <a:rPr lang="en-US"/>
              <a:t>HLA protein</a:t>
            </a:r>
            <a:r>
              <a:rPr lang="tr-TR"/>
              <a:t>leri</a:t>
            </a:r>
            <a:r>
              <a:rPr lang="en-US"/>
              <a:t> major histo</a:t>
            </a:r>
            <a:r>
              <a:rPr lang="tr-TR"/>
              <a:t>k</a:t>
            </a:r>
            <a:r>
              <a:rPr lang="en-US"/>
              <a:t>ompatibility </a:t>
            </a:r>
            <a:r>
              <a:rPr lang="tr-TR"/>
              <a:t>k</a:t>
            </a:r>
            <a:r>
              <a:rPr lang="en-US"/>
              <a:t>omple</a:t>
            </a:r>
            <a:r>
              <a:rPr lang="tr-TR"/>
              <a:t>ks</a:t>
            </a:r>
            <a:r>
              <a:rPr lang="en-US"/>
              <a:t> (MHC) I </a:t>
            </a:r>
            <a:r>
              <a:rPr lang="tr-TR"/>
              <a:t>ve</a:t>
            </a:r>
            <a:r>
              <a:rPr lang="en-US"/>
              <a:t> II gen</a:t>
            </a:r>
            <a:r>
              <a:rPr lang="tr-TR"/>
              <a:t>lerince oluşturulur</a:t>
            </a:r>
            <a:r>
              <a:rPr lang="en-US"/>
              <a:t>.</a:t>
            </a:r>
          </a:p>
          <a:p>
            <a:endParaRPr lang="en-US"/>
          </a:p>
          <a:p>
            <a:endParaRPr 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ph type="body" idx="1"/>
          </p:nvPr>
        </p:nvSpPr>
        <p:spPr>
          <a:noFill/>
          <a:ln/>
        </p:spPr>
        <p:txBody>
          <a:bodyPr/>
          <a:lstStyle/>
          <a:p>
            <a:pPr indent="114300"/>
            <a:r>
              <a:rPr lang="en-US" b="1"/>
              <a:t>HLA gen </a:t>
            </a:r>
            <a:r>
              <a:rPr lang="tr-TR" b="1"/>
              <a:t>k</a:t>
            </a:r>
            <a:r>
              <a:rPr lang="en-US" b="1"/>
              <a:t>omple</a:t>
            </a:r>
            <a:r>
              <a:rPr lang="tr-TR" b="1"/>
              <a:t>ksi</a:t>
            </a:r>
            <a:endParaRPr lang="en-US" b="1"/>
          </a:p>
          <a:p>
            <a:pPr indent="114300"/>
            <a:r>
              <a:rPr lang="en-US" b="1"/>
              <a:t>	</a:t>
            </a:r>
            <a:r>
              <a:rPr lang="en-US"/>
              <a:t>- class I	HLA-A, HLA-B, HLA-C</a:t>
            </a:r>
          </a:p>
          <a:p>
            <a:pPr indent="114300"/>
            <a:r>
              <a:rPr lang="en-US"/>
              <a:t>	- class II	HLA-SR, HLA-DQ, HLA-DP</a:t>
            </a:r>
          </a:p>
          <a:p>
            <a:pPr indent="114300"/>
            <a:r>
              <a:rPr lang="en-US"/>
              <a:t>		</a:t>
            </a:r>
            <a:r>
              <a:rPr lang="tr-TR"/>
              <a:t>her genin multipl alleleri var.</a:t>
            </a:r>
            <a:endParaRPr lang="en-US"/>
          </a:p>
          <a:p>
            <a:pPr indent="114300"/>
            <a:endParaRPr lang="en-US" b="1"/>
          </a:p>
          <a:p>
            <a:pPr indent="114300"/>
            <a:r>
              <a:rPr lang="en-US" b="1"/>
              <a:t>- haplot</a:t>
            </a:r>
            <a:r>
              <a:rPr lang="tr-TR" b="1"/>
              <a:t>ip</a:t>
            </a:r>
            <a:endParaRPr lang="en-US" b="1"/>
          </a:p>
          <a:p>
            <a:pPr indent="114300"/>
            <a:r>
              <a:rPr lang="en-US"/>
              <a:t>HLA allel</a:t>
            </a:r>
            <a:r>
              <a:rPr lang="tr-TR"/>
              <a:t>leri </a:t>
            </a:r>
            <a:r>
              <a:rPr lang="en-US"/>
              <a:t>6</a:t>
            </a:r>
            <a:r>
              <a:rPr lang="tr-TR"/>
              <a:t>.kromozomda</a:t>
            </a:r>
            <a:r>
              <a:rPr lang="en-US"/>
              <a:t> </a:t>
            </a:r>
          </a:p>
          <a:p>
            <a:pPr indent="114300"/>
            <a:endParaRPr lang="en-US"/>
          </a:p>
          <a:p>
            <a:pPr indent="114300">
              <a:lnSpc>
                <a:spcPct val="100000"/>
              </a:lnSpc>
              <a:spcBef>
                <a:spcPct val="0"/>
              </a:spcBef>
              <a:buSzTx/>
              <a:buFontTx/>
              <a:buNone/>
            </a:pPr>
            <a:endParaRPr lang="en-US" sz="2400">
              <a:solidFill>
                <a:schemeClr val="tx1"/>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C15_12"/>
          <p:cNvPicPr>
            <a:picLocks noChangeAspect="1" noChangeArrowheads="1"/>
          </p:cNvPicPr>
          <p:nvPr>
            <p:ph/>
          </p:nvPr>
        </p:nvPicPr>
        <p:blipFill>
          <a:blip r:embed="rId2">
            <a:lum bright="-12000" contrast="6000"/>
            <a:extLst>
              <a:ext uri="{28A0092B-C50C-407E-A947-70E740481C1C}">
                <a14:useLocalDpi xmlns:a14="http://schemas.microsoft.com/office/drawing/2010/main" val="0"/>
              </a:ext>
            </a:extLst>
          </a:blip>
          <a:srcRect/>
          <a:stretch>
            <a:fillRect/>
          </a:stretch>
        </p:blipFill>
        <p:spPr>
          <a:xfrm>
            <a:off x="685800" y="1169988"/>
            <a:ext cx="8077200" cy="414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endParaRPr lang="tr-TR"/>
          </a:p>
        </p:txBody>
      </p:sp>
      <p:sp>
        <p:nvSpPr>
          <p:cNvPr id="82947" name="Rectangle 3"/>
          <p:cNvSpPr>
            <a:spLocks noGrp="1" noChangeArrowheads="1"/>
          </p:cNvSpPr>
          <p:nvPr>
            <p:ph type="body" idx="1"/>
          </p:nvPr>
        </p:nvSpPr>
        <p:spPr/>
        <p:txBody>
          <a:bodyPr/>
          <a:lstStyle/>
          <a:p>
            <a:endParaRPr lang="tr-TR"/>
          </a:p>
        </p:txBody>
      </p:sp>
      <p:pic>
        <p:nvPicPr>
          <p:cNvPr id="82948" name="Picture 4"/>
          <p:cNvPicPr>
            <a:picLocks noChangeAspect="1" noChangeArrowheads="1"/>
          </p:cNvPicPr>
          <p:nvPr/>
        </p:nvPicPr>
        <p:blipFill>
          <a:blip r:embed="rId2">
            <a:extLst>
              <a:ext uri="{28A0092B-C50C-407E-A947-70E740481C1C}">
                <a14:useLocalDpi xmlns:a14="http://schemas.microsoft.com/office/drawing/2010/main" val="0"/>
              </a:ext>
            </a:extLst>
          </a:blip>
          <a:srcRect t="2353"/>
          <a:stretch>
            <a:fillRect/>
          </a:stretch>
        </p:blipFill>
        <p:spPr bwMode="auto">
          <a:xfrm>
            <a:off x="609600" y="146050"/>
            <a:ext cx="8229600" cy="653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9" name="Rectangle 5"/>
          <p:cNvSpPr>
            <a:spLocks noChangeArrowheads="1"/>
          </p:cNvSpPr>
          <p:nvPr/>
        </p:nvSpPr>
        <p:spPr bwMode="auto">
          <a:xfrm>
            <a:off x="3810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85000"/>
              </a:lnSpc>
            </a:pPr>
            <a:r>
              <a:rPr lang="tr-TR" sz="2800" b="1"/>
              <a:t>kse</a:t>
            </a:r>
            <a:r>
              <a:rPr lang="en-US" sz="2800" b="1"/>
              <a:t>nografts</a:t>
            </a:r>
            <a:br>
              <a:rPr lang="en-US" sz="2800" b="1"/>
            </a:br>
            <a:endParaRPr lang="en-US" sz="2800" b="1"/>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457200" y="274638"/>
            <a:ext cx="8229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tr-TR" sz="4000" b="1"/>
              <a:t>İMMÜN SİSTEM HASTALIKLARI</a:t>
            </a:r>
          </a:p>
        </p:txBody>
      </p:sp>
      <p:sp>
        <p:nvSpPr>
          <p:cNvPr id="98307" name="Rectangle 3"/>
          <p:cNvSpPr>
            <a:spLocks noChangeArrowheads="1"/>
          </p:cNvSpPr>
          <p:nvPr/>
        </p:nvSpPr>
        <p:spPr bwMode="auto">
          <a:xfrm>
            <a:off x="457200" y="1600200"/>
            <a:ext cx="8229600" cy="4525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70000"/>
              </a:lnSpc>
              <a:spcBef>
                <a:spcPct val="40000"/>
              </a:spcBef>
              <a:buSzPct val="45000"/>
              <a:buFont typeface="Monotype Sorts" pitchFamily="2" charset="2"/>
              <a:buNone/>
            </a:pPr>
            <a:r>
              <a:rPr lang="tr-TR" sz="2000" b="1"/>
              <a:t>I – Primer İmmünyetmezlikler :</a:t>
            </a:r>
            <a:r>
              <a:rPr lang="tr-TR" sz="2000"/>
              <a:t>T,B lenfositler, Complemen sistem, MHC I,II  ve diğer fagositik hücre gruplarında meydana gelen bozukluklara bağlı hastalıklar bu gruba dahil edilir.</a:t>
            </a:r>
          </a:p>
          <a:p>
            <a:pPr marL="342900" indent="-342900">
              <a:lnSpc>
                <a:spcPct val="70000"/>
              </a:lnSpc>
              <a:spcBef>
                <a:spcPct val="40000"/>
              </a:spcBef>
              <a:buSzPct val="45000"/>
              <a:buFont typeface="Monotype Sorts" pitchFamily="2" charset="2"/>
              <a:buNone/>
            </a:pPr>
            <a:r>
              <a:rPr lang="tr-TR" sz="2000" b="1"/>
              <a:t>II – Sekonder İmmünyetmezlikler :</a:t>
            </a:r>
            <a:r>
              <a:rPr lang="tr-TR" sz="2000"/>
              <a:t> Eksternal faktörlerce ortaya çıkan hastalıklardır. İlgili hücrelerde primer bir bozukluk yok. AIDS en çarpıcı  örnek teşkil eder.</a:t>
            </a:r>
          </a:p>
          <a:p>
            <a:pPr marL="342900" indent="-342900">
              <a:lnSpc>
                <a:spcPct val="70000"/>
              </a:lnSpc>
              <a:spcBef>
                <a:spcPct val="40000"/>
              </a:spcBef>
              <a:buSzPct val="45000"/>
              <a:buFont typeface="Monotype Sorts" pitchFamily="2" charset="2"/>
              <a:buNone/>
            </a:pPr>
            <a:r>
              <a:rPr lang="tr-TR" sz="2000" b="1"/>
              <a:t>III – Sendromik İmmünyetmezlikler :</a:t>
            </a:r>
            <a:r>
              <a:rPr lang="tr-TR" sz="2000"/>
              <a:t> Bağışıklık sisteminde görev alan  birden fazla gen ve gen ailelerini tutan ve genomik DNA yapısında ağır instabiliteye neden olan hastalıklardır. </a:t>
            </a:r>
          </a:p>
          <a:p>
            <a:pPr marL="342900" indent="-342900">
              <a:lnSpc>
                <a:spcPct val="70000"/>
              </a:lnSpc>
              <a:spcBef>
                <a:spcPct val="40000"/>
              </a:spcBef>
              <a:buSzPct val="45000"/>
              <a:buFont typeface="Monotype Sorts" pitchFamily="2" charset="2"/>
              <a:buNone/>
            </a:pPr>
            <a:r>
              <a:rPr lang="tr-TR" sz="2000"/>
              <a:t>Ör. Wiskott – Aldrich</a:t>
            </a:r>
          </a:p>
          <a:p>
            <a:pPr marL="342900" indent="-342900">
              <a:lnSpc>
                <a:spcPct val="70000"/>
              </a:lnSpc>
              <a:spcBef>
                <a:spcPct val="40000"/>
              </a:spcBef>
              <a:buSzPct val="45000"/>
              <a:buFont typeface="Monotype Sorts" pitchFamily="2" charset="2"/>
              <a:buNone/>
            </a:pPr>
            <a:r>
              <a:rPr lang="tr-TR" sz="2000"/>
              <a:t>      Ataxia telengiectasia</a:t>
            </a:r>
          </a:p>
          <a:p>
            <a:pPr marL="342900" indent="-342900">
              <a:lnSpc>
                <a:spcPct val="70000"/>
              </a:lnSpc>
              <a:spcBef>
                <a:spcPct val="40000"/>
              </a:spcBef>
              <a:buSzPct val="45000"/>
              <a:buFont typeface="Monotype Sorts" pitchFamily="2" charset="2"/>
              <a:buNone/>
            </a:pPr>
            <a:r>
              <a:rPr lang="tr-TR" sz="2000"/>
              <a:t>      Di George</a:t>
            </a:r>
          </a:p>
          <a:p>
            <a:pPr marL="342900" indent="-342900">
              <a:lnSpc>
                <a:spcPct val="70000"/>
              </a:lnSpc>
              <a:spcBef>
                <a:spcPct val="40000"/>
              </a:spcBef>
              <a:buSzPct val="45000"/>
              <a:buFont typeface="Monotype Sorts" pitchFamily="2" charset="2"/>
              <a:buNone/>
            </a:pPr>
            <a:r>
              <a:rPr lang="tr-TR" sz="2000"/>
              <a:t>      Cheidiak Higashi</a:t>
            </a:r>
          </a:p>
          <a:p>
            <a:pPr marL="342900" indent="-342900">
              <a:lnSpc>
                <a:spcPct val="70000"/>
              </a:lnSpc>
              <a:spcBef>
                <a:spcPct val="40000"/>
              </a:spcBef>
              <a:buSzPct val="45000"/>
              <a:buFont typeface="Monotype Sorts" pitchFamily="2" charset="2"/>
              <a:buNone/>
            </a:pPr>
            <a:r>
              <a:rPr lang="tr-TR" sz="2000"/>
              <a:t>      Chronic Granulomatosis</a:t>
            </a:r>
          </a:p>
          <a:p>
            <a:pPr marL="342900" indent="-342900">
              <a:lnSpc>
                <a:spcPct val="70000"/>
              </a:lnSpc>
              <a:spcBef>
                <a:spcPct val="40000"/>
              </a:spcBef>
              <a:buSzPct val="45000"/>
              <a:buFont typeface="Monotype Sorts" pitchFamily="2" charset="2"/>
              <a:buNone/>
            </a:pPr>
            <a:endParaRPr lang="tr-T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04800" y="838200"/>
            <a:ext cx="85344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tr-TR" sz="3200" b="1">
                <a:latin typeface="Arial" pitchFamily="34" charset="0"/>
              </a:rPr>
              <a:t>II- Adaptif (Geliştirilebilen) bağışıklık</a:t>
            </a:r>
          </a:p>
          <a:p>
            <a:pPr eaLnBrk="1" hangingPunct="1">
              <a:spcBef>
                <a:spcPct val="50000"/>
              </a:spcBef>
            </a:pPr>
            <a:endParaRPr lang="tr-TR" sz="3200" b="1">
              <a:latin typeface="Arial" pitchFamily="34" charset="0"/>
            </a:endParaRPr>
          </a:p>
          <a:p>
            <a:pPr eaLnBrk="1" hangingPunct="1">
              <a:spcBef>
                <a:spcPct val="50000"/>
              </a:spcBef>
            </a:pPr>
            <a:r>
              <a:rPr lang="tr-TR" sz="2000">
                <a:latin typeface="Arial" pitchFamily="34" charset="0"/>
                <a:cs typeface="Arial" pitchFamily="34" charset="0"/>
              </a:rPr>
              <a:t> </a:t>
            </a:r>
            <a:r>
              <a:rPr lang="tr-TR" sz="1400">
                <a:latin typeface="Arial" pitchFamily="34" charset="0"/>
                <a:cs typeface="Arial" pitchFamily="34" charset="0"/>
                <a:sym typeface="Wingdings" pitchFamily="2" charset="2"/>
              </a:rPr>
              <a:t></a:t>
            </a:r>
            <a:r>
              <a:rPr lang="tr-TR" sz="2000">
                <a:latin typeface="Arial" pitchFamily="34" charset="0"/>
                <a:cs typeface="Arial" pitchFamily="34" charset="0"/>
              </a:rPr>
              <a:t> </a:t>
            </a:r>
            <a:r>
              <a:rPr lang="tr-TR" sz="2000">
                <a:latin typeface="Arial" pitchFamily="34" charset="0"/>
              </a:rPr>
              <a:t>Daha spesifik ve daha etkili immün yanıt oluşturmak üzere geliştirilen bağışıklık sistem şeklidir.   </a:t>
            </a:r>
            <a:r>
              <a:rPr lang="tr-TR" sz="2000" b="1">
                <a:latin typeface="Arial" pitchFamily="34" charset="0"/>
              </a:rPr>
              <a:t>İnnate immün sistemin geliştirilmiş şekli olup sadece omurgalı canlılarda mevcuttur.</a:t>
            </a:r>
          </a:p>
          <a:p>
            <a:pPr eaLnBrk="1" hangingPunct="1">
              <a:spcBef>
                <a:spcPct val="50000"/>
              </a:spcBef>
            </a:pPr>
            <a:r>
              <a:rPr lang="tr-TR" sz="2000">
                <a:latin typeface="Arial" pitchFamily="34" charset="0"/>
                <a:cs typeface="Arial" pitchFamily="34" charset="0"/>
              </a:rPr>
              <a:t> </a:t>
            </a:r>
            <a:r>
              <a:rPr lang="tr-TR" sz="1400">
                <a:latin typeface="Arial" pitchFamily="34" charset="0"/>
                <a:cs typeface="Arial" pitchFamily="34" charset="0"/>
                <a:sym typeface="Wingdings" pitchFamily="2" charset="2"/>
              </a:rPr>
              <a:t></a:t>
            </a:r>
            <a:r>
              <a:rPr lang="tr-TR" sz="2000">
                <a:latin typeface="Arial" pitchFamily="34" charset="0"/>
                <a:cs typeface="Arial" pitchFamily="34" charset="0"/>
              </a:rPr>
              <a:t> B ve T lenfosit hücreleri bu sistemin en önemli hücreleridir.</a:t>
            </a:r>
          </a:p>
          <a:p>
            <a:pPr eaLnBrk="1" hangingPunct="1">
              <a:spcBef>
                <a:spcPct val="50000"/>
              </a:spcBef>
            </a:pPr>
            <a:r>
              <a:rPr lang="tr-TR" sz="2000">
                <a:latin typeface="Arial" pitchFamily="34" charset="0"/>
                <a:cs typeface="Arial" pitchFamily="34" charset="0"/>
              </a:rPr>
              <a:t> </a:t>
            </a:r>
            <a:r>
              <a:rPr lang="tr-TR" sz="1400">
                <a:latin typeface="Arial" pitchFamily="34" charset="0"/>
                <a:cs typeface="Arial" pitchFamily="34" charset="0"/>
                <a:sym typeface="Wingdings" pitchFamily="2" charset="2"/>
              </a:rPr>
              <a:t></a:t>
            </a:r>
            <a:r>
              <a:rPr lang="tr-TR" sz="2000">
                <a:latin typeface="Arial" pitchFamily="34" charset="0"/>
                <a:cs typeface="Arial" pitchFamily="34" charset="0"/>
              </a:rPr>
              <a:t> iki şekilde yapılır:</a:t>
            </a:r>
            <a:endParaRPr lang="tr-TR" sz="2000">
              <a:latin typeface="Arial" pitchFamily="34" charset="0"/>
            </a:endParaRPr>
          </a:p>
          <a:p>
            <a:pPr eaLnBrk="1" hangingPunct="1">
              <a:spcBef>
                <a:spcPct val="50000"/>
              </a:spcBef>
            </a:pPr>
            <a:r>
              <a:rPr lang="tr-TR" sz="2000" b="1">
                <a:latin typeface="Arial" pitchFamily="34" charset="0"/>
                <a:cs typeface="Arial" pitchFamily="34" charset="0"/>
              </a:rPr>
              <a:t> B- Humoral Bağışıklık</a:t>
            </a:r>
            <a:r>
              <a:rPr lang="tr-TR" sz="2000">
                <a:latin typeface="Arial" pitchFamily="34" charset="0"/>
                <a:cs typeface="Arial" pitchFamily="34" charset="0"/>
              </a:rPr>
              <a:t> (B lenfosit hücreleri görevlidir, hücreler    	  sentezledikleri </a:t>
            </a:r>
            <a:r>
              <a:rPr lang="tr-TR" sz="2000" b="1">
                <a:latin typeface="Arial" pitchFamily="34" charset="0"/>
                <a:cs typeface="Arial" pitchFamily="34" charset="0"/>
              </a:rPr>
              <a:t>antikorlar</a:t>
            </a:r>
            <a:r>
              <a:rPr lang="tr-TR" sz="2000">
                <a:latin typeface="Arial" pitchFamily="34" charset="0"/>
                <a:cs typeface="Arial" pitchFamily="34" charset="0"/>
              </a:rPr>
              <a:t> aracılığı ile  patojenleri - bakterileri yok ederler) </a:t>
            </a:r>
            <a:endParaRPr lang="tr-TR" sz="2000">
              <a:latin typeface="Arial" pitchFamily="34" charset="0"/>
            </a:endParaRPr>
          </a:p>
          <a:p>
            <a:pPr eaLnBrk="1" hangingPunct="1">
              <a:spcBef>
                <a:spcPct val="50000"/>
              </a:spcBef>
            </a:pPr>
            <a:r>
              <a:rPr lang="tr-TR" sz="2000" b="1">
                <a:latin typeface="Arial" pitchFamily="34" charset="0"/>
                <a:cs typeface="Arial" pitchFamily="34" charset="0"/>
              </a:rPr>
              <a:t> A- Hücresel Bağışıklık</a:t>
            </a:r>
            <a:r>
              <a:rPr lang="tr-TR" sz="2000">
                <a:latin typeface="Arial" pitchFamily="34" charset="0"/>
                <a:cs typeface="Arial" pitchFamily="34" charset="0"/>
              </a:rPr>
              <a:t>  (T lenfosit hücreleri görevlidir, bakterilerin öncelikle üst düzeyde bir duyarlılıkla tespit edilip,  direkt fagosite edilerek yok</a:t>
            </a:r>
            <a:r>
              <a:rPr lang="tr-TR" sz="2000">
                <a:solidFill>
                  <a:schemeClr val="bg1"/>
                </a:solidFill>
                <a:latin typeface="Arial" pitchFamily="34" charset="0"/>
                <a:cs typeface="Arial" pitchFamily="34" charset="0"/>
              </a:rPr>
              <a:t> edilme esasından ibaret bağışıklık sistemidir)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a:xfrm>
            <a:off x="228600" y="609600"/>
            <a:ext cx="3505200" cy="1143000"/>
          </a:xfrm>
          <a:noFill/>
          <a:ln/>
        </p:spPr>
        <p:txBody>
          <a:bodyPr/>
          <a:lstStyle/>
          <a:p>
            <a:r>
              <a:rPr lang="en-US" b="1"/>
              <a:t>HIV</a:t>
            </a:r>
          </a:p>
        </p:txBody>
      </p:sp>
      <p:pic>
        <p:nvPicPr>
          <p:cNvPr id="83973" name="Picture 5" descr="0388b"/>
          <p:cNvPicPr>
            <a:picLocks noChangeAspect="1" noChangeArrowheads="1"/>
          </p:cNvPicPr>
          <p:nvPr/>
        </p:nvPicPr>
        <p:blipFill>
          <a:blip r:embed="rId2">
            <a:extLst>
              <a:ext uri="{28A0092B-C50C-407E-A947-70E740481C1C}">
                <a14:useLocalDpi xmlns:a14="http://schemas.microsoft.com/office/drawing/2010/main" val="0"/>
              </a:ext>
            </a:extLst>
          </a:blip>
          <a:srcRect l="52875" t="10500" b="61800"/>
          <a:stretch>
            <a:fillRect/>
          </a:stretch>
        </p:blipFill>
        <p:spPr bwMode="auto">
          <a:xfrm>
            <a:off x="4038600" y="609600"/>
            <a:ext cx="49530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4" name="Text Box 6"/>
          <p:cNvSpPr txBox="1">
            <a:spLocks noChangeArrowheads="1"/>
          </p:cNvSpPr>
          <p:nvPr/>
        </p:nvSpPr>
        <p:spPr bwMode="auto">
          <a:xfrm>
            <a:off x="228600" y="2971800"/>
            <a:ext cx="876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HIV RNA vir</a:t>
            </a:r>
            <a:r>
              <a:rPr lang="tr-TR"/>
              <a:t>ü</a:t>
            </a:r>
            <a:r>
              <a:rPr lang="en-US"/>
              <a:t>s</a:t>
            </a:r>
            <a:r>
              <a:rPr lang="tr-TR"/>
              <a:t>ü</a:t>
            </a:r>
            <a:r>
              <a:rPr lang="en-US"/>
              <a:t> (retrovirus).</a:t>
            </a:r>
          </a:p>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0383l"/>
          <p:cNvPicPr>
            <a:picLocks noChangeAspect="1" noChangeArrowheads="1"/>
          </p:cNvPicPr>
          <p:nvPr/>
        </p:nvPicPr>
        <p:blipFill>
          <a:blip r:embed="rId2">
            <a:extLst>
              <a:ext uri="{28A0092B-C50C-407E-A947-70E740481C1C}">
                <a14:useLocalDpi xmlns:a14="http://schemas.microsoft.com/office/drawing/2010/main" val="0"/>
              </a:ext>
            </a:extLst>
          </a:blip>
          <a:srcRect l="4500" t="2251" r="4500" b="6000"/>
          <a:stretch>
            <a:fillRect/>
          </a:stretch>
        </p:blipFill>
        <p:spPr bwMode="auto">
          <a:xfrm>
            <a:off x="838200" y="304800"/>
            <a:ext cx="746760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7" name="Text Box 5"/>
          <p:cNvSpPr txBox="1">
            <a:spLocks noChangeArrowheads="1"/>
          </p:cNvSpPr>
          <p:nvPr/>
        </p:nvSpPr>
        <p:spPr bwMode="auto">
          <a:xfrm>
            <a:off x="1066800" y="5921375"/>
            <a:ext cx="6950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Helvetica" pitchFamily="34" charset="0"/>
              </a:rPr>
              <a:t>HIV envelope proteins gp41 and gp120 bind to </a:t>
            </a:r>
          </a:p>
          <a:p>
            <a:r>
              <a:rPr lang="en-US" b="1">
                <a:latin typeface="Helvetica" pitchFamily="34" charset="0"/>
              </a:rPr>
              <a:t>CD4 and CCR5 receptors on the helper T cell.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457200" y="228600"/>
            <a:ext cx="8229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tr-TR" sz="3600" b="1"/>
              <a:t>PRİMER İMMÜNYETMEZLİK HASTALIKLAR</a:t>
            </a:r>
            <a:endParaRPr lang="tr-TR" sz="4000" b="1"/>
          </a:p>
        </p:txBody>
      </p:sp>
      <p:sp>
        <p:nvSpPr>
          <p:cNvPr id="99331" name="Rectangle 3"/>
          <p:cNvSpPr>
            <a:spLocks noChangeArrowheads="1"/>
          </p:cNvSpPr>
          <p:nvPr/>
        </p:nvSpPr>
        <p:spPr bwMode="auto">
          <a:xfrm>
            <a:off x="457200" y="1524000"/>
            <a:ext cx="8229600" cy="487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40000"/>
              </a:spcBef>
              <a:buSzPct val="45000"/>
              <a:buFont typeface="Monotype Sorts" pitchFamily="2" charset="2"/>
              <a:buNone/>
            </a:pPr>
            <a:r>
              <a:rPr lang="tr-TR" sz="2800" b="1" u="sng"/>
              <a:t>Hastalık                      Kalıtım                    Klinik</a:t>
            </a:r>
          </a:p>
          <a:p>
            <a:pPr marL="342900" indent="-342900">
              <a:lnSpc>
                <a:spcPct val="80000"/>
              </a:lnSpc>
              <a:spcBef>
                <a:spcPct val="40000"/>
              </a:spcBef>
              <a:buSzPct val="45000"/>
              <a:buFont typeface="Monotype Sorts" pitchFamily="2" charset="2"/>
              <a:buNone/>
            </a:pPr>
            <a:r>
              <a:rPr lang="tr-TR" sz="1800" b="1"/>
              <a:t>X-bağlı agammaglobünemia    XR(BTK mutasyonu)  B lenfosit yokluğu</a:t>
            </a:r>
          </a:p>
          <a:p>
            <a:pPr marL="342900" indent="-342900">
              <a:lnSpc>
                <a:spcPct val="80000"/>
              </a:lnSpc>
              <a:spcBef>
                <a:spcPct val="40000"/>
              </a:spcBef>
              <a:buSzPct val="45000"/>
              <a:buFont typeface="Monotype Sorts" pitchFamily="2" charset="2"/>
              <a:buNone/>
            </a:pPr>
            <a:r>
              <a:rPr lang="tr-TR" sz="1800" b="1"/>
              <a:t>SCID ( </a:t>
            </a:r>
            <a:r>
              <a:rPr lang="tr-TR" sz="1800" b="1">
                <a:sym typeface="Symbol" pitchFamily="18" charset="2"/>
              </a:rPr>
              <a:t> zinciri sitokin reseptörü - interlökin 2) XR</a:t>
            </a:r>
          </a:p>
          <a:p>
            <a:pPr marL="342900" indent="-342900">
              <a:lnSpc>
                <a:spcPct val="80000"/>
              </a:lnSpc>
              <a:spcBef>
                <a:spcPct val="40000"/>
              </a:spcBef>
              <a:buSzPct val="45000"/>
              <a:buFont typeface="Monotype Sorts" pitchFamily="2" charset="2"/>
              <a:buNone/>
            </a:pPr>
            <a:r>
              <a:rPr lang="tr-TR" sz="1800" b="1">
                <a:sym typeface="Symbol" pitchFamily="18" charset="2"/>
              </a:rPr>
              <a:t>          (Adenozin deaminaz – ADA mutasyonu ) AR    T lenfosit yokluğu</a:t>
            </a:r>
          </a:p>
          <a:p>
            <a:pPr marL="342900" indent="-342900">
              <a:lnSpc>
                <a:spcPct val="80000"/>
              </a:lnSpc>
              <a:spcBef>
                <a:spcPct val="40000"/>
              </a:spcBef>
              <a:buSzPct val="45000"/>
              <a:buFont typeface="Monotype Sorts" pitchFamily="2" charset="2"/>
              <a:buNone/>
            </a:pPr>
            <a:r>
              <a:rPr lang="tr-TR" sz="1600" b="1"/>
              <a:t>Zap70 kinaz yetersizliği                           AR                          T lenfosit  disfonksiyonu</a:t>
            </a:r>
          </a:p>
          <a:p>
            <a:pPr marL="342900" indent="-342900">
              <a:lnSpc>
                <a:spcPct val="80000"/>
              </a:lnSpc>
              <a:spcBef>
                <a:spcPct val="40000"/>
              </a:spcBef>
              <a:buSzPct val="45000"/>
              <a:buFont typeface="Monotype Sorts" pitchFamily="2" charset="2"/>
              <a:buNone/>
            </a:pPr>
            <a:r>
              <a:rPr lang="tr-TR" sz="1600" b="1"/>
              <a:t>Complemen sistem defektleri                 AR             </a:t>
            </a:r>
            <a:r>
              <a:rPr lang="tr-TR" sz="1400" b="1"/>
              <a:t>Bakteri enfeksiyonlarında hassasiyet</a:t>
            </a:r>
            <a:r>
              <a:rPr lang="tr-TR" sz="1600" b="1"/>
              <a:t> </a:t>
            </a:r>
          </a:p>
          <a:p>
            <a:pPr marL="342900" indent="-342900">
              <a:lnSpc>
                <a:spcPct val="80000"/>
              </a:lnSpc>
              <a:spcBef>
                <a:spcPct val="40000"/>
              </a:spcBef>
              <a:buSzPct val="45000"/>
              <a:buFont typeface="Monotype Sorts" pitchFamily="2" charset="2"/>
              <a:buNone/>
            </a:pPr>
            <a:r>
              <a:rPr lang="tr-TR" sz="1600" b="1"/>
              <a:t>Di George                                                  AD                          T lenfosit yokluğu</a:t>
            </a:r>
          </a:p>
          <a:p>
            <a:pPr marL="342900" indent="-342900">
              <a:lnSpc>
                <a:spcPct val="80000"/>
              </a:lnSpc>
              <a:spcBef>
                <a:spcPct val="40000"/>
              </a:spcBef>
              <a:buSzPct val="45000"/>
              <a:buFont typeface="Monotype Sorts" pitchFamily="2" charset="2"/>
              <a:buNone/>
            </a:pPr>
            <a:r>
              <a:rPr lang="tr-TR" sz="1600" b="1"/>
              <a:t>Ataxia telengiectasia                                AR            DNA tamir ve T lenfosit  yokluğu</a:t>
            </a:r>
          </a:p>
          <a:p>
            <a:pPr marL="342900" indent="-342900">
              <a:lnSpc>
                <a:spcPct val="80000"/>
              </a:lnSpc>
              <a:spcBef>
                <a:spcPct val="40000"/>
              </a:spcBef>
              <a:buSzPct val="45000"/>
              <a:buFont typeface="Monotype Sorts" pitchFamily="2" charset="2"/>
              <a:buNone/>
            </a:pPr>
            <a:r>
              <a:rPr lang="tr-TR" sz="1400" b="1"/>
              <a:t>Wiskott -Aldrich sendromu                                 XR               Anormal T lenfositler</a:t>
            </a:r>
          </a:p>
          <a:p>
            <a:pPr marL="342900" indent="-342900">
              <a:lnSpc>
                <a:spcPct val="80000"/>
              </a:lnSpc>
              <a:spcBef>
                <a:spcPct val="40000"/>
              </a:spcBef>
              <a:buSzPct val="45000"/>
              <a:buFont typeface="Monotype Sorts" pitchFamily="2" charset="2"/>
              <a:buNone/>
            </a:pPr>
            <a:r>
              <a:rPr lang="tr-TR" sz="1400" b="1"/>
              <a:t>Chediak - Higashi sendromu                              AR               Parsiyal albinizm, enfeksiyon</a:t>
            </a:r>
            <a:endParaRPr lang="tr-TR" sz="1600" b="1"/>
          </a:p>
          <a:p>
            <a:pPr marL="342900" indent="-342900">
              <a:lnSpc>
                <a:spcPct val="80000"/>
              </a:lnSpc>
              <a:spcBef>
                <a:spcPct val="40000"/>
              </a:spcBef>
              <a:buSzPct val="45000"/>
              <a:buFont typeface="Monotype Sorts" pitchFamily="2" charset="2"/>
              <a:buNone/>
            </a:pPr>
            <a:r>
              <a:rPr lang="tr-TR" sz="1600" b="1"/>
              <a:t>Lökosit adesyon yetersizliği                    AR       </a:t>
            </a:r>
            <a:r>
              <a:rPr lang="tr-TR" sz="1400" b="1"/>
              <a:t>Fagositik hücre reseptör defektine bağlı 		</a:t>
            </a:r>
            <a:r>
              <a:rPr lang="tr-TR" sz="1600" b="1"/>
              <a:t>			     </a:t>
            </a:r>
            <a:r>
              <a:rPr lang="tr-TR" sz="1400" b="1"/>
              <a:t>Ağır bakteri enfeksiyonu         </a:t>
            </a:r>
          </a:p>
          <a:p>
            <a:pPr marL="342900" indent="-342900">
              <a:lnSpc>
                <a:spcPct val="80000"/>
              </a:lnSpc>
              <a:spcBef>
                <a:spcPct val="40000"/>
              </a:spcBef>
              <a:buSzPct val="45000"/>
              <a:buFont typeface="Monotype Sorts" pitchFamily="2" charset="2"/>
              <a:buNone/>
            </a:pPr>
            <a:r>
              <a:rPr lang="tr-TR" sz="1600" b="1"/>
              <a:t>Kronik granulomatozis                          XR, AR    </a:t>
            </a:r>
            <a:r>
              <a:rPr lang="tr-TR" sz="1400" b="1"/>
              <a:t>Fagositler bakterileri içine alır fakat 					 öldüremezler granüler yapı oluştururlar</a:t>
            </a:r>
          </a:p>
          <a:p>
            <a:pPr marL="342900" indent="-342900">
              <a:lnSpc>
                <a:spcPct val="80000"/>
              </a:lnSpc>
              <a:spcBef>
                <a:spcPct val="40000"/>
              </a:spcBef>
              <a:buSzPct val="45000"/>
              <a:buFont typeface="Monotype Sorts" pitchFamily="2" charset="2"/>
              <a:buNone/>
            </a:pPr>
            <a:r>
              <a:rPr lang="tr-TR" sz="1600" b="1"/>
              <a:t>Bare lenfosit sendromu                            AR      </a:t>
            </a:r>
            <a:r>
              <a:rPr lang="tr-TR" sz="1400" b="1"/>
              <a:t>TAP2 gen mutasyonuna bağlı  MHC I 				                   reseptör proteini eksik modifiye edilir.</a:t>
            </a:r>
          </a:p>
          <a:p>
            <a:pPr marL="342900" indent="-342900">
              <a:lnSpc>
                <a:spcPct val="80000"/>
              </a:lnSpc>
              <a:spcBef>
                <a:spcPct val="40000"/>
              </a:spcBef>
              <a:buSzPct val="45000"/>
              <a:buFont typeface="Monotype Sorts" pitchFamily="2" charset="2"/>
              <a:buNone/>
            </a:pPr>
            <a:endParaRPr lang="tr-TR" sz="1400" b="1"/>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457200" y="274638"/>
            <a:ext cx="8229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tr-TR" sz="4000" b="1"/>
              <a:t>ABO ve Rh ANTİJENİK SİSTEM</a:t>
            </a:r>
          </a:p>
        </p:txBody>
      </p:sp>
      <p:sp>
        <p:nvSpPr>
          <p:cNvPr id="97283" name="Rectangle 3"/>
          <p:cNvSpPr>
            <a:spLocks noChangeArrowheads="1"/>
          </p:cNvSpPr>
          <p:nvPr/>
        </p:nvSpPr>
        <p:spPr bwMode="auto">
          <a:xfrm>
            <a:off x="457200" y="1600200"/>
            <a:ext cx="8229600" cy="4525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40000"/>
              </a:spcBef>
              <a:buSzPct val="45000"/>
              <a:buFont typeface="Monotype Sorts" pitchFamily="2" charset="2"/>
              <a:buNone/>
            </a:pPr>
            <a:r>
              <a:rPr lang="tr-TR" sz="3200">
                <a:cs typeface="Arial" pitchFamily="34" charset="0"/>
                <a:sym typeface="Webdings" pitchFamily="18" charset="2"/>
              </a:rPr>
              <a:t></a:t>
            </a:r>
            <a:r>
              <a:rPr lang="tr-TR" sz="3200">
                <a:cs typeface="Arial" pitchFamily="34" charset="0"/>
              </a:rPr>
              <a:t>Kırmızı kan hücrelerine özgüllük gösterir.</a:t>
            </a:r>
          </a:p>
          <a:p>
            <a:pPr marL="342900" indent="-342900">
              <a:lnSpc>
                <a:spcPct val="80000"/>
              </a:lnSpc>
              <a:spcBef>
                <a:spcPct val="40000"/>
              </a:spcBef>
              <a:buSzPct val="45000"/>
              <a:buFont typeface="Monotype Sorts" pitchFamily="2" charset="2"/>
              <a:buNone/>
            </a:pPr>
            <a:r>
              <a:rPr lang="tr-TR" sz="3200">
                <a:cs typeface="Arial" pitchFamily="34" charset="0"/>
                <a:sym typeface="Webdings" pitchFamily="18" charset="2"/>
              </a:rPr>
              <a:t></a:t>
            </a:r>
            <a:r>
              <a:rPr lang="tr-TR" sz="3200">
                <a:cs typeface="Arial" pitchFamily="34" charset="0"/>
              </a:rPr>
              <a:t>Kan dokusu nakillerinde A,B,AB yada O kan grubu  ve subgrupları önemlidir.</a:t>
            </a:r>
          </a:p>
          <a:p>
            <a:pPr marL="342900" indent="-342900">
              <a:lnSpc>
                <a:spcPct val="80000"/>
              </a:lnSpc>
              <a:spcBef>
                <a:spcPct val="40000"/>
              </a:spcBef>
              <a:buSzPct val="45000"/>
              <a:buFont typeface="Monotype Sorts" pitchFamily="2" charset="2"/>
              <a:buNone/>
            </a:pPr>
            <a:r>
              <a:rPr lang="tr-TR" sz="3200">
                <a:cs typeface="Arial" pitchFamily="34" charset="0"/>
                <a:sym typeface="Webdings" pitchFamily="18" charset="2"/>
              </a:rPr>
              <a:t></a:t>
            </a:r>
            <a:r>
              <a:rPr lang="tr-TR" sz="3200">
                <a:cs typeface="Arial" pitchFamily="34" charset="0"/>
              </a:rPr>
              <a:t>Bu antijenler 9 nolu kromozomun kısa kolu üzerine lokalize gen ailesi tarafından sentezlenirler.</a:t>
            </a:r>
          </a:p>
          <a:p>
            <a:pPr marL="342900" indent="-342900">
              <a:lnSpc>
                <a:spcPct val="80000"/>
              </a:lnSpc>
              <a:spcBef>
                <a:spcPct val="40000"/>
              </a:spcBef>
              <a:buSzPct val="45000"/>
              <a:buFont typeface="Monotype Sorts" pitchFamily="2" charset="2"/>
              <a:buNone/>
            </a:pPr>
            <a:endParaRPr lang="tr-TR" sz="320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ph/>
          </p:nvPr>
        </p:nvPicPr>
        <p:blipFill>
          <a:blip r:embed="rId2">
            <a:extLst>
              <a:ext uri="{28A0092B-C50C-407E-A947-70E740481C1C}">
                <a14:useLocalDpi xmlns:a14="http://schemas.microsoft.com/office/drawing/2010/main" val="0"/>
              </a:ext>
            </a:extLst>
          </a:blip>
          <a:srcRect l="531" t="4465" r="1123"/>
          <a:stretch>
            <a:fillRect/>
          </a:stretch>
        </p:blipFill>
        <p:spPr>
          <a:xfrm>
            <a:off x="685800" y="903288"/>
            <a:ext cx="7772400" cy="4516437"/>
          </a:xfrm>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6" descr="0778l"/>
          <p:cNvPicPr>
            <a:picLocks noChangeAspect="1" noChangeArrowheads="1"/>
          </p:cNvPicPr>
          <p:nvPr>
            <p:ph/>
          </p:nvPr>
        </p:nvPicPr>
        <p:blipFill>
          <a:blip r:embed="rId2">
            <a:extLst>
              <a:ext uri="{28A0092B-C50C-407E-A947-70E740481C1C}">
                <a14:useLocalDpi xmlns:a14="http://schemas.microsoft.com/office/drawing/2010/main" val="0"/>
              </a:ext>
            </a:extLst>
          </a:blip>
          <a:srcRect t="3000"/>
          <a:stretch>
            <a:fillRect/>
          </a:stretch>
        </p:blipFill>
        <p:spPr>
          <a:xfrm>
            <a:off x="685800" y="247650"/>
            <a:ext cx="7772400" cy="5829300"/>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304800"/>
            <a:ext cx="8915400"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50000"/>
              </a:spcBef>
            </a:pPr>
            <a:endParaRPr lang="tr-TR" b="1">
              <a:latin typeface="Arial" pitchFamily="34" charset="0"/>
            </a:endParaRPr>
          </a:p>
          <a:p>
            <a:pPr eaLnBrk="1" hangingPunct="1">
              <a:lnSpc>
                <a:spcPct val="80000"/>
              </a:lnSpc>
              <a:spcBef>
                <a:spcPct val="50000"/>
              </a:spcBef>
            </a:pPr>
            <a:r>
              <a:rPr lang="tr-TR" b="1">
                <a:latin typeface="Arial" pitchFamily="34" charset="0"/>
              </a:rPr>
              <a:t>A- İnnate immün sistem elemanları:</a:t>
            </a:r>
            <a:endParaRPr lang="tr-TR" sz="2000">
              <a:latin typeface="Arial" pitchFamily="34" charset="0"/>
            </a:endParaRPr>
          </a:p>
          <a:p>
            <a:pPr lvl="1" eaLnBrk="1" hangingPunct="1">
              <a:lnSpc>
                <a:spcPct val="80000"/>
              </a:lnSpc>
              <a:spcBef>
                <a:spcPct val="50000"/>
              </a:spcBef>
            </a:pPr>
            <a:r>
              <a:rPr lang="tr-TR" sz="1800">
                <a:latin typeface="Arial" pitchFamily="34" charset="0"/>
              </a:rPr>
              <a:t>Makrofajlar (fagositik hücreler) Ör: mast hücreleri</a:t>
            </a:r>
          </a:p>
          <a:p>
            <a:pPr lvl="1" eaLnBrk="1" hangingPunct="1">
              <a:lnSpc>
                <a:spcPct val="80000"/>
              </a:lnSpc>
              <a:spcBef>
                <a:spcPct val="50000"/>
              </a:spcBef>
            </a:pPr>
            <a:r>
              <a:rPr lang="tr-TR" sz="1800">
                <a:latin typeface="Arial" pitchFamily="34" charset="0"/>
              </a:rPr>
              <a:t>Naturel (doğal) killer hücreler </a:t>
            </a:r>
          </a:p>
          <a:p>
            <a:pPr lvl="1" eaLnBrk="1" hangingPunct="1">
              <a:lnSpc>
                <a:spcPct val="80000"/>
              </a:lnSpc>
              <a:spcBef>
                <a:spcPct val="50000"/>
              </a:spcBef>
            </a:pPr>
            <a:r>
              <a:rPr lang="tr-TR" sz="1800">
                <a:latin typeface="Arial" pitchFamily="34" charset="0"/>
              </a:rPr>
              <a:t>Compleman sistemi- T helper hücreler </a:t>
            </a:r>
          </a:p>
          <a:p>
            <a:pPr eaLnBrk="1" hangingPunct="1">
              <a:lnSpc>
                <a:spcPct val="80000"/>
              </a:lnSpc>
              <a:spcBef>
                <a:spcPct val="50000"/>
              </a:spcBef>
            </a:pPr>
            <a:endParaRPr lang="tr-TR" b="1">
              <a:latin typeface="Arial" pitchFamily="34" charset="0"/>
            </a:endParaRPr>
          </a:p>
          <a:p>
            <a:pPr eaLnBrk="1" hangingPunct="1">
              <a:lnSpc>
                <a:spcPct val="80000"/>
              </a:lnSpc>
              <a:spcBef>
                <a:spcPct val="50000"/>
              </a:spcBef>
            </a:pPr>
            <a:r>
              <a:rPr lang="tr-TR" b="1">
                <a:latin typeface="Arial" pitchFamily="34" charset="0"/>
              </a:rPr>
              <a:t>B- Adaptif immün sistem elemanları:</a:t>
            </a:r>
            <a:endParaRPr lang="tr-TR" sz="2000">
              <a:latin typeface="Arial" pitchFamily="34" charset="0"/>
            </a:endParaRPr>
          </a:p>
          <a:p>
            <a:pPr lvl="1" eaLnBrk="1" hangingPunct="1">
              <a:lnSpc>
                <a:spcPct val="80000"/>
              </a:lnSpc>
              <a:spcBef>
                <a:spcPct val="50000"/>
              </a:spcBef>
            </a:pPr>
            <a:r>
              <a:rPr lang="tr-TR" sz="1800">
                <a:latin typeface="Arial" pitchFamily="34" charset="0"/>
              </a:rPr>
              <a:t>B lenfositler – Plazma hücreleri –İmmünoglobünler (Ig)</a:t>
            </a:r>
          </a:p>
          <a:p>
            <a:pPr lvl="1" eaLnBrk="1" hangingPunct="1">
              <a:lnSpc>
                <a:spcPct val="80000"/>
              </a:lnSpc>
              <a:spcBef>
                <a:spcPct val="50000"/>
              </a:spcBef>
            </a:pPr>
            <a:r>
              <a:rPr lang="tr-TR" sz="1800">
                <a:latin typeface="Arial" pitchFamily="34" charset="0"/>
              </a:rPr>
              <a:t>T lenfositler – Lenfoblastlar – Sitotoksik killer hücreler</a:t>
            </a:r>
          </a:p>
          <a:p>
            <a:pPr lvl="1" eaLnBrk="1" hangingPunct="1">
              <a:lnSpc>
                <a:spcPct val="80000"/>
              </a:lnSpc>
              <a:spcBef>
                <a:spcPct val="50000"/>
              </a:spcBef>
            </a:pPr>
            <a:r>
              <a:rPr lang="tr-TR" sz="1800">
                <a:latin typeface="Arial" pitchFamily="34" charset="0"/>
              </a:rPr>
              <a:t>MHC I  (HLA A,B ve C)          : doku reddi, sitotoksik T hücre uyarımı</a:t>
            </a:r>
          </a:p>
          <a:p>
            <a:pPr lvl="1" eaLnBrk="1" hangingPunct="1">
              <a:lnSpc>
                <a:spcPct val="80000"/>
              </a:lnSpc>
              <a:spcBef>
                <a:spcPct val="50000"/>
              </a:spcBef>
            </a:pPr>
            <a:r>
              <a:rPr lang="tr-TR" sz="1800">
                <a:latin typeface="Arial" pitchFamily="34" charset="0"/>
              </a:rPr>
              <a:t>MHC II (HLA DR, DQ ve DX) : T  hücre uyarımı</a:t>
            </a:r>
          </a:p>
          <a:p>
            <a:pPr lvl="1" eaLnBrk="1" hangingPunct="1">
              <a:lnSpc>
                <a:spcPct val="80000"/>
              </a:lnSpc>
              <a:spcBef>
                <a:spcPct val="50000"/>
              </a:spcBef>
            </a:pPr>
            <a:r>
              <a:rPr lang="tr-TR" sz="1800">
                <a:latin typeface="Arial" pitchFamily="34" charset="0"/>
              </a:rPr>
              <a:t>MHC I :  Complemen sistem proteinleri</a:t>
            </a:r>
          </a:p>
          <a:p>
            <a:pPr lvl="1" eaLnBrk="1" hangingPunct="1">
              <a:lnSpc>
                <a:spcPct val="80000"/>
              </a:lnSpc>
              <a:spcBef>
                <a:spcPct val="50000"/>
              </a:spcBef>
            </a:pPr>
            <a:r>
              <a:rPr lang="tr-TR" sz="1800">
                <a:latin typeface="Arial" pitchFamily="34" charset="0"/>
              </a:rPr>
              <a:t>ABO    : Alyuvar (kırmızı kan hücreleri) hücre antijenitesi</a:t>
            </a:r>
          </a:p>
          <a:p>
            <a:pPr lvl="1" eaLnBrk="1" hangingPunct="1">
              <a:lnSpc>
                <a:spcPct val="80000"/>
              </a:lnSpc>
              <a:spcBef>
                <a:spcPct val="50000"/>
              </a:spcBef>
            </a:pPr>
            <a:r>
              <a:rPr lang="tr-TR" sz="1800">
                <a:latin typeface="Arial" pitchFamily="34" charset="0"/>
              </a:rPr>
              <a:t>Rh       : Alyuvar antijen sistemi</a:t>
            </a:r>
          </a:p>
          <a:p>
            <a:pPr lvl="1" eaLnBrk="1" hangingPunct="1">
              <a:lnSpc>
                <a:spcPct val="80000"/>
              </a:lnSpc>
              <a:spcBef>
                <a:spcPct val="50000"/>
              </a:spcBef>
            </a:pPr>
            <a:r>
              <a:rPr lang="tr-TR" sz="1800">
                <a:latin typeface="Arial" pitchFamily="34" charset="0"/>
              </a:rPr>
              <a:t>HY antijen sistemi : Aynı türün farklı seksleri arasında  görülür (erkek )</a:t>
            </a:r>
          </a:p>
          <a:p>
            <a:pPr lvl="1" eaLnBrk="1" hangingPunct="1">
              <a:lnSpc>
                <a:spcPct val="80000"/>
              </a:lnSpc>
              <a:spcBef>
                <a:spcPct val="50000"/>
              </a:spcBef>
            </a:pPr>
            <a:r>
              <a:rPr lang="tr-TR" sz="1800">
                <a:latin typeface="Arial" pitchFamily="34" charset="0"/>
              </a:rPr>
              <a:t>TAP1 ve TAP2      : </a:t>
            </a:r>
            <a:r>
              <a:rPr lang="tr-TR" sz="1200">
                <a:latin typeface="Arial" pitchFamily="34" charset="0"/>
              </a:rPr>
              <a:t>Peptid transporter protein, proteinleri modifikasyonları için  ER ye taşır</a:t>
            </a:r>
          </a:p>
          <a:p>
            <a:pPr lvl="1" eaLnBrk="1" hangingPunct="1">
              <a:lnSpc>
                <a:spcPct val="80000"/>
              </a:lnSpc>
              <a:spcBef>
                <a:spcPct val="50000"/>
              </a:spcBef>
            </a:pPr>
            <a:r>
              <a:rPr lang="tr-TR" sz="1400">
                <a:latin typeface="Arial" pitchFamily="34" charset="0"/>
              </a:rPr>
              <a:t>RAG 1 ve 2 (rekombinazlar) enzimler :</a:t>
            </a:r>
            <a:r>
              <a:rPr lang="tr-TR" sz="1200">
                <a:latin typeface="Arial" pitchFamily="34" charset="0"/>
              </a:rPr>
              <a:t> Ig genlerinin somatik rekombinasyonunda görev alırlar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ChangeArrowheads="1"/>
          </p:cNvSpPr>
          <p:nvPr/>
        </p:nvSpPr>
        <p:spPr bwMode="auto">
          <a:xfrm>
            <a:off x="457200" y="274638"/>
            <a:ext cx="82296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5000"/>
              </a:lnSpc>
            </a:pPr>
            <a:r>
              <a:rPr lang="tr-TR" sz="4400" b="1"/>
              <a:t>A-HUMORAL BAĞIŞIKLIK</a:t>
            </a:r>
          </a:p>
        </p:txBody>
      </p:sp>
      <p:sp>
        <p:nvSpPr>
          <p:cNvPr id="91141" name="Rectangle 5"/>
          <p:cNvSpPr>
            <a:spLocks noChangeArrowheads="1"/>
          </p:cNvSpPr>
          <p:nvPr/>
        </p:nvSpPr>
        <p:spPr bwMode="auto">
          <a:xfrm>
            <a:off x="457200" y="1600200"/>
            <a:ext cx="8229600" cy="4525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40000"/>
              </a:spcBef>
              <a:buSzPct val="45000"/>
              <a:buFont typeface="Monotype Sorts" pitchFamily="2" charset="2"/>
              <a:buNone/>
            </a:pPr>
            <a:r>
              <a:rPr lang="tr-TR" sz="2000">
                <a:cs typeface="Arial" pitchFamily="34" charset="0"/>
              </a:rPr>
              <a:t>1 Antijen (bakteri) </a:t>
            </a:r>
            <a:r>
              <a:rPr lang="tr-TR" sz="2000">
                <a:cs typeface="Arial" pitchFamily="34" charset="0"/>
                <a:sym typeface="Symbol" pitchFamily="18" charset="2"/>
              </a:rPr>
              <a:t> </a:t>
            </a:r>
            <a:r>
              <a:rPr lang="tr-TR" sz="2000">
                <a:cs typeface="Arial" pitchFamily="34" charset="0"/>
              </a:rPr>
              <a:t>2</a:t>
            </a:r>
            <a:r>
              <a:rPr lang="tr-TR" sz="2000">
                <a:cs typeface="Arial" pitchFamily="34" charset="0"/>
                <a:sym typeface="Symbol" pitchFamily="18" charset="2"/>
              </a:rPr>
              <a:t> antijen Presenting hücreler(</a:t>
            </a:r>
            <a:r>
              <a:rPr lang="tr-TR" sz="2000">
                <a:cs typeface="Arial" pitchFamily="34" charset="0"/>
              </a:rPr>
              <a:t> APC) tarafından tanınır </a:t>
            </a:r>
            <a:r>
              <a:rPr lang="tr-TR" sz="2000">
                <a:cs typeface="Arial" pitchFamily="34" charset="0"/>
                <a:sym typeface="Symbol" pitchFamily="18" charset="2"/>
              </a:rPr>
              <a:t></a:t>
            </a:r>
            <a:r>
              <a:rPr lang="tr-TR" sz="2000">
                <a:cs typeface="Arial" pitchFamily="34" charset="0"/>
              </a:rPr>
              <a:t> 3 taşıdıkları MHC classII antijenler aracılığı ile T helper  lenfosit hücrelerle konjuge olurlar </a:t>
            </a:r>
            <a:r>
              <a:rPr lang="tr-TR" sz="2000">
                <a:cs typeface="Arial" pitchFamily="34" charset="0"/>
                <a:sym typeface="Symbol" pitchFamily="18" charset="2"/>
              </a:rPr>
              <a:t> </a:t>
            </a:r>
            <a:r>
              <a:rPr lang="tr-TR" sz="2000">
                <a:cs typeface="Arial" pitchFamily="34" charset="0"/>
              </a:rPr>
              <a:t>4</a:t>
            </a:r>
            <a:r>
              <a:rPr lang="tr-TR" sz="2000">
                <a:cs typeface="Arial" pitchFamily="34" charset="0"/>
                <a:sym typeface="Symbol" pitchFamily="18" charset="2"/>
              </a:rPr>
              <a:t> T</a:t>
            </a:r>
            <a:r>
              <a:rPr lang="tr-TR" sz="2000">
                <a:cs typeface="Arial" pitchFamily="34" charset="0"/>
              </a:rPr>
              <a:t> helper  lenfositler aktive olur ve bu hücrelerden sitokinler salınır </a:t>
            </a:r>
            <a:r>
              <a:rPr lang="tr-TR" sz="2000">
                <a:cs typeface="Arial" pitchFamily="34" charset="0"/>
                <a:sym typeface="Symbol" pitchFamily="18" charset="2"/>
              </a:rPr>
              <a:t></a:t>
            </a:r>
            <a:r>
              <a:rPr lang="tr-TR" sz="2000">
                <a:cs typeface="Arial" pitchFamily="34" charset="0"/>
              </a:rPr>
              <a:t> 5 salınan sitokinler tarafından B lenfosit hücreler uyarılır </a:t>
            </a:r>
            <a:r>
              <a:rPr lang="tr-TR" sz="2000">
                <a:cs typeface="Arial" pitchFamily="34" charset="0"/>
                <a:sym typeface="Symbol" pitchFamily="18" charset="2"/>
              </a:rPr>
              <a:t></a:t>
            </a:r>
            <a:r>
              <a:rPr lang="tr-TR" sz="2000">
                <a:cs typeface="Arial" pitchFamily="34" charset="0"/>
              </a:rPr>
              <a:t> 6 B lenfositler,  antijen spesifik plazma hücrelerine dönüştürülür  </a:t>
            </a:r>
            <a:r>
              <a:rPr lang="tr-TR" sz="2000">
                <a:cs typeface="Arial" pitchFamily="34" charset="0"/>
                <a:sym typeface="Symbol" pitchFamily="18" charset="2"/>
              </a:rPr>
              <a:t></a:t>
            </a:r>
            <a:r>
              <a:rPr lang="tr-TR" sz="2000">
                <a:cs typeface="Arial" pitchFamily="34" charset="0"/>
              </a:rPr>
              <a:t> 7 matür hücrelerden immünoglobünler salınır (Ig) </a:t>
            </a:r>
            <a:r>
              <a:rPr lang="tr-TR" sz="2000">
                <a:cs typeface="Arial" pitchFamily="34" charset="0"/>
                <a:sym typeface="Symbol" pitchFamily="18" charset="2"/>
              </a:rPr>
              <a:t></a:t>
            </a:r>
            <a:r>
              <a:rPr lang="tr-TR" sz="2000">
                <a:cs typeface="Arial" pitchFamily="34" charset="0"/>
              </a:rPr>
              <a:t> 8antijenler Ig tarafından sarılır ve inaktive edilir parçalanarak yok edilir.</a:t>
            </a:r>
          </a:p>
          <a:p>
            <a:pPr marL="342900" indent="-342900">
              <a:lnSpc>
                <a:spcPct val="80000"/>
              </a:lnSpc>
              <a:spcBef>
                <a:spcPct val="40000"/>
              </a:spcBef>
              <a:buSzPct val="45000"/>
              <a:buFont typeface="Monotype Sorts" pitchFamily="2" charset="2"/>
              <a:buNone/>
            </a:pPr>
            <a:endParaRPr lang="tr-TR" sz="2000">
              <a:cs typeface="Arial" pitchFamily="34" charset="0"/>
            </a:endParaRPr>
          </a:p>
          <a:p>
            <a:pPr marL="342900" indent="-342900">
              <a:lnSpc>
                <a:spcPct val="80000"/>
              </a:lnSpc>
              <a:spcBef>
                <a:spcPct val="40000"/>
              </a:spcBef>
              <a:buSzPct val="45000"/>
              <a:buFont typeface="Monotype Sorts" pitchFamily="2" charset="2"/>
              <a:buNone/>
            </a:pPr>
            <a:r>
              <a:rPr lang="tr-TR" sz="1800"/>
              <a:t>Görev Alan hücre grupları ve moleküller</a:t>
            </a:r>
          </a:p>
          <a:p>
            <a:pPr marL="742950" lvl="1" indent="-285750">
              <a:lnSpc>
                <a:spcPct val="80000"/>
              </a:lnSpc>
              <a:spcBef>
                <a:spcPct val="40000"/>
              </a:spcBef>
            </a:pPr>
            <a:r>
              <a:rPr lang="tr-TR" sz="1200">
                <a:cs typeface="Arial" pitchFamily="34" charset="0"/>
                <a:sym typeface="Wingdings" pitchFamily="2" charset="2"/>
              </a:rPr>
              <a:t></a:t>
            </a:r>
            <a:r>
              <a:rPr lang="tr-TR" sz="1600">
                <a:cs typeface="Arial" pitchFamily="34" charset="0"/>
              </a:rPr>
              <a:t> antijen presenting hücreler (APC): fagositik makrofajlar ve dentritic hücreler</a:t>
            </a:r>
          </a:p>
          <a:p>
            <a:pPr marL="742950" lvl="1" indent="-285750">
              <a:lnSpc>
                <a:spcPct val="80000"/>
              </a:lnSpc>
              <a:spcBef>
                <a:spcPct val="40000"/>
              </a:spcBef>
            </a:pPr>
            <a:r>
              <a:rPr lang="tr-TR" sz="1200">
                <a:cs typeface="Arial" pitchFamily="34" charset="0"/>
                <a:sym typeface="Wingdings" pitchFamily="2" charset="2"/>
              </a:rPr>
              <a:t></a:t>
            </a:r>
            <a:r>
              <a:rPr lang="tr-TR" sz="1600">
                <a:cs typeface="Arial" pitchFamily="34" charset="0"/>
              </a:rPr>
              <a:t> T helper hücreler</a:t>
            </a:r>
          </a:p>
          <a:p>
            <a:pPr marL="742950" lvl="1" indent="-285750">
              <a:lnSpc>
                <a:spcPct val="80000"/>
              </a:lnSpc>
              <a:spcBef>
                <a:spcPct val="40000"/>
              </a:spcBef>
            </a:pPr>
            <a:r>
              <a:rPr lang="tr-TR" sz="1200">
                <a:cs typeface="Arial" pitchFamily="34" charset="0"/>
                <a:sym typeface="Wingdings" pitchFamily="2" charset="2"/>
              </a:rPr>
              <a:t></a:t>
            </a:r>
            <a:r>
              <a:rPr lang="tr-TR" sz="1600">
                <a:cs typeface="Arial" pitchFamily="34" charset="0"/>
              </a:rPr>
              <a:t> B lenfosit hücreleri</a:t>
            </a:r>
          </a:p>
          <a:p>
            <a:pPr marL="742950" lvl="1" indent="-285750">
              <a:lnSpc>
                <a:spcPct val="80000"/>
              </a:lnSpc>
              <a:spcBef>
                <a:spcPct val="40000"/>
              </a:spcBef>
            </a:pPr>
            <a:r>
              <a:rPr lang="tr-TR" sz="1200">
                <a:cs typeface="Arial" pitchFamily="34" charset="0"/>
                <a:sym typeface="Wingdings" pitchFamily="2" charset="2"/>
              </a:rPr>
              <a:t></a:t>
            </a:r>
            <a:r>
              <a:rPr lang="tr-TR" sz="1600">
                <a:cs typeface="Arial" pitchFamily="34" charset="0"/>
              </a:rPr>
              <a:t> Plazma hücreleri</a:t>
            </a:r>
          </a:p>
          <a:p>
            <a:pPr marL="742950" lvl="1" indent="-285750">
              <a:lnSpc>
                <a:spcPct val="80000"/>
              </a:lnSpc>
              <a:spcBef>
                <a:spcPct val="40000"/>
              </a:spcBef>
            </a:pPr>
            <a:r>
              <a:rPr lang="tr-TR" sz="1200">
                <a:cs typeface="Arial" pitchFamily="34" charset="0"/>
                <a:sym typeface="Wingdings" pitchFamily="2" charset="2"/>
              </a:rPr>
              <a:t></a:t>
            </a:r>
            <a:r>
              <a:rPr lang="tr-TR" sz="1600">
                <a:cs typeface="Arial" pitchFamily="34" charset="0"/>
              </a:rPr>
              <a:t> Class II major histokompatibility compleks (MHC)</a:t>
            </a:r>
          </a:p>
          <a:p>
            <a:pPr marL="742950" lvl="1" indent="-285750">
              <a:lnSpc>
                <a:spcPct val="80000"/>
              </a:lnSpc>
              <a:spcBef>
                <a:spcPct val="40000"/>
              </a:spcBef>
            </a:pPr>
            <a:r>
              <a:rPr lang="tr-TR" sz="1200">
                <a:cs typeface="Arial" pitchFamily="34" charset="0"/>
                <a:sym typeface="Wingdings" pitchFamily="2" charset="2"/>
              </a:rPr>
              <a:t></a:t>
            </a:r>
            <a:r>
              <a:rPr lang="tr-TR" sz="1600">
                <a:cs typeface="Arial" pitchFamily="34" charset="0"/>
              </a:rPr>
              <a:t> Sitokinler</a:t>
            </a:r>
          </a:p>
          <a:p>
            <a:pPr marL="742950" lvl="1" indent="-285750">
              <a:lnSpc>
                <a:spcPct val="80000"/>
              </a:lnSpc>
              <a:spcBef>
                <a:spcPct val="40000"/>
              </a:spcBef>
            </a:pPr>
            <a:r>
              <a:rPr lang="tr-TR" sz="1200">
                <a:cs typeface="Arial" pitchFamily="34" charset="0"/>
                <a:sym typeface="Wingdings" pitchFamily="2" charset="2"/>
              </a:rPr>
              <a:t></a:t>
            </a:r>
            <a:r>
              <a:rPr lang="tr-TR" sz="1600">
                <a:cs typeface="Arial" pitchFamily="34" charset="0"/>
              </a:rPr>
              <a:t> İmmünoglobünler</a:t>
            </a:r>
          </a:p>
          <a:p>
            <a:pPr marL="342900" indent="-342900">
              <a:lnSpc>
                <a:spcPct val="80000"/>
              </a:lnSpc>
              <a:spcBef>
                <a:spcPct val="40000"/>
              </a:spcBef>
              <a:buSzPct val="45000"/>
              <a:buFont typeface="Monotype Sorts" pitchFamily="2" charset="2"/>
              <a:buNone/>
            </a:pPr>
            <a:endParaRPr lang="tr-TR" sz="1800">
              <a:cs typeface="Arial" pitchFamily="34" charset="0"/>
            </a:endParaRPr>
          </a:p>
          <a:p>
            <a:pPr marL="342900" indent="-342900">
              <a:lnSpc>
                <a:spcPct val="80000"/>
              </a:lnSpc>
              <a:spcBef>
                <a:spcPct val="40000"/>
              </a:spcBef>
              <a:buSzPct val="45000"/>
              <a:buFont typeface="Monotype Sorts" pitchFamily="2" charset="2"/>
              <a:buNone/>
            </a:pPr>
            <a:endParaRPr lang="tr-TR" sz="1800" b="1">
              <a:solidFill>
                <a:schemeClr val="bg1"/>
              </a:solidFill>
              <a:cs typeface="Arial" pitchFamily="34" charset="0"/>
            </a:endParaRPr>
          </a:p>
          <a:p>
            <a:pPr marL="342900" indent="-342900">
              <a:lnSpc>
                <a:spcPct val="80000"/>
              </a:lnSpc>
              <a:spcBef>
                <a:spcPct val="40000"/>
              </a:spcBef>
              <a:buSzPct val="45000"/>
              <a:buFont typeface="Monotype Sorts" pitchFamily="2" charset="2"/>
              <a:buNone/>
            </a:pPr>
            <a:endParaRPr lang="tr-TR" sz="1000">
              <a:solidFill>
                <a:schemeClr val="bg1"/>
              </a:solidFill>
              <a:cs typeface="Arial" pitchFamily="34" charset="0"/>
            </a:endParaRPr>
          </a:p>
          <a:p>
            <a:pPr marL="342900" indent="-342900">
              <a:lnSpc>
                <a:spcPct val="80000"/>
              </a:lnSpc>
              <a:spcBef>
                <a:spcPct val="40000"/>
              </a:spcBef>
              <a:buSzPct val="45000"/>
              <a:buFont typeface="Monotype Sorts" pitchFamily="2" charset="2"/>
              <a:buNone/>
            </a:pPr>
            <a:endParaRPr lang="tr-TR" sz="1000">
              <a:solidFill>
                <a:schemeClr val="bg1"/>
              </a:solidFill>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838200" y="457200"/>
            <a:ext cx="73152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tr-TR" sz="2800" b="1"/>
              <a:t>İmmün sistem</a:t>
            </a:r>
            <a:endParaRPr lang="en-US" sz="2800" b="1"/>
          </a:p>
          <a:p>
            <a:r>
              <a:rPr lang="en-US" b="1">
                <a:cs typeface="Times New Roman" pitchFamily="18" charset="0"/>
              </a:rPr>
              <a:t> </a:t>
            </a:r>
          </a:p>
          <a:p>
            <a:r>
              <a:rPr lang="tr-TR" sz="2800" b="1"/>
              <a:t>İmmün sistem</a:t>
            </a:r>
            <a:r>
              <a:rPr lang="en-US">
                <a:cs typeface="Times New Roman" pitchFamily="18" charset="0"/>
              </a:rPr>
              <a:t> – </a:t>
            </a:r>
            <a:r>
              <a:rPr lang="tr-TR"/>
              <a:t>Dışarıdan gelen bakter virüs ve yabancı proteinlere karşı vücudu korur.</a:t>
            </a:r>
            <a:endParaRPr lang="en-US"/>
          </a:p>
          <a:p>
            <a:r>
              <a:rPr lang="en-US">
                <a:cs typeface="Times New Roman" pitchFamily="18" charset="0"/>
              </a:rPr>
              <a:t>		 </a:t>
            </a:r>
          </a:p>
          <a:p>
            <a:r>
              <a:rPr lang="tr-TR"/>
              <a:t>İki tip yanıt vardır.</a:t>
            </a:r>
            <a:endParaRPr lang="en-US"/>
          </a:p>
          <a:p>
            <a:r>
              <a:rPr lang="tr-TR"/>
              <a:t>Özgün olmayan:</a:t>
            </a:r>
            <a:endParaRPr lang="en-US"/>
          </a:p>
          <a:p>
            <a:r>
              <a:rPr lang="en-US">
                <a:cs typeface="Times New Roman" pitchFamily="18" charset="0"/>
              </a:rPr>
              <a:t>	- </a:t>
            </a:r>
            <a:r>
              <a:rPr lang="tr-TR"/>
              <a:t>Yabancı molekülün içeri girişini önler.</a:t>
            </a:r>
            <a:endParaRPr lang="en-US"/>
          </a:p>
          <a:p>
            <a:r>
              <a:rPr lang="en-US">
                <a:cs typeface="Times New Roman" pitchFamily="18" charset="0"/>
              </a:rPr>
              <a:t>	- </a:t>
            </a:r>
            <a:r>
              <a:rPr lang="tr-TR"/>
              <a:t>İçeri girerse çoğalmasını durdurur.</a:t>
            </a:r>
            <a:endParaRPr lang="en-US"/>
          </a:p>
          <a:p>
            <a:r>
              <a:rPr lang="en-US">
                <a:cs typeface="Times New Roman" pitchFamily="18" charset="0"/>
              </a:rPr>
              <a:t> </a:t>
            </a:r>
          </a:p>
          <a:p>
            <a:r>
              <a:rPr lang="tr-TR"/>
              <a:t>Özgün yanıt</a:t>
            </a:r>
            <a:endParaRPr lang="en-US"/>
          </a:p>
          <a:p>
            <a:r>
              <a:rPr lang="en-US">
                <a:cs typeface="Times New Roman" pitchFamily="18" charset="0"/>
              </a:rPr>
              <a:t>	- anti</a:t>
            </a:r>
            <a:r>
              <a:rPr lang="tr-TR"/>
              <a:t>kor</a:t>
            </a:r>
            <a:r>
              <a:rPr lang="en-US">
                <a:cs typeface="Times New Roman" pitchFamily="18" charset="0"/>
              </a:rPr>
              <a:t>- humoral </a:t>
            </a:r>
            <a:r>
              <a:rPr lang="tr-TR"/>
              <a:t>yanıt</a:t>
            </a:r>
            <a:endParaRPr lang="en-US"/>
          </a:p>
          <a:p>
            <a:r>
              <a:rPr lang="en-US">
                <a:cs typeface="Times New Roman" pitchFamily="18" charset="0"/>
              </a:rPr>
              <a:t>	- </a:t>
            </a:r>
            <a:r>
              <a:rPr lang="tr-TR"/>
              <a:t>Hücresel</a:t>
            </a:r>
            <a:r>
              <a:rPr lang="en-US">
                <a:cs typeface="Times New Roman" pitchFamily="18" charset="0"/>
              </a:rPr>
              <a:t> – </a:t>
            </a:r>
            <a:r>
              <a:rPr lang="tr-TR"/>
              <a:t>hücresel yanıt</a:t>
            </a:r>
            <a:endParaRPr lang="en-US"/>
          </a:p>
          <a:p>
            <a:r>
              <a:rPr lang="en-US" sz="120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1028"/>
          <p:cNvSpPr>
            <a:spLocks noChangeArrowheads="1"/>
          </p:cNvSpPr>
          <p:nvPr/>
        </p:nvSpPr>
        <p:spPr bwMode="auto">
          <a:xfrm>
            <a:off x="838200" y="228600"/>
            <a:ext cx="79248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indent="457200"/>
            <a:r>
              <a:rPr lang="en-US" b="1">
                <a:cs typeface="Times New Roman" pitchFamily="18" charset="0"/>
              </a:rPr>
              <a:t>1. </a:t>
            </a:r>
            <a:r>
              <a:rPr lang="tr-TR" b="1"/>
              <a:t>Fiziksel koruma</a:t>
            </a:r>
            <a:endParaRPr lang="en-US" b="1"/>
          </a:p>
          <a:p>
            <a:pPr indent="457200"/>
            <a:r>
              <a:rPr lang="en-US" b="1">
                <a:cs typeface="Times New Roman" pitchFamily="18" charset="0"/>
              </a:rPr>
              <a:t>	</a:t>
            </a:r>
            <a:r>
              <a:rPr lang="en-US">
                <a:cs typeface="Times New Roman" pitchFamily="18" charset="0"/>
              </a:rPr>
              <a:t>- </a:t>
            </a:r>
            <a:r>
              <a:rPr lang="tr-TR"/>
              <a:t>deri, mukoza ve sekresyonlar</a:t>
            </a:r>
            <a:endParaRPr lang="en-US"/>
          </a:p>
          <a:p>
            <a:pPr indent="457200"/>
            <a:r>
              <a:rPr lang="en-US">
                <a:cs typeface="Times New Roman" pitchFamily="18" charset="0"/>
              </a:rPr>
              <a:t>	- </a:t>
            </a:r>
            <a:r>
              <a:rPr lang="tr-TR"/>
              <a:t>gözyaşı, tükrük vb.</a:t>
            </a:r>
            <a:endParaRPr lang="en-US"/>
          </a:p>
          <a:p>
            <a:pPr indent="457200"/>
            <a:r>
              <a:rPr lang="en-US" b="1">
                <a:cs typeface="Times New Roman" pitchFamily="18" charset="0"/>
              </a:rPr>
              <a:t>	</a:t>
            </a:r>
          </a:p>
          <a:p>
            <a:pPr indent="457200"/>
            <a:r>
              <a:rPr lang="en-US" b="1">
                <a:cs typeface="Times New Roman" pitchFamily="18" charset="0"/>
              </a:rPr>
              <a:t>2.  Nonspe</a:t>
            </a:r>
            <a:r>
              <a:rPr lang="tr-TR" b="1"/>
              <a:t>s</a:t>
            </a:r>
            <a:r>
              <a:rPr lang="en-US" b="1">
                <a:cs typeface="Times New Roman" pitchFamily="18" charset="0"/>
              </a:rPr>
              <a:t>ifi</a:t>
            </a:r>
            <a:r>
              <a:rPr lang="tr-TR" b="1"/>
              <a:t>k</a:t>
            </a:r>
            <a:r>
              <a:rPr lang="en-US" b="1">
                <a:cs typeface="Times New Roman" pitchFamily="18" charset="0"/>
              </a:rPr>
              <a:t> – </a:t>
            </a:r>
            <a:endParaRPr lang="tr-TR" b="1"/>
          </a:p>
          <a:p>
            <a:pPr indent="457200"/>
            <a:r>
              <a:rPr lang="en-US" b="1">
                <a:cs typeface="Times New Roman" pitchFamily="18" charset="0"/>
              </a:rPr>
              <a:t>	</a:t>
            </a:r>
            <a:r>
              <a:rPr lang="en-US">
                <a:cs typeface="Times New Roman" pitchFamily="18" charset="0"/>
              </a:rPr>
              <a:t>- </a:t>
            </a:r>
            <a:r>
              <a:rPr lang="tr-TR"/>
              <a:t>fagositoz</a:t>
            </a:r>
          </a:p>
          <a:p>
            <a:pPr indent="457200"/>
            <a:r>
              <a:rPr lang="en-US">
                <a:cs typeface="Times New Roman" pitchFamily="18" charset="0"/>
              </a:rPr>
              <a:t>	- </a:t>
            </a:r>
            <a:r>
              <a:rPr lang="tr-TR"/>
              <a:t>irin</a:t>
            </a:r>
            <a:endParaRPr lang="en-US"/>
          </a:p>
          <a:p>
            <a:pPr indent="457200"/>
            <a:r>
              <a:rPr lang="en-US">
                <a:cs typeface="Times New Roman" pitchFamily="18" charset="0"/>
              </a:rPr>
              <a:t>	- </a:t>
            </a:r>
            <a:r>
              <a:rPr lang="tr-TR"/>
              <a:t>ateş</a:t>
            </a:r>
            <a:endParaRPr lang="en-US"/>
          </a:p>
          <a:p>
            <a:pPr indent="457200"/>
            <a:r>
              <a:rPr lang="en-US">
                <a:cs typeface="Times New Roman" pitchFamily="18" charset="0"/>
              </a:rPr>
              <a:t>	- anti-mi</a:t>
            </a:r>
            <a:r>
              <a:rPr lang="tr-TR"/>
              <a:t>k</a:t>
            </a:r>
            <a:r>
              <a:rPr lang="en-US">
                <a:cs typeface="Times New Roman" pitchFamily="18" charset="0"/>
              </a:rPr>
              <a:t>robi</a:t>
            </a:r>
            <a:r>
              <a:rPr lang="tr-TR"/>
              <a:t>y</a:t>
            </a:r>
            <a:r>
              <a:rPr lang="en-US">
                <a:cs typeface="Times New Roman" pitchFamily="18" charset="0"/>
              </a:rPr>
              <a:t>al protein</a:t>
            </a:r>
            <a:r>
              <a:rPr lang="tr-TR"/>
              <a:t>ler</a:t>
            </a:r>
            <a:endParaRPr lang="en-US"/>
          </a:p>
          <a:p>
            <a:pPr indent="457200"/>
            <a:r>
              <a:rPr lang="en-US">
                <a:cs typeface="Times New Roman" pitchFamily="18" charset="0"/>
              </a:rPr>
              <a:t>		 </a:t>
            </a:r>
            <a:r>
              <a:rPr lang="tr-TR"/>
              <a:t>komp</a:t>
            </a:r>
            <a:r>
              <a:rPr lang="en-US">
                <a:cs typeface="Times New Roman" pitchFamily="18" charset="0"/>
              </a:rPr>
              <a:t>lement, </a:t>
            </a:r>
            <a:r>
              <a:rPr lang="tr-TR"/>
              <a:t>k</a:t>
            </a:r>
            <a:r>
              <a:rPr lang="en-US">
                <a:cs typeface="Times New Roman" pitchFamily="18" charset="0"/>
              </a:rPr>
              <a:t>ollectin, </a:t>
            </a:r>
            <a:r>
              <a:rPr lang="tr-TR"/>
              <a:t>si</a:t>
            </a:r>
            <a:r>
              <a:rPr lang="en-US">
                <a:cs typeface="Times New Roman" pitchFamily="18" charset="0"/>
              </a:rPr>
              <a:t>tokine</a:t>
            </a:r>
          </a:p>
          <a:p>
            <a:pPr indent="457200"/>
            <a:endParaRPr lang="en-US" b="1">
              <a:cs typeface="Times New Roman" pitchFamily="18" charset="0"/>
            </a:endParaRPr>
          </a:p>
          <a:p>
            <a:pPr indent="457200"/>
            <a:r>
              <a:rPr lang="en-US" b="1">
                <a:cs typeface="Times New Roman" pitchFamily="18" charset="0"/>
              </a:rPr>
              <a:t>3.  </a:t>
            </a:r>
            <a:r>
              <a:rPr lang="tr-TR" b="1"/>
              <a:t>Spesifik</a:t>
            </a:r>
            <a:r>
              <a:rPr lang="en-US" b="1">
                <a:cs typeface="Times New Roman" pitchFamily="18" charset="0"/>
              </a:rPr>
              <a:t>  -</a:t>
            </a:r>
          </a:p>
          <a:p>
            <a:pPr indent="457200"/>
            <a:r>
              <a:rPr lang="en-US" b="1">
                <a:cs typeface="Times New Roman" pitchFamily="18" charset="0"/>
              </a:rPr>
              <a:t>	</a:t>
            </a:r>
            <a:r>
              <a:rPr lang="en-US">
                <a:cs typeface="Times New Roman" pitchFamily="18" charset="0"/>
              </a:rPr>
              <a:t>- Humoral</a:t>
            </a:r>
          </a:p>
          <a:p>
            <a:pPr indent="457200"/>
            <a:r>
              <a:rPr lang="en-US">
                <a:cs typeface="Times New Roman" pitchFamily="18" charset="0"/>
              </a:rPr>
              <a:t>		- B </a:t>
            </a:r>
            <a:r>
              <a:rPr lang="tr-TR"/>
              <a:t>hücreleri ve hafıza hücreleri</a:t>
            </a:r>
            <a:endParaRPr lang="en-US"/>
          </a:p>
          <a:p>
            <a:pPr indent="457200"/>
            <a:r>
              <a:rPr lang="en-US">
                <a:cs typeface="Times New Roman" pitchFamily="18" charset="0"/>
              </a:rPr>
              <a:t>	- </a:t>
            </a:r>
            <a:r>
              <a:rPr lang="tr-TR"/>
              <a:t>Hücresel</a:t>
            </a:r>
            <a:endParaRPr lang="en-US"/>
          </a:p>
          <a:p>
            <a:pPr indent="457200"/>
            <a:r>
              <a:rPr lang="en-US">
                <a:cs typeface="Times New Roman" pitchFamily="18" charset="0"/>
              </a:rPr>
              <a:t>		- T </a:t>
            </a:r>
            <a:r>
              <a:rPr lang="tr-TR"/>
              <a:t>hücreleri</a:t>
            </a:r>
            <a:r>
              <a:rPr lang="en-US">
                <a:cs typeface="Times New Roman" pitchFamily="18" charset="0"/>
              </a:rPr>
              <a:t>, </a:t>
            </a:r>
            <a:r>
              <a:rPr lang="tr-TR"/>
              <a:t>si</a:t>
            </a:r>
            <a:r>
              <a:rPr lang="en-US">
                <a:cs typeface="Times New Roman" pitchFamily="18" charset="0"/>
              </a:rPr>
              <a:t>tokin</a:t>
            </a:r>
            <a:r>
              <a:rPr lang="tr-TR"/>
              <a:t>ler</a:t>
            </a:r>
            <a:r>
              <a:rPr lang="en-US">
                <a:cs typeface="Times New Roman" pitchFamily="18" charset="0"/>
              </a:rPr>
              <a:t>, </a:t>
            </a:r>
            <a:r>
              <a:rPr lang="tr-TR"/>
              <a:t>hafıza hücreleri</a:t>
            </a: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1849</Words>
  <Application>Microsoft Office PowerPoint</Application>
  <PresentationFormat>Ekran Gösterisi (4:3)</PresentationFormat>
  <Paragraphs>306</Paragraphs>
  <Slides>55</Slides>
  <Notes>3</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Katıştırılmış OLE Hizmet Programları</vt:lpstr>
      </vt:variant>
      <vt:variant>
        <vt:i4>2</vt:i4>
      </vt:variant>
      <vt:variant>
        <vt:lpstr>Slayt Başlıkları</vt:lpstr>
      </vt:variant>
      <vt:variant>
        <vt:i4>55</vt:i4>
      </vt:variant>
    </vt:vector>
  </HeadingPairs>
  <TitlesOfParts>
    <vt:vector size="68" baseType="lpstr">
      <vt:lpstr>Times New Roman</vt:lpstr>
      <vt:lpstr>Monotype Sorts</vt:lpstr>
      <vt:lpstr>Arial</vt:lpstr>
      <vt:lpstr>Times</vt:lpstr>
      <vt:lpstr>Symbol</vt:lpstr>
      <vt:lpstr>Helvetica</vt:lpstr>
      <vt:lpstr>55 Helvetica Roman</vt:lpstr>
      <vt:lpstr>Garamond</vt:lpstr>
      <vt:lpstr>Wingdings</vt:lpstr>
      <vt:lpstr>Webdings</vt:lpstr>
      <vt:lpstr>Default Design</vt:lpstr>
      <vt:lpstr>Bitmap Image</vt:lpstr>
      <vt:lpstr>Microsoft PowerPoint Slide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Antikor yapısı ve B hücre çeşitliliği</vt:lpstr>
      <vt:lpstr>Antikor yapısı</vt:lpstr>
      <vt:lpstr>PowerPoint Sunusu</vt:lpstr>
      <vt:lpstr>Figure 2-3</vt:lpstr>
      <vt:lpstr>PowerPoint Sunusu</vt:lpstr>
      <vt:lpstr>PowerPoint Sunusu</vt:lpstr>
      <vt:lpstr>PowerPoint Sunusu</vt:lpstr>
      <vt:lpstr>PowerPoint Sunusu</vt:lpstr>
      <vt:lpstr>Figure 2-11</vt:lpstr>
      <vt:lpstr>Figure 2-10</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Monoklonal Antikorlar</vt:lpstr>
      <vt:lpstr>PowerPoint Sunusu</vt:lpstr>
      <vt:lpstr>PowerPoint Sunusu</vt:lpstr>
      <vt:lpstr>  </vt:lpstr>
      <vt:lpstr>  </vt:lpstr>
      <vt:lpstr>PowerPoint Sunusu</vt:lpstr>
      <vt:lpstr>PowerPoint Sunusu</vt:lpstr>
      <vt:lpstr>Human leukocyte antigens (HLA)</vt:lpstr>
      <vt:lpstr>PowerPoint Sunusu</vt:lpstr>
      <vt:lpstr>PowerPoint Sunusu</vt:lpstr>
      <vt:lpstr>PowerPoint Sunusu</vt:lpstr>
      <vt:lpstr>PowerPoint Sunusu</vt:lpstr>
      <vt:lpstr>HIV</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Antibody Structure and the  Generation of B Cell Diversity</dc:title>
  <dc:creator>LF</dc:creator>
  <cp:lastModifiedBy>yesim</cp:lastModifiedBy>
  <cp:revision>65</cp:revision>
  <dcterms:created xsi:type="dcterms:W3CDTF">2002-01-12T05:14:11Z</dcterms:created>
  <dcterms:modified xsi:type="dcterms:W3CDTF">2014-09-13T12:12:03Z</dcterms:modified>
</cp:coreProperties>
</file>