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9296253-C8F1-49F9-9A9E-33653BAC622C}"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C089E3-DD34-49FE-862A-E9952881E359}"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19578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F9296253-C8F1-49F9-9A9E-33653BAC622C}" type="datetimeFigureOut">
              <a:rPr lang="tr-TR" smtClean="0"/>
              <a:t>28.02.2019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1495582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296253-C8F1-49F9-9A9E-33653BAC622C}"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17960732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296253-C8F1-49F9-9A9E-33653BAC622C}"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C089E3-DD34-49FE-862A-E9952881E359}"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950110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296253-C8F1-49F9-9A9E-33653BAC622C}"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2523739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296253-C8F1-49F9-9A9E-33653BAC622C}"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C089E3-DD34-49FE-862A-E9952881E359}"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208314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296253-C8F1-49F9-9A9E-33653BAC622C}"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35746408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296253-C8F1-49F9-9A9E-33653BAC622C}"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37286128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296253-C8F1-49F9-9A9E-33653BAC622C}"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3568753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296253-C8F1-49F9-9A9E-33653BAC622C}"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2592560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9296253-C8F1-49F9-9A9E-33653BAC622C}"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883822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9296253-C8F1-49F9-9A9E-33653BAC622C}"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3655704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9296253-C8F1-49F9-9A9E-33653BAC622C}" type="datetimeFigureOut">
              <a:rPr lang="tr-TR" smtClean="0"/>
              <a:t>28.02.2019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3819667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9296253-C8F1-49F9-9A9E-33653BAC622C}" type="datetimeFigureOut">
              <a:rPr lang="tr-TR" smtClean="0"/>
              <a:t>28.02.2019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2150979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296253-C8F1-49F9-9A9E-33653BAC622C}" type="datetimeFigureOut">
              <a:rPr lang="tr-TR" smtClean="0"/>
              <a:t>28.02.2019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2153700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9296253-C8F1-49F9-9A9E-33653BAC622C}"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1901548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9296253-C8F1-49F9-9A9E-33653BAC622C}"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BC089E3-DD34-49FE-862A-E9952881E359}" type="slidenum">
              <a:rPr lang="tr-TR" smtClean="0"/>
              <a:t>‹#›</a:t>
            </a:fld>
            <a:endParaRPr lang="tr-TR"/>
          </a:p>
        </p:txBody>
      </p:sp>
    </p:spTree>
    <p:extLst>
      <p:ext uri="{BB962C8B-B14F-4D97-AF65-F5344CB8AC3E}">
        <p14:creationId xmlns:p14="http://schemas.microsoft.com/office/powerpoint/2010/main" val="3474072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9296253-C8F1-49F9-9A9E-33653BAC622C}" type="datetimeFigureOut">
              <a:rPr lang="tr-TR" smtClean="0"/>
              <a:t>28.02.2019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BBC089E3-DD34-49FE-862A-E9952881E359}" type="slidenum">
              <a:rPr lang="tr-TR" smtClean="0"/>
              <a:t>‹#›</a:t>
            </a:fld>
            <a:endParaRPr lang="tr-TR"/>
          </a:p>
        </p:txBody>
      </p:sp>
    </p:spTree>
    <p:extLst>
      <p:ext uri="{BB962C8B-B14F-4D97-AF65-F5344CB8AC3E}">
        <p14:creationId xmlns:p14="http://schemas.microsoft.com/office/powerpoint/2010/main" val="400429934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b="1" dirty="0"/>
              <a:t>BASIN ÖZGÜRLÜĞÜNDEN İLETİŞİM ÖZGÜRLÜĞÜNE </a:t>
            </a:r>
          </a:p>
        </p:txBody>
      </p:sp>
      <p:sp>
        <p:nvSpPr>
          <p:cNvPr id="3" name="2 İçerik Yer Tutucusu"/>
          <p:cNvSpPr>
            <a:spLocks noGrp="1"/>
          </p:cNvSpPr>
          <p:nvPr>
            <p:ph idx="1"/>
          </p:nvPr>
        </p:nvSpPr>
        <p:spPr/>
        <p:txBody>
          <a:bodyPr/>
          <a:lstStyle/>
          <a:p>
            <a:endParaRPr lang="tr-TR" dirty="0"/>
          </a:p>
        </p:txBody>
      </p:sp>
    </p:spTree>
    <p:extLst>
      <p:ext uri="{BB962C8B-B14F-4D97-AF65-F5344CB8AC3E}">
        <p14:creationId xmlns:p14="http://schemas.microsoft.com/office/powerpoint/2010/main" val="27850466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a:t>enformasyon üretim ve dağıtım alanını ellerinde bulunduranların hangi ürünlerin (kitaplar, dergiler, </a:t>
            </a:r>
            <a:r>
              <a:rPr lang="tr-TR" dirty="0" err="1"/>
              <a:t>tv</a:t>
            </a:r>
            <a:r>
              <a:rPr lang="tr-TR" dirty="0"/>
              <a:t> programları, bilgisayar yazılımları gibi) kitlesel çapta üretileceğini yayın öncesinden belirleyerek, böylece hangi görüşlerin pazara gireceğini hangilerinin dışarıda kalacağını belirlemeleri</a:t>
            </a:r>
          </a:p>
          <a:p>
            <a:pPr lvl="0"/>
            <a:r>
              <a:rPr lang="tr-TR" dirty="0"/>
              <a:t>ayrıca ticari yayıncıların okuyucuların, dinleyicilerin ve seyircilerin pazar dışı tercihlerini umursamamaları</a:t>
            </a:r>
          </a:p>
          <a:p>
            <a:r>
              <a:rPr lang="tr-TR" dirty="0"/>
              <a:t> gibi uygulamalar bir tür sansür anlamına gelmektedir (</a:t>
            </a:r>
            <a:r>
              <a:rPr lang="tr-TR" dirty="0" err="1"/>
              <a:t>Keane</a:t>
            </a:r>
            <a:r>
              <a:rPr lang="tr-TR" dirty="0"/>
              <a:t>, 1993: 90-91).</a:t>
            </a:r>
          </a:p>
          <a:p>
            <a:endParaRPr lang="tr-TR" dirty="0"/>
          </a:p>
        </p:txBody>
      </p:sp>
    </p:spTree>
    <p:extLst>
      <p:ext uri="{BB962C8B-B14F-4D97-AF65-F5344CB8AC3E}">
        <p14:creationId xmlns:p14="http://schemas.microsoft.com/office/powerpoint/2010/main" val="42676373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John </a:t>
            </a:r>
            <a:r>
              <a:rPr lang="tr-TR" dirty="0" err="1"/>
              <a:t>Keane</a:t>
            </a:r>
            <a:r>
              <a:rPr lang="tr-TR" dirty="0"/>
              <a:t>, modern devletin başlangıcından bu yana süren, günümüzde artarak devam eden birbirleriyle bağlantılı beş siyasal sansür türünün özel ilgiye değer olduğunu belirtmektedir. Bunları </a:t>
            </a:r>
          </a:p>
          <a:p>
            <a:r>
              <a:rPr lang="tr-TR" dirty="0"/>
              <a:t> </a:t>
            </a:r>
          </a:p>
          <a:p>
            <a:endParaRPr lang="tr-TR" dirty="0"/>
          </a:p>
        </p:txBody>
      </p:sp>
    </p:spTree>
    <p:extLst>
      <p:ext uri="{BB962C8B-B14F-4D97-AF65-F5344CB8AC3E}">
        <p14:creationId xmlns:p14="http://schemas.microsoft.com/office/powerpoint/2010/main" val="35980953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err="1"/>
              <a:t>Olağünüstü</a:t>
            </a:r>
            <a:r>
              <a:rPr lang="tr-TR" dirty="0"/>
              <a:t> hal erkleri</a:t>
            </a:r>
          </a:p>
          <a:p>
            <a:pPr lvl="0"/>
            <a:r>
              <a:rPr lang="tr-TR" dirty="0"/>
              <a:t>Silahlı gizlilik</a:t>
            </a:r>
          </a:p>
          <a:p>
            <a:pPr lvl="0"/>
            <a:r>
              <a:rPr lang="tr-TR" dirty="0"/>
              <a:t>Yalan söylemek</a:t>
            </a:r>
          </a:p>
          <a:p>
            <a:pPr lvl="0"/>
            <a:r>
              <a:rPr lang="tr-TR" dirty="0"/>
              <a:t>Devlet reklamcılığı</a:t>
            </a:r>
          </a:p>
          <a:p>
            <a:pPr lvl="0"/>
            <a:r>
              <a:rPr lang="tr-TR" dirty="0" err="1"/>
              <a:t>Korporatizm</a:t>
            </a:r>
            <a:endParaRPr lang="tr-TR" dirty="0"/>
          </a:p>
          <a:p>
            <a:endParaRPr lang="tr-TR" dirty="0"/>
          </a:p>
        </p:txBody>
      </p:sp>
    </p:spTree>
    <p:extLst>
      <p:ext uri="{BB962C8B-B14F-4D97-AF65-F5344CB8AC3E}">
        <p14:creationId xmlns:p14="http://schemas.microsoft.com/office/powerpoint/2010/main" val="13007674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“olağanüstü hal </a:t>
            </a:r>
            <a:r>
              <a:rPr lang="tr-TR" dirty="0" err="1"/>
              <a:t>erkleri”ni</a:t>
            </a:r>
            <a:r>
              <a:rPr lang="tr-TR" dirty="0"/>
              <a:t> hükümetlerin özellikle kriz dönemlerinde ulusal güvenlik gerekçesiyle 'ön engelleme' ve “yayın sonrası sansür” yoluyla medyalar üzerinde siyasal baskı uyguladıklarını belirtmektedir. Ön engelleme sözlü, görsel ya da basılı yayının devlet yetkililerince önceden denetlemesi (ki bunun yolu resmi ya da resmi olmayan hükümet sözcüleriyle dostça konuşma ve </a:t>
            </a:r>
            <a:r>
              <a:rPr lang="tr-TR" dirty="0" err="1"/>
              <a:t>kokteylerden</a:t>
            </a:r>
            <a:r>
              <a:rPr lang="tr-TR" dirty="0"/>
              <a:t>, basit isteklere, telefonla yapılan uyarılardan zorunlu ve ihtiyari kuralların konmasına dek uzanır); yayın sonrası sansür ise yayınların yasaklanması, toplatılması, malzemenin üretildiği teknik araçlara el konulması, basımevlerinin </a:t>
            </a:r>
            <a:r>
              <a:rPr lang="tr-TR" dirty="0" err="1"/>
              <a:t>vd</a:t>
            </a:r>
            <a:r>
              <a:rPr lang="tr-TR" dirty="0"/>
              <a:t>. kapatılması gibi yaptırımları kapsamaktadır.</a:t>
            </a:r>
          </a:p>
        </p:txBody>
      </p:sp>
    </p:spTree>
    <p:extLst>
      <p:ext uri="{BB962C8B-B14F-4D97-AF65-F5344CB8AC3E}">
        <p14:creationId xmlns:p14="http://schemas.microsoft.com/office/powerpoint/2010/main" val="5171742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“Silahlı gizlilik”, modern devlet içinde olduğu kadar ulus üstü askeri ve sivil kuruluşlar içinde, enformasyonun gizli olabileceğinin tescillenmesi yoluyla, polis ve askeri organlara dayanarak kitle iletişim araçlarının denetlenmesini içermektedir.</a:t>
            </a:r>
          </a:p>
        </p:txBody>
      </p:sp>
    </p:spTree>
    <p:extLst>
      <p:ext uri="{BB962C8B-B14F-4D97-AF65-F5344CB8AC3E}">
        <p14:creationId xmlns:p14="http://schemas.microsoft.com/office/powerpoint/2010/main" val="4537716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 “Yalan söylemek”, hükümet sözcüleri tarafından eleştirmenleri yanlış yönlendirmek, sinirleri yatıştırmak, gazetecileri memnun etmek, toplum tarafından inanılabilecek haberler üretmenin yanı sıra, hükümet tarafından yapılan açıklamaların önceden denetlenmesi, basın toplantılarına belirli muhabirlerin alınması, soruların önceden belirlenmesi, bir konuyu derinleştirmek için ek soruların sorulmasına izin verilmemesi gibi uygulamaları kapsamaktadır. </a:t>
            </a:r>
          </a:p>
        </p:txBody>
      </p:sp>
    </p:spTree>
    <p:extLst>
      <p:ext uri="{BB962C8B-B14F-4D97-AF65-F5344CB8AC3E}">
        <p14:creationId xmlns:p14="http://schemas.microsoft.com/office/powerpoint/2010/main" val="35875856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“Devlet reklamcılığı”  bağımsız yayın kuruluşlarının ayakta kalabilmek için ilan-reklam gelirine muhtaç olması, devlet reklamcılığının ise hala reklam gelirleri arasında üst sıralarda yer alması, medya kuruluşlarını hükümetlere ekonomik anlamda bağımlı kılması yeni bir sansür uygulaması yaratmaktadır. </a:t>
            </a:r>
          </a:p>
        </p:txBody>
      </p:sp>
    </p:spTree>
    <p:extLst>
      <p:ext uri="{BB962C8B-B14F-4D97-AF65-F5344CB8AC3E}">
        <p14:creationId xmlns:p14="http://schemas.microsoft.com/office/powerpoint/2010/main" val="9655448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Politik bir sansür türü olarak beliren “</a:t>
            </a:r>
            <a:r>
              <a:rPr lang="tr-TR" dirty="0" err="1"/>
              <a:t>korporatizm</a:t>
            </a:r>
            <a:r>
              <a:rPr lang="tr-TR" dirty="0"/>
              <a:t>” çeşitli sivil toplum örgütleri ile devlet görevlileri arasında gizli ve kamusal sorumluluktan uzak pazarlıklar yapılanması, pazarlıkların ve </a:t>
            </a:r>
            <a:r>
              <a:rPr lang="tr-TR" dirty="0" err="1"/>
              <a:t>korporatist</a:t>
            </a:r>
            <a:r>
              <a:rPr lang="tr-TR" dirty="0"/>
              <a:t> nitelikli ilişkilerin yapısı gereği kitle iletişim araçları yoluyla kamuya açılmaması da yeni bir sansür türünü oluşturur (</a:t>
            </a:r>
            <a:r>
              <a:rPr lang="tr-TR" dirty="0" err="1"/>
              <a:t>Keane</a:t>
            </a:r>
            <a:r>
              <a:rPr lang="tr-TR" dirty="0"/>
              <a:t>, 1993: 93-105)</a:t>
            </a:r>
          </a:p>
          <a:p>
            <a:endParaRPr lang="tr-TR" dirty="0"/>
          </a:p>
        </p:txBody>
      </p:sp>
    </p:spTree>
    <p:extLst>
      <p:ext uri="{BB962C8B-B14F-4D97-AF65-F5344CB8AC3E}">
        <p14:creationId xmlns:p14="http://schemas.microsoft.com/office/powerpoint/2010/main" val="22619869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BASIN ÖZGÜRLÜĞÜ  YASALAR ANAYASALAR….</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6584078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ABD ANAYASASI </a:t>
            </a:r>
            <a:br>
              <a:rPr lang="tr-TR" dirty="0" smtClean="0"/>
            </a:br>
            <a:r>
              <a:rPr lang="tr-TR" dirty="0" smtClean="0"/>
              <a:t>basın </a:t>
            </a:r>
            <a:r>
              <a:rPr lang="tr-TR" dirty="0"/>
              <a:t>özgürlüğü ilk defa anayasal bir metinde açıkça güvence altına alınmıştır</a:t>
            </a:r>
          </a:p>
        </p:txBody>
      </p:sp>
      <p:sp>
        <p:nvSpPr>
          <p:cNvPr id="3" name="İçerik Yer Tutucusu 2"/>
          <p:cNvSpPr>
            <a:spLocks noGrp="1"/>
          </p:cNvSpPr>
          <p:nvPr>
            <p:ph idx="1"/>
          </p:nvPr>
        </p:nvSpPr>
        <p:spPr/>
        <p:txBody>
          <a:bodyPr/>
          <a:lstStyle/>
          <a:p>
            <a:r>
              <a:rPr lang="tr-TR" dirty="0"/>
              <a:t>1787 tarihli Amerika Birleşik Devletleri Anayasası’na 1791 tarihinde kabul edilen “haklar bildirisi” ile 10 yeni madde eklenmiştir. Bu bildirinin ek 1. maddesine (</a:t>
            </a:r>
            <a:r>
              <a:rPr lang="tr-TR" dirty="0" err="1"/>
              <a:t>first</a:t>
            </a:r>
            <a:r>
              <a:rPr lang="tr-TR" dirty="0"/>
              <a:t> </a:t>
            </a:r>
            <a:r>
              <a:rPr lang="tr-TR" dirty="0" err="1"/>
              <a:t>amendment</a:t>
            </a:r>
            <a:r>
              <a:rPr lang="tr-TR" dirty="0"/>
              <a:t>) göre, “kongre, dini bir kuruma ilişkin veya serbest ibadeti yasaklayan; ya da ifade özgürlüğünü, basın özgürlüğünü kısıtlayan; ya da halkın sükûnet içinde toplanma ve şikâyete neden olan bir halin düzeltilmesi için hükümetten talepte bulunma hakkını kısıtlayan herhangi bir yasa yapmayacaktır</a:t>
            </a:r>
            <a:r>
              <a:rPr lang="tr-TR" dirty="0" smtClean="0"/>
              <a:t>”</a:t>
            </a:r>
          </a:p>
          <a:p>
            <a:endParaRPr lang="tr-TR" dirty="0"/>
          </a:p>
          <a:p>
            <a:endParaRPr lang="tr-TR" dirty="0"/>
          </a:p>
        </p:txBody>
      </p:sp>
    </p:spTree>
    <p:extLst>
      <p:ext uri="{BB962C8B-B14F-4D97-AF65-F5344CB8AC3E}">
        <p14:creationId xmlns:p14="http://schemas.microsoft.com/office/powerpoint/2010/main" val="2143360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Basın özgürlüğü yerine iletişim özgürlüğü kavramının kullanımı yirminci yüzyılda gündeme gelmiştir. 10 Aralık 1948 tarihinde kabul edilen “İnsan Hakları Evrensel Bildirgesi”nin 19. maddesinde iletişim özgürlüğü kavramı şöyle özetlenmiştir: </a:t>
            </a:r>
          </a:p>
          <a:p>
            <a:pPr marL="0" indent="0">
              <a:buNone/>
            </a:pPr>
            <a:r>
              <a:rPr lang="tr-TR" dirty="0" smtClean="0"/>
              <a:t>«Herkesin</a:t>
            </a:r>
            <a:r>
              <a:rPr lang="tr-TR" dirty="0"/>
              <a:t>, hiçbir sınır tanımadan kendi istediği şekilde enformasyondan yararlanma; düşünce edinme ve yazma bakımından fikir ve ifade özgürlüğü </a:t>
            </a:r>
            <a:r>
              <a:rPr lang="tr-TR" dirty="0" smtClean="0"/>
              <a:t>vardır».</a:t>
            </a:r>
            <a:endParaRPr lang="tr-TR" dirty="0"/>
          </a:p>
          <a:p>
            <a:endParaRPr lang="tr-TR" dirty="0"/>
          </a:p>
        </p:txBody>
      </p:sp>
    </p:spTree>
    <p:extLst>
      <p:ext uri="{BB962C8B-B14F-4D97-AF65-F5344CB8AC3E}">
        <p14:creationId xmlns:p14="http://schemas.microsoft.com/office/powerpoint/2010/main" val="9535562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BM İnsan Hakları Evrensel beyannamesi </a:t>
            </a:r>
            <a:endParaRPr lang="tr-TR" dirty="0"/>
          </a:p>
        </p:txBody>
      </p:sp>
      <p:sp>
        <p:nvSpPr>
          <p:cNvPr id="3" name="İçerik Yer Tutucusu 2"/>
          <p:cNvSpPr>
            <a:spLocks noGrp="1"/>
          </p:cNvSpPr>
          <p:nvPr>
            <p:ph idx="1"/>
          </p:nvPr>
        </p:nvSpPr>
        <p:spPr/>
        <p:txBody>
          <a:bodyPr/>
          <a:lstStyle/>
          <a:p>
            <a:r>
              <a:rPr lang="tr-TR" dirty="0"/>
              <a:t>Birleşmiş Milletler tarafından 10 Aralık 1948 yılında kabul edilen İnsan Hakları Evrensel Beyannamesi’nin 19. maddesi, “her ferdin fikir ve ifade özgürlüğüne hakkı vardır. Bu hak fikirlerinden dolayı rahatsız edilmemek, memleket sınırları söz konusu olmaksızın bilgi ve fikirleri her vasıta ile aramak, elde etmek ve yayma hakkını gerektirir.” şeklinde düzenlenerek, ifade özgürlüğü ile bağlantılı olarak basın özgürlüğünü de açıkça güvence altına </a:t>
            </a:r>
            <a:r>
              <a:rPr lang="tr-TR" dirty="0" smtClean="0"/>
              <a:t>almıştır.</a:t>
            </a:r>
            <a:endParaRPr lang="tr-TR" dirty="0"/>
          </a:p>
        </p:txBody>
      </p:sp>
    </p:spTree>
    <p:extLst>
      <p:ext uri="{BB962C8B-B14F-4D97-AF65-F5344CB8AC3E}">
        <p14:creationId xmlns:p14="http://schemas.microsoft.com/office/powerpoint/2010/main" val="28450196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AVRUPa</a:t>
            </a:r>
            <a:r>
              <a:rPr lang="tr-TR" dirty="0" smtClean="0"/>
              <a:t> insan Hakları sözleşmesi</a:t>
            </a:r>
            <a:endParaRPr lang="tr-TR" dirty="0"/>
          </a:p>
        </p:txBody>
      </p:sp>
      <p:sp>
        <p:nvSpPr>
          <p:cNvPr id="3" name="İçerik Yer Tutucusu 2"/>
          <p:cNvSpPr>
            <a:spLocks noGrp="1"/>
          </p:cNvSpPr>
          <p:nvPr>
            <p:ph idx="1"/>
          </p:nvPr>
        </p:nvSpPr>
        <p:spPr/>
        <p:txBody>
          <a:bodyPr/>
          <a:lstStyle/>
          <a:p>
            <a:r>
              <a:rPr lang="tr-TR" dirty="0"/>
              <a:t>İnsan haklarının uluslararası alanda güvence altına alınması amacıyla hazırlanan Avrupa İnsan Hakları Sözleşmesi (AİHS), Avrupa Konseyi üyesi devletler tarafından 4 Kasım 1950 tarihinde Roma’da kabul edilmiş ve 3 Eylül 1953 tarihinde yürürlüğe girmiştir. Türkiye sözleşmeyi 18 Mayıs 1954 tarihinde </a:t>
            </a:r>
            <a:r>
              <a:rPr lang="tr-TR" dirty="0" smtClean="0"/>
              <a:t>onaylamıştır.</a:t>
            </a:r>
          </a:p>
          <a:p>
            <a:endParaRPr lang="tr-TR" dirty="0"/>
          </a:p>
        </p:txBody>
      </p:sp>
    </p:spTree>
    <p:extLst>
      <p:ext uri="{BB962C8B-B14F-4D97-AF65-F5344CB8AC3E}">
        <p14:creationId xmlns:p14="http://schemas.microsoft.com/office/powerpoint/2010/main" val="26406457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AİHS’nin 10. maddesinin 1. </a:t>
            </a:r>
            <a:r>
              <a:rPr lang="tr-TR" dirty="0" smtClean="0"/>
              <a:t>fıkrası, </a:t>
            </a:r>
            <a:r>
              <a:rPr lang="tr-TR" dirty="0"/>
              <a:t>“herkes, görüşlerini açıklama ve anlatım özgürlüğüne sahiptir. Bu hak kanaat özgürlüğünü, kamu otoritelerinin müdahalesi ve ülke sınırları söz konusu olmaksızın haber ve fikir almak ve vermek özgürlüğünü de içerir. Bu madde devletlerin radyo, televizyon ve sinema işletmelerini bir izin rejimine tabi tutmalarına engel değildir.”</a:t>
            </a:r>
          </a:p>
        </p:txBody>
      </p:sp>
    </p:spTree>
    <p:extLst>
      <p:ext uri="{BB962C8B-B14F-4D97-AF65-F5344CB8AC3E}">
        <p14:creationId xmlns:p14="http://schemas.microsoft.com/office/powerpoint/2010/main" val="401677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AİHS’nin 10. maddesinin ikinci fıkrasında ise ifade ve dolayısıyla basın özgürlüğünün sınırlanmasına ilişkin usul ve şartlar, diğer bir ifadeyle basın özgürlüğüne yönelik sınırlamaların hangi hallerde meşru sayılabileceği şöyle düzenlenmiştir:</a:t>
            </a:r>
          </a:p>
          <a:p>
            <a:r>
              <a:rPr lang="tr-TR" dirty="0" smtClean="0"/>
              <a:t>“kullanılması görev ve sorumluluk gerektiren bu özgürlükler, demokratik bir toplulukta, zorunlu tedbirler niteliğinde olarak ulusal güvenliğin, toprak bütünlüğünün, kamu güvenliğinin ya da kamu düzeninin korunması, suçun işlenmesinin önlenmesi, sağlığın ya da ahlakın ve başkalarının şöhret ya da haklarının korunması, gizli haberlerin açıklanmasının engellenmesi ya da yargı erkinin üstünlüğünün ve yansızlığının sağlanması bakımından kanunla belirli işlemlere, koşullara sınırlamalara ya da yaptırımlara bağlı tutulabilir”</a:t>
            </a:r>
          </a:p>
          <a:p>
            <a:endParaRPr lang="tr-TR" dirty="0"/>
          </a:p>
        </p:txBody>
      </p:sp>
    </p:spTree>
    <p:extLst>
      <p:ext uri="{BB962C8B-B14F-4D97-AF65-F5344CB8AC3E}">
        <p14:creationId xmlns:p14="http://schemas.microsoft.com/office/powerpoint/2010/main" val="4091689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1970’lerle birlikte kullanım alanı genişleyen iletişim özgürlüğü kavramı her ne kadar basın özgürlüğü kavramıyla yer değiştirse de hala basın özgürlüğü kavramı kullanılmaktadır. İletişim özgürlüğü basın, düşünce, ifade ve inanç özgürlüğüne nazaran daha kapsamlı bir kavram olarak şemsiye görevi üstlense de sivil hak ve özgürlükler kapsamında düşünülen basın özgürlüğü kavramı günümüzde özellikle yayın alanına ilişkin tartışmalarda öne çıkmaktadır.</a:t>
            </a:r>
          </a:p>
          <a:p>
            <a:endParaRPr lang="tr-TR" dirty="0"/>
          </a:p>
        </p:txBody>
      </p:sp>
    </p:spTree>
    <p:extLst>
      <p:ext uri="{BB962C8B-B14F-4D97-AF65-F5344CB8AC3E}">
        <p14:creationId xmlns:p14="http://schemas.microsoft.com/office/powerpoint/2010/main" val="1818110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a:t>1970’lerin sonunda UNESCO aracılığıyla olmuştur. 1979’da tamamlanan UNESCO’nun </a:t>
            </a:r>
            <a:r>
              <a:rPr lang="tr-TR" dirty="0" err="1"/>
              <a:t>McBride</a:t>
            </a:r>
            <a:r>
              <a:rPr lang="tr-TR" dirty="0"/>
              <a:t> Raporunda “iletişim hakkı” ele alınmış ve bu hakkın artık haberleşme hakkının ötesinde ileti alma ve bilgilendirme hakkını da içerdiği ve iletişimin, tarafların bireysel ve kolektif olarak içinde demokratik ve dengeli bir diyalog sürdürdükleri çift yönlü bir süreç olduğu kabul edilmiştir. Raporda henüz olgunlaşmamış ama gelişmekte olan bir hak olarak tanımlanan iletişim hakkının içeriği, kesin olarak bunlarla sınırlanmamakla birlikte şöyle doldurulmuştur: a) Toplanma hakkı, tartışma hakkı, katılma hakkı ve diğer ortaklık hakları, b) soruşturma hakkı, bilgilendirme, bilgilendirilme hakkı ve diğer enformasyon hakları, c) kültür edinme hakkı, seçme hakkı, özel yaşamın korunması hakkı ve insan gelişmesiyle ilgili diğer haklar... </a:t>
            </a:r>
          </a:p>
        </p:txBody>
      </p:sp>
    </p:spTree>
    <p:extLst>
      <p:ext uri="{BB962C8B-B14F-4D97-AF65-F5344CB8AC3E}">
        <p14:creationId xmlns:p14="http://schemas.microsoft.com/office/powerpoint/2010/main" val="40709825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MODERN KAPİTALİST DEVLETLERDE 1980 SONRASINDA İLETİŞİM ÖZGÜRLÜĞÜ TARTIŞMALARI VE MODERN SANSÜR</a:t>
            </a:r>
            <a:r>
              <a:rPr lang="tr-TR" dirty="0"/>
              <a:t/>
            </a:r>
            <a:br>
              <a:rPr lang="tr-TR" dirty="0"/>
            </a:br>
            <a:endParaRPr lang="tr-TR" dirty="0"/>
          </a:p>
        </p:txBody>
      </p:sp>
      <p:sp>
        <p:nvSpPr>
          <p:cNvPr id="3" name="2 İçerik Yer Tutucusu"/>
          <p:cNvSpPr>
            <a:spLocks noGrp="1"/>
          </p:cNvSpPr>
          <p:nvPr>
            <p:ph idx="1"/>
          </p:nvPr>
        </p:nvSpPr>
        <p:spPr/>
        <p:txBody>
          <a:bodyPr/>
          <a:lstStyle/>
          <a:p>
            <a:endParaRPr lang="tr-TR" dirty="0"/>
          </a:p>
        </p:txBody>
      </p:sp>
    </p:spTree>
    <p:extLst>
      <p:ext uri="{BB962C8B-B14F-4D97-AF65-F5344CB8AC3E}">
        <p14:creationId xmlns:p14="http://schemas.microsoft.com/office/powerpoint/2010/main" val="844867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Yeni sağın sözcüleri, uluslararası medya kuruluşlarının da desteğini alarak kuralsızlaştırmanın/</a:t>
            </a:r>
            <a:r>
              <a:rPr lang="tr-TR" dirty="0" err="1"/>
              <a:t>deregülasyonun</a:t>
            </a:r>
            <a:r>
              <a:rPr lang="tr-TR" dirty="0"/>
              <a:t> (</a:t>
            </a:r>
            <a:r>
              <a:rPr lang="tr-TR" dirty="0" err="1"/>
              <a:t>deregulation</a:t>
            </a:r>
            <a:r>
              <a:rPr lang="tr-TR" dirty="0"/>
              <a:t>) gerekliliğini vurgularken, medyanın devletin düzenleyici kurallarından arındırılması gerektiğini savunmuşlardır. </a:t>
            </a:r>
          </a:p>
          <a:p>
            <a:endParaRPr lang="tr-TR" dirty="0"/>
          </a:p>
        </p:txBody>
      </p:sp>
    </p:spTree>
    <p:extLst>
      <p:ext uri="{BB962C8B-B14F-4D97-AF65-F5344CB8AC3E}">
        <p14:creationId xmlns:p14="http://schemas.microsoft.com/office/powerpoint/2010/main" val="31179614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Devlet müdahalelerinin gerek özelleştirmelerle, gerekse medya alanında kuralsızlaştırma uygulamaları ile kısıtlanması taleplerinin özünde pazarın genişlemesi ve girişimcilerin pazarda artan bir serbestlik içinde hareket edebilmesine yönelik devlet müdahalelerinden kurtarılma istekleri yatmaktadır. Bu görüşler devletin kamu hizmeti yayıncılığı yoluyla çeşitli yurttaş toplulukları arasında görüş değişimini denetleyerek “sansür” uyguladığını iddia ederek, devlet tekelinden sıyrılmış bir yayıncılık alanının daha özgür olacağı iddialarını dile getirmektedir.</a:t>
            </a:r>
          </a:p>
          <a:p>
            <a:endParaRPr lang="tr-TR" dirty="0"/>
          </a:p>
        </p:txBody>
      </p:sp>
    </p:spTree>
    <p:extLst>
      <p:ext uri="{BB962C8B-B14F-4D97-AF65-F5344CB8AC3E}">
        <p14:creationId xmlns:p14="http://schemas.microsoft.com/office/powerpoint/2010/main" val="10358708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Ancak, </a:t>
            </a:r>
            <a:r>
              <a:rPr lang="tr-TR" dirty="0" err="1"/>
              <a:t>Keane</a:t>
            </a:r>
            <a:r>
              <a:rPr lang="tr-TR" dirty="0"/>
              <a:t> tarafından da belirtildiği gibi yeni sağ hareketin sözcüleri “sansür”ü oldukça dar bir anlamda ele alarak, pazar liberalizminin iletişim özgürlüğünü kısıtlayan yönlerini göz ardı etmektedir. Örneğin,</a:t>
            </a:r>
          </a:p>
          <a:p>
            <a:endParaRPr lang="tr-TR" dirty="0"/>
          </a:p>
        </p:txBody>
      </p:sp>
    </p:spTree>
    <p:extLst>
      <p:ext uri="{BB962C8B-B14F-4D97-AF65-F5344CB8AC3E}">
        <p14:creationId xmlns:p14="http://schemas.microsoft.com/office/powerpoint/2010/main" val="34279545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a:t>tekellerin alana hakim olarak pazara girmek isteyenlere karşı engeller koyması ve seçenekleri sınırlaması, </a:t>
            </a:r>
          </a:p>
          <a:p>
            <a:pPr lvl="0"/>
            <a:r>
              <a:rPr lang="tr-TR" dirty="0"/>
              <a:t>enformasyonun tanımının kamusal yarar kavramından uzaklaşıp özel olarak tasarruf olunabilen bir </a:t>
            </a:r>
            <a:r>
              <a:rPr lang="tr-TR" dirty="0" err="1"/>
              <a:t>metaya</a:t>
            </a:r>
            <a:r>
              <a:rPr lang="tr-TR" dirty="0"/>
              <a:t> yaklaştırılması, </a:t>
            </a:r>
          </a:p>
          <a:p>
            <a:pPr lvl="0"/>
            <a:r>
              <a:rPr lang="tr-TR" dirty="0"/>
              <a:t>dev boyuttaki firmaların karları doğrultusunda yurttaşların ne dinleyip, ne okuyacaklarını ne seyredeceklerini kararlaştırmaları, </a:t>
            </a:r>
          </a:p>
          <a:p>
            <a:endParaRPr lang="tr-TR" dirty="0"/>
          </a:p>
        </p:txBody>
      </p:sp>
    </p:spTree>
    <p:extLst>
      <p:ext uri="{BB962C8B-B14F-4D97-AF65-F5344CB8AC3E}">
        <p14:creationId xmlns:p14="http://schemas.microsoft.com/office/powerpoint/2010/main" val="3547304205"/>
      </p:ext>
    </p:extLst>
  </p:cSld>
  <p:clrMapOvr>
    <a:masterClrMapping/>
  </p:clrMapOvr>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1170</Words>
  <Application>Microsoft Office PowerPoint</Application>
  <PresentationFormat>Geniş ekran</PresentationFormat>
  <Paragraphs>37</Paragraphs>
  <Slides>23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23</vt:i4>
      </vt:variant>
    </vt:vector>
  </HeadingPairs>
  <TitlesOfParts>
    <vt:vector size="26" baseType="lpstr">
      <vt:lpstr>Century Gothic</vt:lpstr>
      <vt:lpstr>Wingdings 3</vt:lpstr>
      <vt:lpstr>Dilim</vt:lpstr>
      <vt:lpstr>BASIN ÖZGÜRLÜĞÜNDEN İLETİŞİM ÖZGÜRLÜĞÜNE </vt:lpstr>
      <vt:lpstr>PowerPoint Sunusu</vt:lpstr>
      <vt:lpstr>PowerPoint Sunusu</vt:lpstr>
      <vt:lpstr>PowerPoint Sunusu</vt:lpstr>
      <vt:lpstr>MODERN KAPİTALİST DEVLETLERDE 1980 SONRASINDA İLETİŞİM ÖZGÜRLÜĞÜ TARTIŞMALARI VE MODERN SANSÜR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BASIN ÖZGÜRLÜĞÜ  YASALAR ANAYASALAR….</vt:lpstr>
      <vt:lpstr>ABD ANAYASASI  basın özgürlüğü ilk defa anayasal bir metinde açıkça güvence altına alınmıştır</vt:lpstr>
      <vt:lpstr>BM İnsan Hakları Evrensel beyannamesi </vt:lpstr>
      <vt:lpstr>AVRUPa insan Hakları sözleşmesi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BASIN ÖZGÜRLÜĞÜNDEN İLETİŞİM ÖZGÜRLÜĞÜNE </dc:title>
  <dc:creator>HKARAASLAN</dc:creator>
  <cp:lastModifiedBy>HKARAASLAN</cp:lastModifiedBy>
  <cp:revision>2</cp:revision>
  <dcterms:created xsi:type="dcterms:W3CDTF">2019-02-28T12:20:18Z</dcterms:created>
  <dcterms:modified xsi:type="dcterms:W3CDTF">2019-02-28T12:46:43Z</dcterms:modified>
</cp:coreProperties>
</file>