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3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4400" dirty="0"/>
              <a:t>MEDICAL STUDENT AND LIFELONG LEARNING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114800"/>
            <a:ext cx="7391400" cy="1295400"/>
          </a:xfrm>
        </p:spPr>
        <p:txBody>
          <a:bodyPr/>
          <a:lstStyle/>
          <a:p>
            <a:pPr algn="r"/>
            <a:r>
              <a:rPr lang="tr-TR" dirty="0"/>
              <a:t>Dr. İpek Gönüllü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9556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LEARNING TEORIES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It can be mentioned that </a:t>
            </a:r>
            <a:r>
              <a:rPr lang="tr-TR" sz="2800" dirty="0" smtClean="0"/>
              <a:t>there are </a:t>
            </a:r>
            <a:r>
              <a:rPr lang="en-US" sz="2800" dirty="0"/>
              <a:t>three basic theory groups that explain </a:t>
            </a:r>
            <a:r>
              <a:rPr lang="en-US" sz="2800" dirty="0" smtClean="0"/>
              <a:t>learning</a:t>
            </a:r>
            <a:r>
              <a:rPr lang="tr-TR" sz="2800" dirty="0" smtClean="0"/>
              <a:t> in the </a:t>
            </a:r>
            <a:r>
              <a:rPr lang="en-US" sz="2800" dirty="0" smtClean="0"/>
              <a:t>learning theories </a:t>
            </a:r>
            <a:r>
              <a:rPr lang="tr-TR" sz="2800" dirty="0" smtClean="0"/>
              <a:t>during the </a:t>
            </a:r>
            <a:r>
              <a:rPr lang="en-US" sz="2800" dirty="0" smtClean="0"/>
              <a:t>historical process</a:t>
            </a:r>
            <a:r>
              <a:rPr lang="tr-TR" sz="2800" dirty="0" smtClean="0"/>
              <a:t>;</a:t>
            </a:r>
          </a:p>
          <a:p>
            <a:endParaRPr lang="tr-TR" sz="2800" dirty="0" smtClean="0"/>
          </a:p>
          <a:p>
            <a:pPr marL="0" indent="0">
              <a:spcAft>
                <a:spcPts val="1800"/>
              </a:spcAft>
              <a:buNone/>
            </a:pPr>
            <a:r>
              <a:rPr lang="tr-TR" sz="2800" dirty="0" smtClean="0"/>
              <a:t> - </a:t>
            </a:r>
            <a:r>
              <a:rPr lang="tr-TR" sz="2800" dirty="0"/>
              <a:t>Behaviorism learning </a:t>
            </a:r>
            <a:r>
              <a:rPr lang="tr-TR" sz="2800" dirty="0" smtClean="0"/>
              <a:t>theory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tr-TR" sz="2800" dirty="0" smtClean="0"/>
              <a:t> - </a:t>
            </a:r>
            <a:r>
              <a:rPr lang="tr-TR" sz="2800" dirty="0"/>
              <a:t>Cognitive learning </a:t>
            </a:r>
            <a:r>
              <a:rPr lang="tr-TR" sz="2800" dirty="0" smtClean="0"/>
              <a:t>theory</a:t>
            </a:r>
            <a:endParaRPr lang="tr-TR" sz="2800" dirty="0"/>
          </a:p>
          <a:p>
            <a:pPr marL="0" indent="0">
              <a:spcAft>
                <a:spcPts val="1800"/>
              </a:spcAft>
              <a:buNone/>
            </a:pPr>
            <a:r>
              <a:rPr lang="tr-TR" sz="2800" dirty="0" smtClean="0"/>
              <a:t> - </a:t>
            </a:r>
            <a:r>
              <a:rPr lang="tr-TR" sz="2800" dirty="0"/>
              <a:t>Constructivism learning theory</a:t>
            </a:r>
          </a:p>
          <a:p>
            <a:pPr marL="0" indent="0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496170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Behaviorism learning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According to the behavioral learning theory, human behaviors are learned </a:t>
            </a:r>
            <a:r>
              <a:rPr lang="en-US" dirty="0" smtClean="0"/>
              <a:t>behaviors</a:t>
            </a:r>
            <a:r>
              <a:rPr lang="tr-TR" dirty="0" smtClean="0"/>
              <a:t> and </a:t>
            </a:r>
            <a:r>
              <a:rPr lang="en-US" dirty="0" smtClean="0"/>
              <a:t>knowledge </a:t>
            </a:r>
            <a:r>
              <a:rPr lang="tr-TR" dirty="0"/>
              <a:t>i</a:t>
            </a:r>
            <a:r>
              <a:rPr lang="tr-TR" dirty="0" smtClean="0"/>
              <a:t>s</a:t>
            </a:r>
            <a:r>
              <a:rPr lang="en-US" dirty="0" smtClean="0"/>
              <a:t> </a:t>
            </a:r>
            <a:r>
              <a:rPr lang="en-US" dirty="0"/>
              <a:t>a repertoire of </a:t>
            </a:r>
            <a:r>
              <a:rPr lang="en-US" dirty="0" smtClean="0"/>
              <a:t>behaviors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Knowledge</a:t>
            </a:r>
            <a:r>
              <a:rPr lang="en-US" dirty="0" smtClean="0"/>
              <a:t> </a:t>
            </a:r>
            <a:r>
              <a:rPr lang="en-US" dirty="0"/>
              <a:t>is a set of passive, largely mechanical responses to environmental stimuli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The theory</a:t>
            </a:r>
            <a:r>
              <a:rPr lang="en-US" dirty="0" smtClean="0"/>
              <a:t> </a:t>
            </a:r>
            <a:r>
              <a:rPr lang="en-US" dirty="0"/>
              <a:t>suggests that behaviors are influenced and learned from external forces rather than internal forces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0731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Behaviorism learning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effective reinforcement schedule requires consistent repetition of the material; small, progressive sequences of tasks; and continuous positive reinforcement. </a:t>
            </a:r>
            <a:endParaRPr lang="tr-TR" dirty="0" smtClean="0"/>
          </a:p>
          <a:p>
            <a:endParaRPr lang="tr-TR" dirty="0"/>
          </a:p>
          <a:p>
            <a:r>
              <a:rPr lang="en-US" dirty="0"/>
              <a:t>Behaviorists explain motivation in terms of schedules of positive and negative </a:t>
            </a:r>
            <a:r>
              <a:rPr lang="en-US" dirty="0" smtClean="0"/>
              <a:t>reinforcement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en-US" dirty="0"/>
              <a:t>Behaviorist teaching methods have proven most successful in areas where there is a “correct” response or easily memorized material.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8959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Cognitive learning </a:t>
            </a:r>
            <a:r>
              <a:rPr lang="tr-TR" dirty="0" smtClean="0"/>
              <a:t>theory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cognitive theory </a:t>
            </a:r>
            <a:r>
              <a:rPr lang="en-US" dirty="0" smtClean="0"/>
              <a:t>suggests </a:t>
            </a:r>
            <a:r>
              <a:rPr lang="en-US" dirty="0"/>
              <a:t>that internal thoughts and external forces are both an important part of the cognitive </a:t>
            </a:r>
            <a:r>
              <a:rPr lang="en-US" dirty="0" smtClean="0"/>
              <a:t>process.</a:t>
            </a:r>
            <a:endParaRPr lang="tr-TR" dirty="0" smtClean="0"/>
          </a:p>
          <a:p>
            <a:endParaRPr lang="tr-TR" dirty="0"/>
          </a:p>
          <a:p>
            <a:r>
              <a:rPr lang="en-US" dirty="0"/>
              <a:t> </a:t>
            </a:r>
            <a:r>
              <a:rPr lang="en-US" dirty="0" smtClean="0"/>
              <a:t>The </a:t>
            </a:r>
            <a:r>
              <a:rPr lang="en-US" dirty="0"/>
              <a:t>cognitive learning theory impacts students because their understanding of their thought process can help them learn.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7982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Constructivism learning </a:t>
            </a:r>
            <a:r>
              <a:rPr lang="tr-TR" dirty="0" smtClean="0"/>
              <a:t>theory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The constructivism learning theory </a:t>
            </a:r>
            <a:r>
              <a:rPr lang="en-US" dirty="0"/>
              <a:t>is based on the idea that students actually create their own learning based on their previous experience. </a:t>
            </a:r>
            <a:endParaRPr lang="tr-TR" dirty="0" smtClean="0"/>
          </a:p>
          <a:p>
            <a:endParaRPr lang="tr-TR" dirty="0"/>
          </a:p>
          <a:p>
            <a:r>
              <a:rPr lang="en-US" dirty="0"/>
              <a:t>This learning theory focuses on learning as an active process, personal and unique for each </a:t>
            </a:r>
            <a:r>
              <a:rPr lang="en-US" dirty="0" smtClean="0"/>
              <a:t>student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It </a:t>
            </a:r>
            <a:r>
              <a:rPr lang="en-US" dirty="0"/>
              <a:t>paid more attention to what went on “inside the learner’s head.”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0625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Constructivism learning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Knowledge comprises active systems of intentional mental representations derived from past learning experiences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role of the teacher is to facilitate </a:t>
            </a:r>
            <a:r>
              <a:rPr lang="en-US" dirty="0" smtClean="0"/>
              <a:t>by </a:t>
            </a:r>
            <a:r>
              <a:rPr lang="en-US" dirty="0"/>
              <a:t>guiding learners as they attempt to assimilate new knowledge to old and to modify the old to accommodate the new. 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05153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45</TotalTime>
  <Words>257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Clarity</vt:lpstr>
      <vt:lpstr>MEDICAL STUDENT AND LIFELONG LEARNING</vt:lpstr>
      <vt:lpstr>LEARNING TEORIES</vt:lpstr>
      <vt:lpstr>Behaviorism learning theory</vt:lpstr>
      <vt:lpstr>Behaviorism learning theory</vt:lpstr>
      <vt:lpstr>Cognitive learning theory</vt:lpstr>
      <vt:lpstr>Constructivism learning theory</vt:lpstr>
      <vt:lpstr>Constructivism learning theory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STUDENT AND LIFELONG LEARNING</dc:title>
  <dc:creator>Gonullu</dc:creator>
  <cp:lastModifiedBy>Gonullu</cp:lastModifiedBy>
  <cp:revision>7</cp:revision>
  <dcterms:created xsi:type="dcterms:W3CDTF">2006-08-16T00:00:00Z</dcterms:created>
  <dcterms:modified xsi:type="dcterms:W3CDTF">2021-01-16T18:52:29Z</dcterms:modified>
</cp:coreProperties>
</file>