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44E0AC-58F6-499F-8BD4-6106799FC3D6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871E16-80BA-4DC4-9E45-B0B39595A8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357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741AF37-2F6B-413E-A8C9-8FDB00E45D22}" type="slidenum">
              <a:rPr lang="tr-TR" altLang="en-US" smtClean="0"/>
              <a:pPr/>
              <a:t>26</a:t>
            </a:fld>
            <a:endParaRPr lang="tr-TR" altLang="en-US" smtClean="0"/>
          </a:p>
        </p:txBody>
      </p:sp>
      <p:sp>
        <p:nvSpPr>
          <p:cNvPr id="132099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2100" name="2 Not Yer Tutucusu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32101" name="3 Slayt Numarası Yer Tutucusu"/>
          <p:cNvSpPr txBox="1">
            <a:spLocks noGrp="1"/>
          </p:cNvSpPr>
          <p:nvPr/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FE3FDF93-2366-4671-9151-C66A0DF0E0E8}" type="slidenum">
              <a:rPr lang="tr-TR" altLang="en-US" sz="1200">
                <a:cs typeface="Arial" panose="020B0604020202020204" pitchFamily="34" charset="0"/>
              </a:rPr>
              <a:pPr algn="r" eaLnBrk="1" hangingPunct="1"/>
              <a:t>26</a:t>
            </a:fld>
            <a:endParaRPr lang="tr-TR" altLang="en-US" sz="12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5990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D3D42CE-1B36-477A-8379-7EE6AAE63978}" type="slidenum">
              <a:rPr lang="tr-TR" altLang="en-US" smtClean="0"/>
              <a:pPr/>
              <a:t>36</a:t>
            </a:fld>
            <a:endParaRPr lang="tr-TR" altLang="en-US" smtClean="0"/>
          </a:p>
        </p:txBody>
      </p:sp>
      <p:sp>
        <p:nvSpPr>
          <p:cNvPr id="163843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44" name="2 Not Yer Tutucusu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63845" name="3 Slayt Numarası Yer Tutucusu"/>
          <p:cNvSpPr txBox="1">
            <a:spLocks noGrp="1"/>
          </p:cNvSpPr>
          <p:nvPr/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EDC3B912-7656-44F4-BE3E-24A6AFE46CDD}" type="slidenum">
              <a:rPr lang="tr-TR" altLang="en-US" sz="1200">
                <a:cs typeface="Arial" panose="020B0604020202020204" pitchFamily="34" charset="0"/>
              </a:rPr>
              <a:pPr algn="r" eaLnBrk="1" hangingPunct="1"/>
              <a:t>36</a:t>
            </a:fld>
            <a:endParaRPr lang="tr-TR" altLang="en-US" sz="12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1280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C48D147-B2C6-4F7F-906A-6B21B079AB64}" type="slidenum">
              <a:rPr lang="tr-TR" altLang="en-US" smtClean="0"/>
              <a:pPr/>
              <a:t>37</a:t>
            </a:fld>
            <a:endParaRPr lang="tr-TR" altLang="en-US" smtClean="0"/>
          </a:p>
        </p:txBody>
      </p:sp>
      <p:sp>
        <p:nvSpPr>
          <p:cNvPr id="165891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5892" name="2 Not Yer Tutucusu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65893" name="3 Slayt Numarası Yer Tutucusu"/>
          <p:cNvSpPr txBox="1">
            <a:spLocks noGrp="1"/>
          </p:cNvSpPr>
          <p:nvPr/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7F791104-62B3-421D-A564-10FE3089C509}" type="slidenum">
              <a:rPr lang="tr-TR" altLang="en-US" sz="1200">
                <a:cs typeface="Arial" panose="020B0604020202020204" pitchFamily="34" charset="0"/>
              </a:rPr>
              <a:pPr algn="r" eaLnBrk="1" hangingPunct="1"/>
              <a:t>37</a:t>
            </a:fld>
            <a:endParaRPr lang="tr-TR" altLang="en-US" sz="12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7098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73B2B50-3E33-4BFD-89BD-F301B3EC2B44}" type="slidenum">
              <a:rPr lang="tr-TR" altLang="en-US" smtClean="0"/>
              <a:pPr/>
              <a:t>38</a:t>
            </a:fld>
            <a:endParaRPr lang="tr-TR" altLang="en-US" smtClean="0"/>
          </a:p>
        </p:txBody>
      </p:sp>
      <p:sp>
        <p:nvSpPr>
          <p:cNvPr id="167939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7940" name="2 Not Yer Tutucusu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67941" name="3 Slayt Numarası Yer Tutucusu"/>
          <p:cNvSpPr txBox="1">
            <a:spLocks noGrp="1"/>
          </p:cNvSpPr>
          <p:nvPr/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1FD6C798-CEB3-4ACF-925D-5DE9FC24BE51}" type="slidenum">
              <a:rPr lang="tr-TR" altLang="en-US" sz="1200">
                <a:cs typeface="Arial" panose="020B0604020202020204" pitchFamily="34" charset="0"/>
              </a:rPr>
              <a:pPr algn="r" eaLnBrk="1" hangingPunct="1"/>
              <a:t>38</a:t>
            </a:fld>
            <a:endParaRPr lang="tr-TR" altLang="en-US" sz="12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789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C0A451D-E067-4AAF-AA21-642195D2A9D2}" type="slidenum">
              <a:rPr lang="tr-TR" altLang="en-US" smtClean="0"/>
              <a:pPr/>
              <a:t>39</a:t>
            </a:fld>
            <a:endParaRPr lang="tr-TR" altLang="en-US" smtClean="0"/>
          </a:p>
        </p:txBody>
      </p:sp>
      <p:sp>
        <p:nvSpPr>
          <p:cNvPr id="169987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9988" name="2 Not Yer Tutucusu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69989" name="3 Slayt Numarası Yer Tutucusu"/>
          <p:cNvSpPr txBox="1">
            <a:spLocks noGrp="1"/>
          </p:cNvSpPr>
          <p:nvPr/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D51F8624-92EC-4624-8586-FD6644A5C9CD}" type="slidenum">
              <a:rPr lang="tr-TR" altLang="en-US" sz="1200">
                <a:cs typeface="Arial" panose="020B0604020202020204" pitchFamily="34" charset="0"/>
              </a:rPr>
              <a:pPr algn="r" eaLnBrk="1" hangingPunct="1"/>
              <a:t>39</a:t>
            </a:fld>
            <a:endParaRPr lang="tr-TR" altLang="en-US" sz="12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5045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B62DEFE-6084-4A43-B3A8-CC9DCF7A2504}" type="slidenum">
              <a:rPr lang="tr-TR" altLang="en-US" smtClean="0"/>
              <a:pPr/>
              <a:t>40</a:t>
            </a:fld>
            <a:endParaRPr lang="tr-TR" altLang="en-US" smtClean="0"/>
          </a:p>
        </p:txBody>
      </p:sp>
      <p:sp>
        <p:nvSpPr>
          <p:cNvPr id="172035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2036" name="2 Not Yer Tutucusu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72037" name="3 Slayt Numarası Yer Tutucusu"/>
          <p:cNvSpPr txBox="1">
            <a:spLocks noGrp="1"/>
          </p:cNvSpPr>
          <p:nvPr/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B0BE18EC-EB68-471C-AF05-7D21B5F8BBF4}" type="slidenum">
              <a:rPr lang="tr-TR" altLang="en-US" sz="1200">
                <a:cs typeface="Arial" panose="020B0604020202020204" pitchFamily="34" charset="0"/>
              </a:rPr>
              <a:pPr algn="r" eaLnBrk="1" hangingPunct="1"/>
              <a:t>40</a:t>
            </a:fld>
            <a:endParaRPr lang="tr-TR" altLang="en-US" sz="12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9507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A002A45-3A29-4987-B895-58D6C22252A0}" type="slidenum">
              <a:rPr lang="tr-TR" altLang="en-US" smtClean="0"/>
              <a:pPr/>
              <a:t>41</a:t>
            </a:fld>
            <a:endParaRPr lang="tr-TR" altLang="en-US" smtClean="0"/>
          </a:p>
        </p:txBody>
      </p:sp>
      <p:sp>
        <p:nvSpPr>
          <p:cNvPr id="174083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084" name="2 Not Yer Tutucusu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74085" name="3 Slayt Numarası Yer Tutucusu"/>
          <p:cNvSpPr txBox="1">
            <a:spLocks noGrp="1"/>
          </p:cNvSpPr>
          <p:nvPr/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E1542341-2300-4B5C-A748-DA58194AEDE9}" type="slidenum">
              <a:rPr lang="tr-TR" altLang="en-US" sz="1200">
                <a:cs typeface="Arial" panose="020B0604020202020204" pitchFamily="34" charset="0"/>
              </a:rPr>
              <a:pPr algn="r" eaLnBrk="1" hangingPunct="1"/>
              <a:t>41</a:t>
            </a:fld>
            <a:endParaRPr lang="tr-TR" altLang="en-US" sz="12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0096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0469859-8253-4F99-8DCE-8A8961F886CC}" type="slidenum">
              <a:rPr lang="tr-TR" altLang="en-US" smtClean="0"/>
              <a:pPr/>
              <a:t>42</a:t>
            </a:fld>
            <a:endParaRPr lang="tr-TR" altLang="en-US" smtClean="0"/>
          </a:p>
        </p:txBody>
      </p:sp>
      <p:sp>
        <p:nvSpPr>
          <p:cNvPr id="176131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6132" name="2 Not Yer Tutucusu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76133" name="3 Slayt Numarası Yer Tutucusu"/>
          <p:cNvSpPr txBox="1">
            <a:spLocks noGrp="1"/>
          </p:cNvSpPr>
          <p:nvPr/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B74694CE-92BD-4D33-AFCF-36CF320C127C}" type="slidenum">
              <a:rPr lang="tr-TR" altLang="en-US" sz="1200">
                <a:cs typeface="Arial" panose="020B0604020202020204" pitchFamily="34" charset="0"/>
              </a:rPr>
              <a:pPr algn="r" eaLnBrk="1" hangingPunct="1"/>
              <a:t>42</a:t>
            </a:fld>
            <a:endParaRPr lang="tr-TR" altLang="en-US" sz="12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132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9C6840-5986-48CB-B50F-163154B12451}" type="slidenum">
              <a:rPr lang="tr-TR" altLang="en-US" smtClean="0"/>
              <a:pPr/>
              <a:t>27</a:t>
            </a:fld>
            <a:endParaRPr lang="tr-TR" altLang="en-US" smtClean="0"/>
          </a:p>
        </p:txBody>
      </p:sp>
      <p:sp>
        <p:nvSpPr>
          <p:cNvPr id="134147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8" name="2 Not Yer Tutucusu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34149" name="3 Slayt Numarası Yer Tutucusu"/>
          <p:cNvSpPr txBox="1">
            <a:spLocks noGrp="1"/>
          </p:cNvSpPr>
          <p:nvPr/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6E38B8B7-B320-445B-B9E3-FE1090575BDD}" type="slidenum">
              <a:rPr lang="tr-TR" altLang="en-US" sz="1200">
                <a:cs typeface="Arial" panose="020B0604020202020204" pitchFamily="34" charset="0"/>
              </a:rPr>
              <a:pPr algn="r" eaLnBrk="1" hangingPunct="1"/>
              <a:t>27</a:t>
            </a:fld>
            <a:endParaRPr lang="tr-TR" altLang="en-US" sz="12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157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F6DB185-D7FC-423A-B560-89579F311EEB}" type="slidenum">
              <a:rPr lang="tr-TR" altLang="en-US" smtClean="0"/>
              <a:pPr/>
              <a:t>28</a:t>
            </a:fld>
            <a:endParaRPr lang="tr-TR" altLang="en-US" smtClean="0"/>
          </a:p>
        </p:txBody>
      </p:sp>
      <p:sp>
        <p:nvSpPr>
          <p:cNvPr id="136195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6196" name="2 Not Yer Tutucusu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36197" name="3 Slayt Numarası Yer Tutucusu"/>
          <p:cNvSpPr txBox="1">
            <a:spLocks noGrp="1"/>
          </p:cNvSpPr>
          <p:nvPr/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4810C12E-23D1-45FC-843C-4DB1081B1BE2}" type="slidenum">
              <a:rPr lang="tr-TR" altLang="en-US" sz="1200">
                <a:cs typeface="Arial" panose="020B0604020202020204" pitchFamily="34" charset="0"/>
              </a:rPr>
              <a:pPr algn="r" eaLnBrk="1" hangingPunct="1"/>
              <a:t>28</a:t>
            </a:fld>
            <a:endParaRPr lang="tr-TR" altLang="en-US" sz="12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408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72BF0D5-61B9-426B-9018-976CFB4281B6}" type="slidenum">
              <a:rPr lang="tr-TR" altLang="en-US" smtClean="0"/>
              <a:pPr/>
              <a:t>29</a:t>
            </a:fld>
            <a:endParaRPr lang="tr-TR" altLang="en-US" smtClean="0"/>
          </a:p>
        </p:txBody>
      </p:sp>
      <p:sp>
        <p:nvSpPr>
          <p:cNvPr id="138243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8244" name="2 Not Yer Tutucusu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38245" name="3 Slayt Numarası Yer Tutucusu"/>
          <p:cNvSpPr txBox="1">
            <a:spLocks noGrp="1"/>
          </p:cNvSpPr>
          <p:nvPr/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BB5B43C2-4ED9-4578-8E72-68D406D98F05}" type="slidenum">
              <a:rPr lang="tr-TR" altLang="en-US" sz="1200">
                <a:cs typeface="Arial" panose="020B0604020202020204" pitchFamily="34" charset="0"/>
              </a:rPr>
              <a:pPr algn="r" eaLnBrk="1" hangingPunct="1"/>
              <a:t>29</a:t>
            </a:fld>
            <a:endParaRPr lang="tr-TR" altLang="en-US" sz="12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589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185D6A3-1569-4904-8B7E-077B3A95D0EF}" type="slidenum">
              <a:rPr lang="tr-TR" altLang="en-US" smtClean="0"/>
              <a:pPr/>
              <a:t>30</a:t>
            </a:fld>
            <a:endParaRPr lang="tr-TR" altLang="en-US" smtClean="0"/>
          </a:p>
        </p:txBody>
      </p:sp>
      <p:sp>
        <p:nvSpPr>
          <p:cNvPr id="140291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2" name="2 Not Yer Tutucusu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40293" name="3 Slayt Numarası Yer Tutucusu"/>
          <p:cNvSpPr txBox="1">
            <a:spLocks noGrp="1"/>
          </p:cNvSpPr>
          <p:nvPr/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A171F27F-869A-4A58-BF3B-67BD11CAC134}" type="slidenum">
              <a:rPr lang="tr-TR" altLang="en-US" sz="1200">
                <a:cs typeface="Arial" panose="020B0604020202020204" pitchFamily="34" charset="0"/>
              </a:rPr>
              <a:pPr algn="r" eaLnBrk="1" hangingPunct="1"/>
              <a:t>30</a:t>
            </a:fld>
            <a:endParaRPr lang="tr-TR" altLang="en-US" sz="12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848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13F4698-2367-4A09-81B5-01CEA95524B7}" type="slidenum">
              <a:rPr lang="tr-TR" altLang="en-US" smtClean="0"/>
              <a:pPr/>
              <a:t>31</a:t>
            </a:fld>
            <a:endParaRPr lang="tr-TR" altLang="en-US" smtClean="0"/>
          </a:p>
        </p:txBody>
      </p:sp>
      <p:sp>
        <p:nvSpPr>
          <p:cNvPr id="144387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4388" name="2 Not Yer Tutucusu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44389" name="3 Slayt Numarası Yer Tutucusu"/>
          <p:cNvSpPr txBox="1">
            <a:spLocks noGrp="1"/>
          </p:cNvSpPr>
          <p:nvPr/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3E1A7004-51A4-44F5-800A-9118AE323BF6}" type="slidenum">
              <a:rPr lang="tr-TR" altLang="en-US" sz="1200">
                <a:cs typeface="Arial" panose="020B0604020202020204" pitchFamily="34" charset="0"/>
              </a:rPr>
              <a:pPr algn="r" eaLnBrk="1" hangingPunct="1"/>
              <a:t>31</a:t>
            </a:fld>
            <a:endParaRPr lang="tr-TR" altLang="en-US" sz="12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706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F77A8E-BDE0-4535-B24B-99B30190E7D8}" type="slidenum">
              <a:rPr lang="tr-TR" altLang="en-US" smtClean="0"/>
              <a:pPr/>
              <a:t>32</a:t>
            </a:fld>
            <a:endParaRPr lang="tr-TR" altLang="en-US" smtClean="0"/>
          </a:p>
        </p:txBody>
      </p:sp>
      <p:sp>
        <p:nvSpPr>
          <p:cNvPr id="146435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6436" name="2 Not Yer Tutucusu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46437" name="3 Slayt Numarası Yer Tutucusu"/>
          <p:cNvSpPr txBox="1">
            <a:spLocks noGrp="1"/>
          </p:cNvSpPr>
          <p:nvPr/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6FAB32FB-7D6C-4272-9168-10E149CFF959}" type="slidenum">
              <a:rPr lang="tr-TR" altLang="en-US" sz="1200">
                <a:cs typeface="Arial" panose="020B0604020202020204" pitchFamily="34" charset="0"/>
              </a:rPr>
              <a:pPr algn="r" eaLnBrk="1" hangingPunct="1"/>
              <a:t>32</a:t>
            </a:fld>
            <a:endParaRPr lang="tr-TR" altLang="en-US" sz="12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503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8604DE7-5F49-43FE-B75F-2C661193B168}" type="slidenum">
              <a:rPr lang="tr-TR" altLang="en-US" smtClean="0"/>
              <a:pPr/>
              <a:t>34</a:t>
            </a:fld>
            <a:endParaRPr lang="tr-TR" altLang="en-US" smtClean="0"/>
          </a:p>
        </p:txBody>
      </p:sp>
      <p:sp>
        <p:nvSpPr>
          <p:cNvPr id="159747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9748" name="2 Not Yer Tutucusu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59749" name="3 Slayt Numarası Yer Tutucusu"/>
          <p:cNvSpPr txBox="1">
            <a:spLocks noGrp="1"/>
          </p:cNvSpPr>
          <p:nvPr/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C4BD303E-4CB8-43C5-A914-EB9E4819A685}" type="slidenum">
              <a:rPr lang="tr-TR" altLang="en-US" sz="1200">
                <a:cs typeface="Arial" panose="020B0604020202020204" pitchFamily="34" charset="0"/>
              </a:rPr>
              <a:pPr algn="r" eaLnBrk="1" hangingPunct="1"/>
              <a:t>34</a:t>
            </a:fld>
            <a:endParaRPr lang="tr-TR" altLang="en-US" sz="12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3329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18FDFD7-2F9D-413F-AD06-1E642C529669}" type="slidenum">
              <a:rPr lang="tr-TR" altLang="en-US" smtClean="0"/>
              <a:pPr/>
              <a:t>35</a:t>
            </a:fld>
            <a:endParaRPr lang="tr-TR" altLang="en-US" smtClean="0"/>
          </a:p>
        </p:txBody>
      </p:sp>
      <p:sp>
        <p:nvSpPr>
          <p:cNvPr id="161795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1796" name="2 Not Yer Tutucusu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61797" name="3 Slayt Numarası Yer Tutucusu"/>
          <p:cNvSpPr txBox="1">
            <a:spLocks noGrp="1"/>
          </p:cNvSpPr>
          <p:nvPr/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B79DED1A-8FA2-46C3-95D3-C5DA0CA64A61}" type="slidenum">
              <a:rPr lang="tr-TR" altLang="en-US" sz="1200">
                <a:cs typeface="Arial" panose="020B0604020202020204" pitchFamily="34" charset="0"/>
              </a:rPr>
              <a:pPr algn="r" eaLnBrk="1" hangingPunct="1"/>
              <a:t>35</a:t>
            </a:fld>
            <a:endParaRPr lang="tr-TR" altLang="en-US" sz="12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600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C610-D5DC-4E87-B907-80DDF0944F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6F467-671D-4B0A-8AD5-9EB8458DE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730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C610-D5DC-4E87-B907-80DDF0944F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6F467-671D-4B0A-8AD5-9EB8458DE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07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C610-D5DC-4E87-B907-80DDF0944F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6F467-671D-4B0A-8AD5-9EB8458DE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523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C610-D5DC-4E87-B907-80DDF0944F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6F467-671D-4B0A-8AD5-9EB8458DE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2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C610-D5DC-4E87-B907-80DDF0944F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6F467-671D-4B0A-8AD5-9EB8458DE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433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C610-D5DC-4E87-B907-80DDF0944F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6F467-671D-4B0A-8AD5-9EB8458DE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413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C610-D5DC-4E87-B907-80DDF0944F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6F467-671D-4B0A-8AD5-9EB8458DE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913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C610-D5DC-4E87-B907-80DDF0944F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6F467-671D-4B0A-8AD5-9EB8458DE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188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C610-D5DC-4E87-B907-80DDF0944F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6F467-671D-4B0A-8AD5-9EB8458DE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C610-D5DC-4E87-B907-80DDF0944F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6F467-671D-4B0A-8AD5-9EB8458DE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34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1C610-D5DC-4E87-B907-80DDF0944F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6F467-671D-4B0A-8AD5-9EB8458DE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739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1C610-D5DC-4E87-B907-80DDF0944F2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6F467-671D-4B0A-8AD5-9EB8458DE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783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5635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en-US" b="1" smtClean="0">
                <a:cs typeface="Times New Roman" panose="02020603050405020304" pitchFamily="18" charset="0"/>
              </a:rPr>
              <a:t>Yumurta Üretimi</a:t>
            </a:r>
            <a:r>
              <a:rPr lang="en-US" altLang="en-US" smtClean="0"/>
              <a:t> 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975"/>
            <a:ext cx="8229600" cy="4929188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tr-TR" altLang="en-US" sz="2400">
                <a:cs typeface="Arial" panose="020B0604020202020204" pitchFamily="34" charset="0"/>
              </a:rPr>
              <a:t>Bir arada barındırılan grup küçük olduğu zaman yumurta üretimi çok yüksek olabilir. Ama ticari amaçla büyütüldükleri zaman sinirli mizaçları nedeniyle üretim hızla düşmektedir. </a:t>
            </a:r>
            <a:endParaRPr lang="tr-TR" altLang="en-US" sz="240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altLang="en-US" sz="2400">
                <a:cs typeface="Arial" panose="020B0604020202020204" pitchFamily="34" charset="0"/>
              </a:rPr>
              <a:t>Muskoviler genelde gurk olan tek ırktır. Onlar 20 yumurtalık bir klaç yumurtlar. Grubun ilk birkaç yumurtası küçük olacağı için kuluçkaya uygun değildir. </a:t>
            </a:r>
            <a:endParaRPr lang="tr-TR" altLang="en-US" sz="240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altLang="en-US" sz="2400">
                <a:cs typeface="Arial" panose="020B0604020202020204" pitchFamily="34" charset="0"/>
              </a:rPr>
              <a:t>Ördekler genel olarak 6-7 aylık yaşta yumurtlamaya başlarlar. Beş hafta içinde yumurtlama hızı %90 a ulaşır (günde 100 ördekten 90 yumurta alınır).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en-US" sz="2400">
                <a:cs typeface="Arial" panose="020B0604020202020204" pitchFamily="34" charset="0"/>
              </a:rPr>
              <a:t>İngiliz ırklarının normal olarak 5 ay içinde üretimin %50 den çoğunu sağladığı bilinir. </a:t>
            </a:r>
          </a:p>
        </p:txBody>
      </p:sp>
    </p:spTree>
    <p:extLst>
      <p:ext uri="{BB962C8B-B14F-4D97-AF65-F5344CB8AC3E}">
        <p14:creationId xmlns:p14="http://schemas.microsoft.com/office/powerpoint/2010/main" val="1310683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1. Sıcaklık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tr-TR" altLang="en-US" smtClean="0">
                <a:cs typeface="Arial" panose="020B0604020202020204" pitchFamily="34" charset="0"/>
              </a:rPr>
              <a:t>Gelişim makinesinde </a:t>
            </a:r>
            <a:r>
              <a:rPr lang="tr-TR" altLang="en-US" i="1" smtClean="0">
                <a:cs typeface="Arial" panose="020B0604020202020204" pitchFamily="34" charset="0"/>
              </a:rPr>
              <a:t>sıcaklık</a:t>
            </a:r>
            <a:r>
              <a:rPr lang="tr-TR" altLang="en-US" smtClean="0">
                <a:cs typeface="Arial" panose="020B0604020202020204" pitchFamily="34" charset="0"/>
              </a:rPr>
              <a:t> 37.5</a:t>
            </a:r>
            <a:r>
              <a:rPr lang="tr-TR" altLang="en-US" baseline="30000" smtClean="0">
                <a:cs typeface="Arial" panose="020B0604020202020204" pitchFamily="34" charset="0"/>
              </a:rPr>
              <a:t> o</a:t>
            </a:r>
            <a:r>
              <a:rPr lang="tr-TR" altLang="en-US" smtClean="0">
                <a:cs typeface="Arial" panose="020B0604020202020204" pitchFamily="34" charset="0"/>
              </a:rPr>
              <a:t>C (99,5 F)   olmalıdır. </a:t>
            </a:r>
          </a:p>
        </p:txBody>
      </p:sp>
    </p:spTree>
    <p:extLst>
      <p:ext uri="{BB962C8B-B14F-4D97-AF65-F5344CB8AC3E}">
        <p14:creationId xmlns:p14="http://schemas.microsoft.com/office/powerpoint/2010/main" val="3435482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2. Su püskürtme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en-US" dirty="0" err="1"/>
              <a:t>Sukuşu</a:t>
            </a:r>
            <a:r>
              <a:rPr lang="tr-TR" altLang="en-US" dirty="0"/>
              <a:t> oldukları için yumurtaların belli dönemlerde su ile ıslatılması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2165473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3. Nem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Nemin düşük olması………..</a:t>
            </a:r>
          </a:p>
          <a:p>
            <a:pPr eaLnBrk="1" hangingPunct="1"/>
            <a:r>
              <a:rPr lang="tr-TR" altLang="en-US" dirty="0" smtClean="0"/>
              <a:t>Nemin yüksek olması…………</a:t>
            </a:r>
          </a:p>
          <a:p>
            <a:pPr eaLnBrk="1" hangingPunct="1"/>
            <a:r>
              <a:rPr lang="tr-TR" altLang="en-US" dirty="0" smtClean="0">
                <a:cs typeface="Arial" panose="020B0604020202020204" pitchFamily="34" charset="0"/>
              </a:rPr>
              <a:t>Nem düzeyi makine havalandırma sistemleri çalıştırılarak ve bir nem tablası (</a:t>
            </a:r>
            <a:r>
              <a:rPr lang="tr-TR" altLang="en-US" dirty="0" err="1" smtClean="0">
                <a:cs typeface="Arial" panose="020B0604020202020204" pitchFamily="34" charset="0"/>
              </a:rPr>
              <a:t>humidifer</a:t>
            </a:r>
            <a:r>
              <a:rPr lang="tr-TR" altLang="en-US" dirty="0" smtClean="0">
                <a:cs typeface="Arial" panose="020B0604020202020204" pitchFamily="34" charset="0"/>
              </a:rPr>
              <a:t>) kullanılarak ayarlanır.</a:t>
            </a:r>
          </a:p>
        </p:txBody>
      </p:sp>
    </p:spTree>
    <p:extLst>
      <p:ext uri="{BB962C8B-B14F-4D97-AF65-F5344CB8AC3E}">
        <p14:creationId xmlns:p14="http://schemas.microsoft.com/office/powerpoint/2010/main" val="3305044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4. Havalandırma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Yeterli oksijenin sağlanması ve ortamdaki diğer gazların atılması için gereklidir.</a:t>
            </a:r>
          </a:p>
        </p:txBody>
      </p:sp>
    </p:spTree>
    <p:extLst>
      <p:ext uri="{BB962C8B-B14F-4D97-AF65-F5344CB8AC3E}">
        <p14:creationId xmlns:p14="http://schemas.microsoft.com/office/powerpoint/2010/main" val="1481408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5. Çevirme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Embriyonun kabuğa yapışmaması ve</a:t>
            </a:r>
          </a:p>
          <a:p>
            <a:pPr eaLnBrk="1" hangingPunct="1"/>
            <a:r>
              <a:rPr lang="tr-TR" altLang="en-US" smtClean="0"/>
              <a:t>Ortam koşullarının etrafa eşit dağılması için gereklidir.</a:t>
            </a:r>
          </a:p>
          <a:p>
            <a:pPr eaLnBrk="1" hangingPunct="1"/>
            <a:r>
              <a:rPr lang="tr-TR" altLang="en-US" smtClean="0"/>
              <a:t>Elle çevirme yapılıyorsa en az günde 4 kez çevrilmeli</a:t>
            </a:r>
          </a:p>
          <a:p>
            <a:pPr eaLnBrk="1" hangingPunct="1"/>
            <a:r>
              <a:rPr lang="tr-TR" altLang="en-US" smtClean="0"/>
              <a:t>Otomatik makinelerde genelde bu işlem her saatte bir yapılmaktadır.  </a:t>
            </a:r>
          </a:p>
        </p:txBody>
      </p:sp>
    </p:spTree>
    <p:extLst>
      <p:ext uri="{BB962C8B-B14F-4D97-AF65-F5344CB8AC3E}">
        <p14:creationId xmlns:p14="http://schemas.microsoft.com/office/powerpoint/2010/main" val="19542384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Işıkla Kontrol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3208792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Çıkım makinesi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altLang="en-US" smtClean="0"/>
              <a:t>Gerekli şartlar;</a:t>
            </a:r>
          </a:p>
          <a:p>
            <a:pPr eaLnBrk="1" hangingPunct="1"/>
            <a:r>
              <a:rPr lang="tr-TR" altLang="en-US" smtClean="0"/>
              <a:t>1. sıcaklık</a:t>
            </a:r>
          </a:p>
          <a:p>
            <a:pPr eaLnBrk="1" hangingPunct="1"/>
            <a:r>
              <a:rPr lang="tr-TR" altLang="en-US" smtClean="0"/>
              <a:t>2. nem</a:t>
            </a:r>
          </a:p>
          <a:p>
            <a:pPr eaLnBrk="1" hangingPunct="1"/>
            <a:r>
              <a:rPr lang="tr-TR" altLang="en-US" smtClean="0"/>
              <a:t>3. havalandırma</a:t>
            </a:r>
          </a:p>
        </p:txBody>
      </p:sp>
    </p:spTree>
    <p:extLst>
      <p:ext uri="{BB962C8B-B14F-4D97-AF65-F5344CB8AC3E}">
        <p14:creationId xmlns:p14="http://schemas.microsoft.com/office/powerpoint/2010/main" val="26293667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1. sıcaklık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endParaRPr lang="tr-TR" altLang="en-US" dirty="0" smtClean="0">
              <a:cs typeface="Arial" panose="020B0604020202020204" pitchFamily="34" charset="0"/>
            </a:endParaRPr>
          </a:p>
          <a:p>
            <a:pPr algn="just" eaLnBrk="1" hangingPunct="1"/>
            <a:r>
              <a:rPr lang="tr-TR" altLang="en-US" dirty="0" smtClean="0">
                <a:cs typeface="Arial" panose="020B0604020202020204" pitchFamily="34" charset="0"/>
              </a:rPr>
              <a:t>Çıkım makinesinde sıcaklık 37.2</a:t>
            </a:r>
            <a:r>
              <a:rPr lang="tr-TR" altLang="en-US" baseline="30000" dirty="0" smtClean="0">
                <a:cs typeface="Arial" panose="020B0604020202020204" pitchFamily="34" charset="0"/>
              </a:rPr>
              <a:t> </a:t>
            </a:r>
            <a:r>
              <a:rPr lang="tr-TR" altLang="en-US" baseline="30000" dirty="0" err="1" smtClean="0">
                <a:cs typeface="Arial" panose="020B0604020202020204" pitchFamily="34" charset="0"/>
              </a:rPr>
              <a:t>o</a:t>
            </a:r>
            <a:r>
              <a:rPr lang="tr-TR" altLang="en-US" dirty="0" err="1" smtClean="0">
                <a:cs typeface="Arial" panose="020B0604020202020204" pitchFamily="34" charset="0"/>
              </a:rPr>
              <a:t>C</a:t>
            </a:r>
            <a:r>
              <a:rPr lang="tr-TR" altLang="en-US" dirty="0" smtClean="0">
                <a:cs typeface="Arial" panose="020B0604020202020204" pitchFamily="34" charset="0"/>
              </a:rPr>
              <a:t> (99F) olmalıdır</a:t>
            </a:r>
            <a:endParaRPr lang="tr-TR" altLang="en-US" dirty="0" smtClean="0"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endParaRPr lang="tr-TR" altLang="en-US" dirty="0" smtClean="0">
              <a:cs typeface="Arial" panose="020B0604020202020204" pitchFamily="34" charset="0"/>
            </a:endParaRPr>
          </a:p>
          <a:p>
            <a:pPr algn="just" eaLnBrk="1" hangingPunct="1">
              <a:buFontTx/>
              <a:buNone/>
            </a:pPr>
            <a:r>
              <a:rPr lang="tr-TR" altLang="en-US" dirty="0" smtClean="0">
                <a:cs typeface="Arial" panose="020B0604020202020204" pitchFamily="34" charset="0"/>
              </a:rPr>
              <a:t>0.5 derece gelişim makinesine göre azaltılır, nedeni …………….</a:t>
            </a:r>
          </a:p>
          <a:p>
            <a:pPr eaLnBrk="1" hangingPunct="1"/>
            <a:endParaRPr lang="tr-T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4951799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2. Nem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Nem düzeyi gelişim makinesine göre artırılır.</a:t>
            </a:r>
          </a:p>
          <a:p>
            <a:pPr eaLnBrk="1" hangingPunct="1"/>
            <a:r>
              <a:rPr lang="tr-TR" altLang="en-US" dirty="0" smtClean="0"/>
              <a:t>Nedeni………………………</a:t>
            </a:r>
          </a:p>
          <a:p>
            <a:pPr eaLnBrk="1" hangingPunct="1"/>
            <a:r>
              <a:rPr lang="tr-TR" altLang="en-US" dirty="0" smtClean="0">
                <a:cs typeface="Arial" panose="020B0604020202020204" pitchFamily="34" charset="0"/>
              </a:rPr>
              <a:t>Nem düzeyi makine havalandırma sistemleri çalıştırılarak ve bir nem tablası (</a:t>
            </a:r>
            <a:r>
              <a:rPr lang="tr-TR" altLang="en-US" dirty="0" err="1" smtClean="0">
                <a:cs typeface="Arial" panose="020B0604020202020204" pitchFamily="34" charset="0"/>
              </a:rPr>
              <a:t>humidifer</a:t>
            </a:r>
            <a:r>
              <a:rPr lang="tr-TR" altLang="en-US" dirty="0" smtClean="0">
                <a:cs typeface="Arial" panose="020B0604020202020204" pitchFamily="34" charset="0"/>
              </a:rPr>
              <a:t>) kullanılarak ayarlanır.</a:t>
            </a:r>
            <a:endParaRPr lang="tr-TR" altLang="en-US" dirty="0" smtClean="0"/>
          </a:p>
          <a:p>
            <a:pPr eaLnBrk="1" hangingPunct="1"/>
            <a:endParaRPr lang="tr-T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4942534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3. Havalandırma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Yeterli oksijenin sağlanması ve ortamdaki diğer gazların atılması için gereklidir.</a:t>
            </a:r>
          </a:p>
          <a:p>
            <a:pPr eaLnBrk="1" hangingPunct="1"/>
            <a:endParaRPr lang="tr-TR" altLang="en-US" smtClean="0"/>
          </a:p>
        </p:txBody>
      </p:sp>
    </p:spTree>
    <p:extLst>
      <p:ext uri="{BB962C8B-B14F-4D97-AF65-F5344CB8AC3E}">
        <p14:creationId xmlns:p14="http://schemas.microsoft.com/office/powerpoint/2010/main" val="1352848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tr-TR" altLang="en-US" smtClean="0">
                <a:cs typeface="Arial" panose="020B0604020202020204" pitchFamily="34" charset="0"/>
              </a:rPr>
              <a:t>Pekin ördekleri 26-28 haftalık yaşta yumurtlamaya başlar ve 40 haftalık yaşa kadar ekonomik olarak üretimde tutulabilir. Bu süre içinde 160 yumurta üretir. Hibritlerde bu değer daha yüksektir.  </a:t>
            </a:r>
            <a:endParaRPr lang="tr-TR" altLang="en-US" smtClean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38890875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Kuluçka Sonuçları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16832"/>
            <a:ext cx="8167688" cy="4607793"/>
          </a:xfrm>
        </p:spPr>
        <p:txBody>
          <a:bodyPr/>
          <a:lstStyle/>
          <a:p>
            <a:pPr marL="365125" indent="-255588"/>
            <a:r>
              <a:rPr lang="tr-TR" altLang="en-US" dirty="0" smtClean="0"/>
              <a:t>Yumurtadan civciv çıkışını etkileyen pek çok faktör bulunmaktadır.</a:t>
            </a:r>
          </a:p>
          <a:p>
            <a:pPr marL="365125" indent="-255588"/>
            <a:r>
              <a:rPr lang="tr-TR" altLang="en-US" dirty="0" smtClean="0"/>
              <a:t>Bunlar yumurta </a:t>
            </a:r>
            <a:r>
              <a:rPr lang="tr-TR" altLang="en-US" dirty="0" err="1" smtClean="0"/>
              <a:t>yumurtlanmadan</a:t>
            </a:r>
            <a:r>
              <a:rPr lang="tr-TR" altLang="en-US" dirty="0" smtClean="0"/>
              <a:t> önceki ve sonraki faktörler olarak ikiye ayrılabilir. </a:t>
            </a:r>
          </a:p>
          <a:p>
            <a:pPr marL="365125" indent="-255588"/>
            <a:r>
              <a:rPr lang="tr-TR" altLang="en-US" dirty="0" smtClean="0"/>
              <a:t>Yumurta </a:t>
            </a:r>
            <a:r>
              <a:rPr lang="tr-TR" altLang="en-US" dirty="0" err="1" smtClean="0"/>
              <a:t>yumurtlanmadan</a:t>
            </a:r>
            <a:r>
              <a:rPr lang="tr-TR" altLang="en-US" dirty="0" smtClean="0"/>
              <a:t> önceki faktörler; </a:t>
            </a:r>
            <a:r>
              <a:rPr lang="tr-TR" altLang="en-US" dirty="0" err="1" smtClean="0"/>
              <a:t>döllülüğün</a:t>
            </a:r>
            <a:r>
              <a:rPr lang="tr-TR" altLang="en-US" dirty="0" smtClean="0"/>
              <a:t> sağlanması, damızlıkların bakımı-beslenmesi, barındırma şartları, </a:t>
            </a:r>
            <a:r>
              <a:rPr lang="tr-TR" altLang="en-US" dirty="0" err="1" smtClean="0"/>
              <a:t>genotipik</a:t>
            </a:r>
            <a:r>
              <a:rPr lang="tr-TR" altLang="en-US" dirty="0" smtClean="0"/>
              <a:t> farklılıklardır.</a:t>
            </a:r>
          </a:p>
          <a:p>
            <a:pPr marL="365125" indent="-255588"/>
            <a:r>
              <a:rPr lang="tr-TR" altLang="en-US" dirty="0" smtClean="0"/>
              <a:t>Yumurtlamadan sonraki faktörler ise, kuluçka öncesi depolama süresi, koşulları ve kuluçka şartlarıdır. </a:t>
            </a:r>
          </a:p>
        </p:txBody>
      </p:sp>
    </p:spTree>
    <p:extLst>
      <p:ext uri="{BB962C8B-B14F-4D97-AF65-F5344CB8AC3E}">
        <p14:creationId xmlns:p14="http://schemas.microsoft.com/office/powerpoint/2010/main" val="39249451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en-US" sz="4000"/>
              <a:t>Kuluçka sonuçlarının değerlendirilmesinde 3 kriter kullanılmaktadır;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63552" y="2780929"/>
            <a:ext cx="8147248" cy="3345235"/>
          </a:xfrm>
        </p:spPr>
        <p:txBody>
          <a:bodyPr/>
          <a:lstStyle/>
          <a:p>
            <a:pPr marL="623888" indent="-514350">
              <a:buFont typeface="Wingdings 3" panose="05040102010807070707" pitchFamily="18" charset="2"/>
              <a:buAutoNum type="arabicPeriod"/>
            </a:pPr>
            <a:r>
              <a:rPr lang="tr-TR" altLang="en-US" dirty="0" err="1" smtClean="0"/>
              <a:t>Döllülük</a:t>
            </a:r>
            <a:r>
              <a:rPr lang="tr-TR" altLang="en-US" dirty="0" smtClean="0"/>
              <a:t> oranı</a:t>
            </a:r>
          </a:p>
          <a:p>
            <a:pPr marL="623888" indent="-514350">
              <a:buFont typeface="Wingdings 3" panose="05040102010807070707" pitchFamily="18" charset="2"/>
              <a:buAutoNum type="arabicPeriod"/>
            </a:pPr>
            <a:r>
              <a:rPr lang="tr-TR" altLang="en-US" dirty="0" smtClean="0"/>
              <a:t>Çıkış gücü</a:t>
            </a:r>
          </a:p>
          <a:p>
            <a:pPr marL="623888" indent="-514350">
              <a:buFont typeface="Wingdings 3" panose="05040102010807070707" pitchFamily="18" charset="2"/>
              <a:buAutoNum type="arabicPeriod"/>
            </a:pPr>
            <a:r>
              <a:rPr lang="tr-TR" altLang="en-US" dirty="0" smtClean="0"/>
              <a:t>Kuluçka randımanı</a:t>
            </a:r>
          </a:p>
        </p:txBody>
      </p:sp>
    </p:spTree>
    <p:extLst>
      <p:ext uri="{BB962C8B-B14F-4D97-AF65-F5344CB8AC3E}">
        <p14:creationId xmlns:p14="http://schemas.microsoft.com/office/powerpoint/2010/main" val="23731681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>
                <a:solidFill>
                  <a:schemeClr val="accent2"/>
                </a:solidFill>
              </a:rPr>
              <a:t>1. Döllülük oranı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23888" indent="-514350">
              <a:buNone/>
            </a:pPr>
            <a:r>
              <a:rPr lang="tr-TR" altLang="en-US" dirty="0" smtClean="0"/>
              <a:t>Kuluçka makinesine koyulan yumurtalarda </a:t>
            </a:r>
            <a:r>
              <a:rPr lang="tr-TR" altLang="en-US" dirty="0" err="1" smtClean="0"/>
              <a:t>döllü</a:t>
            </a:r>
            <a:r>
              <a:rPr lang="tr-TR" altLang="en-US" dirty="0" smtClean="0"/>
              <a:t> olanların toplam yumurta sayısına oranıdır. </a:t>
            </a:r>
          </a:p>
          <a:p>
            <a:pPr marL="623888" indent="-514350">
              <a:buNone/>
            </a:pPr>
            <a:r>
              <a:rPr lang="tr-TR" altLang="en-US" dirty="0" smtClean="0"/>
              <a:t>% 90 veya üstünde olması istenir.</a:t>
            </a:r>
          </a:p>
          <a:p>
            <a:pPr marL="623888" indent="-514350">
              <a:buNone/>
            </a:pPr>
            <a:r>
              <a:rPr lang="tr-TR" altLang="en-US" dirty="0" smtClean="0"/>
              <a:t>Kuluçkahanelerde </a:t>
            </a:r>
            <a:r>
              <a:rPr lang="tr-TR" altLang="en-US" dirty="0" err="1" smtClean="0"/>
              <a:t>döllülük</a:t>
            </a:r>
            <a:r>
              <a:rPr lang="tr-TR" altLang="en-US" dirty="0" smtClean="0"/>
              <a:t> kontrolü genelde 2 dönemde;</a:t>
            </a:r>
          </a:p>
          <a:p>
            <a:pPr marL="623888" indent="-514350">
              <a:buFont typeface="Wingdings 3" panose="05040102010807070707" pitchFamily="18" charset="2"/>
              <a:buAutoNum type="arabicPeriod"/>
            </a:pPr>
            <a:r>
              <a:rPr lang="tr-TR" altLang="en-US" dirty="0" smtClean="0"/>
              <a:t>Kuluçkanın 7-10. günlerinde ve</a:t>
            </a:r>
          </a:p>
          <a:p>
            <a:pPr marL="623888" indent="-514350">
              <a:buFont typeface="Wingdings 3" panose="05040102010807070707" pitchFamily="18" charset="2"/>
              <a:buAutoNum type="arabicPeriod"/>
            </a:pPr>
            <a:r>
              <a:rPr lang="tr-TR" altLang="en-US" dirty="0" smtClean="0"/>
              <a:t>Kuluçkanın 25. günlerinde karanlık bir odada alttan yüksek ışık vererek yapılır. </a:t>
            </a:r>
          </a:p>
        </p:txBody>
      </p:sp>
    </p:spTree>
    <p:extLst>
      <p:ext uri="{BB962C8B-B14F-4D97-AF65-F5344CB8AC3E}">
        <p14:creationId xmlns:p14="http://schemas.microsoft.com/office/powerpoint/2010/main" val="22316592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287338"/>
            <a:ext cx="8077200" cy="912812"/>
          </a:xfrm>
        </p:spPr>
        <p:txBody>
          <a:bodyPr/>
          <a:lstStyle/>
          <a:p>
            <a:pPr eaLnBrk="1" hangingPunct="1"/>
            <a:r>
              <a:rPr lang="tr-TR" altLang="en-US" smtClean="0">
                <a:solidFill>
                  <a:schemeClr val="accent1"/>
                </a:solidFill>
              </a:rPr>
              <a:t>Döllülüğü etkileyen faktörler;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623888" indent="-514350">
              <a:lnSpc>
                <a:spcPct val="80000"/>
              </a:lnSpc>
              <a:buFont typeface="Wingdings 3" panose="05040102010807070707" pitchFamily="18" charset="2"/>
              <a:buAutoNum type="arabicPeriod"/>
            </a:pPr>
            <a:r>
              <a:rPr lang="tr-TR" altLang="en-US" sz="2400"/>
              <a:t>Erkek dişi oranı</a:t>
            </a:r>
          </a:p>
          <a:p>
            <a:pPr marL="623888" indent="-514350">
              <a:lnSpc>
                <a:spcPct val="80000"/>
              </a:lnSpc>
              <a:buFont typeface="Wingdings 3" panose="05040102010807070707" pitchFamily="18" charset="2"/>
              <a:buAutoNum type="arabicPeriod"/>
            </a:pPr>
            <a:r>
              <a:rPr lang="tr-TR" altLang="en-US" sz="2400"/>
              <a:t>Damızlık sürünün yaşı</a:t>
            </a:r>
          </a:p>
          <a:p>
            <a:pPr marL="623888" indent="-514350">
              <a:lnSpc>
                <a:spcPct val="80000"/>
              </a:lnSpc>
              <a:buFont typeface="Wingdings 3" panose="05040102010807070707" pitchFamily="18" charset="2"/>
              <a:buAutoNum type="arabicPeriod"/>
            </a:pPr>
            <a:r>
              <a:rPr lang="tr-TR" altLang="en-US" sz="2400"/>
              <a:t>Canlı ağırlık</a:t>
            </a:r>
          </a:p>
          <a:p>
            <a:pPr marL="623888" indent="-514350">
              <a:lnSpc>
                <a:spcPct val="80000"/>
              </a:lnSpc>
              <a:buFont typeface="Wingdings 3" panose="05040102010807070707" pitchFamily="18" charset="2"/>
              <a:buAutoNum type="arabicPeriod"/>
            </a:pPr>
            <a:r>
              <a:rPr lang="tr-TR" altLang="en-US" sz="2400"/>
              <a:t>Genetik faktörler</a:t>
            </a:r>
          </a:p>
          <a:p>
            <a:pPr marL="623888" indent="-514350">
              <a:lnSpc>
                <a:spcPct val="80000"/>
              </a:lnSpc>
              <a:buFont typeface="Wingdings 3" panose="05040102010807070707" pitchFamily="18" charset="2"/>
              <a:buAutoNum type="arabicPeriod"/>
            </a:pPr>
            <a:r>
              <a:rPr lang="tr-TR" altLang="en-US" sz="2400"/>
              <a:t>Damızlık sürünün beslenmesi</a:t>
            </a:r>
          </a:p>
          <a:p>
            <a:pPr marL="623888" indent="-514350">
              <a:lnSpc>
                <a:spcPct val="80000"/>
              </a:lnSpc>
              <a:buFont typeface="Wingdings 3" panose="05040102010807070707" pitchFamily="18" charset="2"/>
              <a:buAutoNum type="arabicPeriod"/>
            </a:pPr>
            <a:r>
              <a:rPr lang="tr-TR" altLang="en-US" sz="2400"/>
              <a:t>Kümeste aydınlatma</a:t>
            </a:r>
          </a:p>
          <a:p>
            <a:pPr marL="623888" indent="-514350">
              <a:lnSpc>
                <a:spcPct val="80000"/>
              </a:lnSpc>
              <a:buFont typeface="Wingdings 3" panose="05040102010807070707" pitchFamily="18" charset="2"/>
              <a:buAutoNum type="arabicPeriod"/>
            </a:pPr>
            <a:r>
              <a:rPr lang="tr-TR" altLang="en-US" sz="2400"/>
              <a:t>Kümes içi havalandırma</a:t>
            </a:r>
          </a:p>
          <a:p>
            <a:pPr marL="623888" indent="-514350">
              <a:lnSpc>
                <a:spcPct val="80000"/>
              </a:lnSpc>
              <a:buFont typeface="Wingdings 3" panose="05040102010807070707" pitchFamily="18" charset="2"/>
              <a:buAutoNum type="arabicPeriod"/>
            </a:pPr>
            <a:r>
              <a:rPr lang="tr-TR" altLang="en-US" sz="2400"/>
              <a:t>Kümes içi sıcaklık</a:t>
            </a:r>
          </a:p>
          <a:p>
            <a:pPr marL="623888" indent="-514350">
              <a:lnSpc>
                <a:spcPct val="80000"/>
              </a:lnSpc>
              <a:buFont typeface="Wingdings 3" panose="05040102010807070707" pitchFamily="18" charset="2"/>
              <a:buAutoNum type="arabicPeriod"/>
            </a:pPr>
            <a:r>
              <a:rPr lang="tr-TR" altLang="en-US" sz="2400"/>
              <a:t>Kümes zemini</a:t>
            </a:r>
          </a:p>
          <a:p>
            <a:pPr marL="623888" indent="-514350">
              <a:lnSpc>
                <a:spcPct val="80000"/>
              </a:lnSpc>
              <a:buFont typeface="Wingdings 3" panose="05040102010807070707" pitchFamily="18" charset="2"/>
              <a:buAutoNum type="arabicPeriod"/>
            </a:pPr>
            <a:r>
              <a:rPr lang="tr-TR" altLang="en-US" sz="2400"/>
              <a:t>Altlık </a:t>
            </a:r>
          </a:p>
          <a:p>
            <a:pPr marL="623888" indent="-514350">
              <a:lnSpc>
                <a:spcPct val="80000"/>
              </a:lnSpc>
              <a:buFont typeface="Wingdings 3" panose="05040102010807070707" pitchFamily="18" charset="2"/>
              <a:buAutoNum type="arabicPeriod"/>
            </a:pPr>
            <a:r>
              <a:rPr lang="tr-TR" altLang="en-US" sz="2400"/>
              <a:t>Ayak problemleri ve</a:t>
            </a:r>
          </a:p>
          <a:p>
            <a:pPr marL="623888" indent="-514350">
              <a:lnSpc>
                <a:spcPct val="80000"/>
              </a:lnSpc>
              <a:buFont typeface="Wingdings 3" panose="05040102010807070707" pitchFamily="18" charset="2"/>
              <a:buAutoNum type="arabicPeriod"/>
            </a:pPr>
            <a:r>
              <a:rPr lang="tr-TR" altLang="en-US" sz="2400"/>
              <a:t>Hastalıklardır.</a:t>
            </a:r>
          </a:p>
        </p:txBody>
      </p:sp>
    </p:spTree>
    <p:extLst>
      <p:ext uri="{BB962C8B-B14F-4D97-AF65-F5344CB8AC3E}">
        <p14:creationId xmlns:p14="http://schemas.microsoft.com/office/powerpoint/2010/main" val="33639402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>
                <a:solidFill>
                  <a:schemeClr val="accent2"/>
                </a:solidFill>
              </a:rPr>
              <a:t>2. Çıkış gücü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65125" indent="-255588">
              <a:buNone/>
            </a:pPr>
            <a:r>
              <a:rPr lang="tr-TR" altLang="en-US" dirty="0" err="1" smtClean="0"/>
              <a:t>Döllülük</a:t>
            </a:r>
            <a:r>
              <a:rPr lang="tr-TR" altLang="en-US" dirty="0" smtClean="0"/>
              <a:t> kontrolünde </a:t>
            </a:r>
            <a:r>
              <a:rPr lang="tr-TR" altLang="en-US" dirty="0" err="1" smtClean="0"/>
              <a:t>döllü</a:t>
            </a:r>
            <a:r>
              <a:rPr lang="tr-TR" altLang="en-US" dirty="0" smtClean="0"/>
              <a:t> olduğu belirlenen yumurtalardan elde edilen canlı civcivlerin oranıdır. </a:t>
            </a:r>
          </a:p>
          <a:p>
            <a:pPr marL="365125" indent="-255588">
              <a:buNone/>
            </a:pPr>
            <a:endParaRPr lang="tr-TR" altLang="en-US" dirty="0" smtClean="0"/>
          </a:p>
          <a:p>
            <a:pPr marL="365125" indent="-255588">
              <a:buNone/>
            </a:pPr>
            <a:r>
              <a:rPr lang="tr-TR" altLang="en-US" dirty="0" smtClean="0">
                <a:solidFill>
                  <a:schemeClr val="accent2"/>
                </a:solidFill>
              </a:rPr>
              <a:t>Çıkan canlı civciv sayısı/ </a:t>
            </a:r>
            <a:r>
              <a:rPr lang="tr-TR" altLang="en-US" dirty="0" err="1" smtClean="0">
                <a:solidFill>
                  <a:schemeClr val="accent2"/>
                </a:solidFill>
              </a:rPr>
              <a:t>Döllü</a:t>
            </a:r>
            <a:r>
              <a:rPr lang="tr-TR" altLang="en-US" dirty="0" smtClean="0">
                <a:solidFill>
                  <a:schemeClr val="accent2"/>
                </a:solidFill>
              </a:rPr>
              <a:t> yumurta sayısı</a:t>
            </a:r>
          </a:p>
          <a:p>
            <a:pPr marL="365125" indent="-255588">
              <a:buNone/>
            </a:pPr>
            <a:endParaRPr lang="tr-TR" altLang="en-US" dirty="0" smtClean="0">
              <a:solidFill>
                <a:schemeClr val="accent2"/>
              </a:solidFill>
            </a:endParaRPr>
          </a:p>
          <a:p>
            <a:pPr marL="365125" indent="-255588">
              <a:buNone/>
            </a:pPr>
            <a:endParaRPr lang="tr-TR" altLang="en-US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7837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>
                <a:solidFill>
                  <a:schemeClr val="accent2"/>
                </a:solidFill>
              </a:rPr>
              <a:t>3. Kuluçka Randımanı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65125" indent="-255588">
              <a:buNone/>
            </a:pPr>
            <a:r>
              <a:rPr lang="tr-TR" altLang="en-US" dirty="0" smtClean="0"/>
              <a:t>Kuluçka makinesine koyulan yumurtalarda elde edilen pazarlanabilir canlı civcivlerin oranıdır. </a:t>
            </a:r>
          </a:p>
          <a:p>
            <a:pPr marL="365125" indent="-255588">
              <a:buNone/>
            </a:pPr>
            <a:endParaRPr lang="tr-TR" altLang="en-US" dirty="0" smtClean="0"/>
          </a:p>
          <a:p>
            <a:pPr marL="365125" indent="-255588">
              <a:buNone/>
            </a:pPr>
            <a:r>
              <a:rPr lang="tr-TR" altLang="en-US" dirty="0" smtClean="0">
                <a:solidFill>
                  <a:schemeClr val="accent2"/>
                </a:solidFill>
              </a:rPr>
              <a:t>Çıkan canlı civciv sayısı/ koyulan yumurta sayısı</a:t>
            </a:r>
          </a:p>
          <a:p>
            <a:pPr marL="365125" indent="-255588">
              <a:buNone/>
            </a:pPr>
            <a:endParaRPr lang="tr-TR" altLang="en-US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0258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/>
          </p:cNvSpPr>
          <p:nvPr>
            <p:ph type="ctrTitle" idx="4294967295"/>
          </p:nvPr>
        </p:nvSpPr>
        <p:spPr>
          <a:xfrm>
            <a:off x="2201863" y="2279650"/>
            <a:ext cx="7772400" cy="1143000"/>
          </a:xfrm>
          <a:extLst/>
        </p:spPr>
        <p:txBody>
          <a:bodyPr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l">
              <a:defRPr/>
            </a:pPr>
            <a:r>
              <a:rPr lang="tr-TR" sz="4100" b="1"/>
              <a:t>Kuluçka Sonuçları ve Sorunların Aranması</a:t>
            </a:r>
          </a:p>
        </p:txBody>
      </p:sp>
    </p:spTree>
    <p:extLst>
      <p:ext uri="{BB962C8B-B14F-4D97-AF65-F5344CB8AC3E}">
        <p14:creationId xmlns:p14="http://schemas.microsoft.com/office/powerpoint/2010/main" val="9725425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6" name="Rectangle 2"/>
          <p:cNvSpPr>
            <a:spLocks noGrp="1"/>
          </p:cNvSpPr>
          <p:nvPr>
            <p:ph type="title" idx="4294967295"/>
          </p:nvPr>
        </p:nvSpPr>
        <p:spPr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l">
              <a:defRPr/>
            </a:pPr>
            <a:r>
              <a:rPr lang="tr-TR" sz="3300" b="1"/>
              <a:t>Eğer çıkım gücü, kuluçka randımanı, döllülük oranı beklenen değerlerden düşük çıktıysa;</a:t>
            </a:r>
          </a:p>
        </p:txBody>
      </p:sp>
      <p:sp>
        <p:nvSpPr>
          <p:cNvPr id="133123" name="Rectangle 3"/>
          <p:cNvSpPr>
            <a:spLocks noGrp="1"/>
          </p:cNvSpPr>
          <p:nvPr>
            <p:ph type="body" idx="4294967295"/>
          </p:nvPr>
        </p:nvSpPr>
        <p:spPr>
          <a:xfrm>
            <a:off x="2062164" y="2105025"/>
            <a:ext cx="8148637" cy="4021138"/>
          </a:xfrm>
        </p:spPr>
        <p:txBody>
          <a:bodyPr/>
          <a:lstStyle/>
          <a:p>
            <a:pPr eaLnBrk="1" hangingPunct="1"/>
            <a:r>
              <a:rPr lang="tr-TR" altLang="en-US" smtClean="0"/>
              <a:t>Rastgele örnekleme ile kuluçka makinesinin değişik bölgelerinden alınan tepsilerdeki civciv çıkmayan tüm yumurtalar kırılır ve dölsüz olanlar ile döllü olupta ölen embriyolar yüzde oran olarak belirlenir</a:t>
            </a:r>
          </a:p>
        </p:txBody>
      </p:sp>
      <p:graphicFrame>
        <p:nvGraphicFramePr>
          <p:cNvPr id="133124" name="Object 4"/>
          <p:cNvGraphicFramePr>
            <a:graphicFrameLocks noChangeAspect="1"/>
          </p:cNvGraphicFramePr>
          <p:nvPr/>
        </p:nvGraphicFramePr>
        <p:xfrm>
          <a:off x="7696200" y="4724400"/>
          <a:ext cx="22225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Photo Editor Photo" r:id="rId4" imgW="600159" imgH="952633" progId="MSPhotoEd.3">
                  <p:embed/>
                </p:oleObj>
              </mc:Choice>
              <mc:Fallback>
                <p:oleObj name="Photo Editor Photo" r:id="rId4" imgW="600159" imgH="952633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4724400"/>
                        <a:ext cx="2222500" cy="213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95089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/>
          <p:cNvSpPr>
            <a:spLocks noGrp="1"/>
          </p:cNvSpPr>
          <p:nvPr>
            <p:ph type="title" idx="4294967295"/>
          </p:nvPr>
        </p:nvSpPr>
        <p:spPr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l">
              <a:defRPr/>
            </a:pPr>
            <a:r>
              <a:rPr lang="tr-TR" sz="4100" b="1"/>
              <a:t>Kırılan yumurtaların sınıflandırılması</a:t>
            </a:r>
          </a:p>
        </p:txBody>
      </p:sp>
      <p:sp>
        <p:nvSpPr>
          <p:cNvPr id="13517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tr-TR" altLang="en-US" b="1" smtClean="0"/>
              <a:t>1. Göz oluşmamış embriyolar;</a:t>
            </a:r>
          </a:p>
          <a:p>
            <a:pPr eaLnBrk="1" hangingPunct="1">
              <a:buFontTx/>
              <a:buChar char="-"/>
            </a:pPr>
            <a:r>
              <a:rPr lang="tr-TR" altLang="en-US" smtClean="0"/>
              <a:t>Dölsüz</a:t>
            </a:r>
          </a:p>
          <a:p>
            <a:pPr eaLnBrk="1" hangingPunct="1">
              <a:buFontTx/>
              <a:buChar char="-"/>
            </a:pPr>
            <a:r>
              <a:rPr lang="tr-TR" altLang="en-US" smtClean="0"/>
              <a:t>Beyaz benek</a:t>
            </a:r>
          </a:p>
          <a:p>
            <a:pPr eaLnBrk="1" hangingPunct="1">
              <a:buFontTx/>
              <a:buChar char="-"/>
            </a:pPr>
            <a:r>
              <a:rPr lang="tr-TR" altLang="en-US" smtClean="0"/>
              <a:t>Kanlı halka</a:t>
            </a:r>
          </a:p>
          <a:p>
            <a:pPr eaLnBrk="1" hangingPunct="1">
              <a:buFontTx/>
              <a:buChar char="-"/>
            </a:pPr>
            <a:r>
              <a:rPr lang="tr-TR" altLang="en-US" smtClean="0"/>
              <a:t>Ölümler ilk 24 saat içerisinde meydana gelmiştir.</a:t>
            </a:r>
          </a:p>
          <a:p>
            <a:pPr eaLnBrk="1" hangingPunct="1">
              <a:buFontTx/>
              <a:buChar char="-"/>
            </a:pPr>
            <a:endParaRPr lang="tr-TR" altLang="en-US" smtClean="0"/>
          </a:p>
          <a:p>
            <a:pPr eaLnBrk="1" hangingPunct="1">
              <a:buFontTx/>
              <a:buNone/>
            </a:pPr>
            <a:endParaRPr lang="tr-TR" altLang="en-US" smtClean="0"/>
          </a:p>
        </p:txBody>
      </p:sp>
    </p:spTree>
    <p:extLst>
      <p:ext uri="{BB962C8B-B14F-4D97-AF65-F5344CB8AC3E}">
        <p14:creationId xmlns:p14="http://schemas.microsoft.com/office/powerpoint/2010/main" val="27086412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4" name="Rectangle 2"/>
          <p:cNvSpPr>
            <a:spLocks noGrp="1"/>
          </p:cNvSpPr>
          <p:nvPr>
            <p:ph type="title" idx="4294967295"/>
          </p:nvPr>
        </p:nvSpPr>
        <p:spPr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l">
              <a:defRPr/>
            </a:pPr>
            <a:r>
              <a:rPr lang="tr-TR" sz="4100" b="1"/>
              <a:t>Siyah göz oluşmuş ise;</a:t>
            </a:r>
          </a:p>
        </p:txBody>
      </p:sp>
      <p:sp>
        <p:nvSpPr>
          <p:cNvPr id="13721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>
              <a:buNone/>
            </a:pPr>
            <a:r>
              <a:rPr lang="tr-TR" altLang="en-US" smtClean="0"/>
              <a:t>2. Yumurta kabuğunu doldurmamış embriyo;</a:t>
            </a:r>
          </a:p>
          <a:p>
            <a:pPr marL="609600" indent="-609600">
              <a:buNone/>
            </a:pPr>
            <a:r>
              <a:rPr lang="tr-TR" altLang="en-US" smtClean="0"/>
              <a:t>       - Tüy çıkmamış </a:t>
            </a:r>
          </a:p>
          <a:p>
            <a:pPr marL="609600" indent="-609600">
              <a:buNone/>
            </a:pPr>
            <a:r>
              <a:rPr lang="tr-TR" altLang="en-US" smtClean="0"/>
              <a:t>       - Tüy çıkmış </a:t>
            </a:r>
          </a:p>
          <a:p>
            <a:pPr marL="609600" indent="-609600">
              <a:buNone/>
            </a:pPr>
            <a:r>
              <a:rPr lang="tr-TR" altLang="en-US" smtClean="0"/>
              <a:t>3. Yumurta kabuğunu doldurmuş embriyo;</a:t>
            </a:r>
          </a:p>
          <a:p>
            <a:pPr marL="609600" indent="-609600">
              <a:buNone/>
            </a:pPr>
            <a:r>
              <a:rPr lang="tr-TR" altLang="en-US" smtClean="0"/>
              <a:t>       - Sarı kesesi dışarıda</a:t>
            </a:r>
          </a:p>
          <a:p>
            <a:pPr marL="609600" indent="-609600">
              <a:buNone/>
            </a:pPr>
            <a:r>
              <a:rPr lang="tr-TR" altLang="en-US" smtClean="0"/>
              <a:t>       - Sarı kesesinin yarısı veya daha fazlası içerde ise</a:t>
            </a:r>
          </a:p>
          <a:p>
            <a:pPr marL="609600" indent="-609600">
              <a:buNone/>
            </a:pPr>
            <a:endParaRPr lang="tr-TR" altLang="en-US" smtClean="0"/>
          </a:p>
          <a:p>
            <a:pPr marL="609600" indent="-609600">
              <a:buNone/>
            </a:pPr>
            <a:endParaRPr lang="tr-TR" altLang="en-US" smtClean="0"/>
          </a:p>
        </p:txBody>
      </p:sp>
    </p:spTree>
    <p:extLst>
      <p:ext uri="{BB962C8B-B14F-4D97-AF65-F5344CB8AC3E}">
        <p14:creationId xmlns:p14="http://schemas.microsoft.com/office/powerpoint/2010/main" val="2945221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en-US" b="1" i="1" smtClean="0">
                <a:cs typeface="Arial" panose="020B0604020202020204" pitchFamily="34" charset="0"/>
              </a:rPr>
              <a:t>Kuluçkalık yumurta seçimi:</a:t>
            </a:r>
            <a:r>
              <a:rPr lang="tr-TR" altLang="en-US" smtClean="0">
                <a:cs typeface="Times New Roman" panose="02020603050405020304" pitchFamily="18" charset="0"/>
              </a:rPr>
              <a:t/>
            </a:r>
            <a:br>
              <a:rPr lang="tr-TR" altLang="en-US" smtClean="0">
                <a:cs typeface="Times New Roman" panose="02020603050405020304" pitchFamily="18" charset="0"/>
              </a:rPr>
            </a:br>
            <a:endParaRPr lang="en-US" altLang="en-US" smtClean="0">
              <a:cs typeface="Times New Roman" panose="02020603050405020304" pitchFamily="18" charset="0"/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tr-TR" altLang="en-US" smtClean="0">
                <a:cs typeface="Arial" panose="020B0604020202020204" pitchFamily="34" charset="0"/>
              </a:rPr>
              <a:t>Bazı yumurtalar kuluçkaya uygun olmayabilir. </a:t>
            </a:r>
          </a:p>
          <a:p>
            <a:pPr algn="just" eaLnBrk="1" hangingPunct="1"/>
            <a:r>
              <a:rPr lang="tr-TR" altLang="en-US" smtClean="0">
                <a:cs typeface="Arial" panose="020B0604020202020204" pitchFamily="34" charset="0"/>
              </a:rPr>
              <a:t>Küçük (ağırlığı düşük),</a:t>
            </a:r>
          </a:p>
          <a:p>
            <a:pPr algn="just" eaLnBrk="1" hangingPunct="1"/>
            <a:r>
              <a:rPr lang="tr-TR" altLang="en-US" smtClean="0">
                <a:cs typeface="Arial" panose="020B0604020202020204" pitchFamily="34" charset="0"/>
              </a:rPr>
              <a:t>Çok kirli, </a:t>
            </a:r>
          </a:p>
          <a:p>
            <a:pPr algn="just" eaLnBrk="1" hangingPunct="1"/>
            <a:r>
              <a:rPr lang="tr-TR" altLang="en-US" smtClean="0">
                <a:cs typeface="Arial" panose="020B0604020202020204" pitchFamily="34" charset="0"/>
              </a:rPr>
              <a:t>kırık, </a:t>
            </a:r>
          </a:p>
          <a:p>
            <a:pPr algn="just" eaLnBrk="1" hangingPunct="1"/>
            <a:r>
              <a:rPr lang="tr-TR" altLang="en-US" smtClean="0">
                <a:cs typeface="Arial" panose="020B0604020202020204" pitchFamily="34" charset="0"/>
              </a:rPr>
              <a:t>kabuk yapısı zayıf yumurtalar kuluçkaya uygun değildir. 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713873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8" name="Rectangle 2"/>
          <p:cNvSpPr>
            <a:spLocks noGrp="1"/>
          </p:cNvSpPr>
          <p:nvPr>
            <p:ph type="title" idx="4294967295"/>
          </p:nvPr>
        </p:nvSpPr>
        <p:spPr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l">
              <a:defRPr/>
            </a:pPr>
            <a:r>
              <a:rPr lang="tr-TR" sz="4100" b="1"/>
              <a:t>4. Civciv kabukta yapışık</a:t>
            </a:r>
          </a:p>
        </p:txBody>
      </p:sp>
      <p:sp>
        <p:nvSpPr>
          <p:cNvPr id="1392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Kabuğu delmiş</a:t>
            </a:r>
          </a:p>
          <a:p>
            <a:pPr eaLnBrk="1" hangingPunct="1"/>
            <a:r>
              <a:rPr lang="tr-TR" altLang="en-US" smtClean="0"/>
              <a:t>Kabuğu delmiş kurumuş</a:t>
            </a:r>
          </a:p>
          <a:p>
            <a:pPr eaLnBrk="1" hangingPunct="1"/>
            <a:r>
              <a:rPr lang="tr-TR" altLang="en-US" smtClean="0"/>
              <a:t>Kabuktan çıkmış fakat yapışık</a:t>
            </a:r>
          </a:p>
        </p:txBody>
      </p:sp>
    </p:spTree>
    <p:extLst>
      <p:ext uri="{BB962C8B-B14F-4D97-AF65-F5344CB8AC3E}">
        <p14:creationId xmlns:p14="http://schemas.microsoft.com/office/powerpoint/2010/main" val="24150397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2"/>
          <p:cNvSpPr>
            <a:spLocks noGrp="1"/>
          </p:cNvSpPr>
          <p:nvPr>
            <p:ph type="title" idx="4294967295"/>
          </p:nvPr>
        </p:nvSpPr>
        <p:spPr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l">
              <a:defRPr/>
            </a:pPr>
            <a:r>
              <a:rPr lang="tr-TR" sz="4100" b="1"/>
              <a:t>6. Malpozisyonlar</a:t>
            </a:r>
          </a:p>
        </p:txBody>
      </p:sp>
      <p:sp>
        <p:nvSpPr>
          <p:cNvPr id="14336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Ölü civcivin normal pozisyonda bulunmamasıdır.</a:t>
            </a:r>
          </a:p>
          <a:p>
            <a:pPr eaLnBrk="1" hangingPunct="1">
              <a:buFontTx/>
              <a:buNone/>
            </a:pPr>
            <a:endParaRPr lang="tr-TR" altLang="en-US" smtClean="0"/>
          </a:p>
          <a:p>
            <a:pPr eaLnBrk="1" hangingPunct="1"/>
            <a:r>
              <a:rPr lang="tr-TR" altLang="en-US" smtClean="0"/>
              <a:t>Normal olarak; embriyonun çıkış pozisyonu uzun eksene vücut paralel bir şekilde olup gaga sağ kanadın altında hava boşluğuna bakar durumda olmalıdır.</a:t>
            </a:r>
          </a:p>
          <a:p>
            <a:pPr eaLnBrk="1" hangingPunct="1"/>
            <a:endParaRPr lang="tr-TR" altLang="en-US" smtClean="0"/>
          </a:p>
        </p:txBody>
      </p:sp>
    </p:spTree>
    <p:extLst>
      <p:ext uri="{BB962C8B-B14F-4D97-AF65-F5344CB8AC3E}">
        <p14:creationId xmlns:p14="http://schemas.microsoft.com/office/powerpoint/2010/main" val="24104599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70" name="Rectangle 2"/>
          <p:cNvSpPr>
            <a:spLocks noGrp="1"/>
          </p:cNvSpPr>
          <p:nvPr>
            <p:ph type="title" idx="4294967295"/>
          </p:nvPr>
        </p:nvSpPr>
        <p:spPr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l">
              <a:defRPr/>
            </a:pPr>
            <a:r>
              <a:rPr lang="tr-TR" sz="4100" b="1"/>
              <a:t>7. Anomaliler</a:t>
            </a:r>
          </a:p>
        </p:txBody>
      </p:sp>
      <p:sp>
        <p:nvSpPr>
          <p:cNvPr id="14541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Alt gaga veya üst gaga küçük</a:t>
            </a:r>
          </a:p>
          <a:p>
            <a:pPr eaLnBrk="1" hangingPunct="1"/>
            <a:r>
              <a:rPr lang="tr-TR" altLang="en-US" smtClean="0"/>
              <a:t>Beyin dışarda</a:t>
            </a:r>
          </a:p>
          <a:p>
            <a:pPr eaLnBrk="1" hangingPunct="1"/>
            <a:r>
              <a:rPr lang="tr-TR" altLang="en-US" smtClean="0"/>
              <a:t>İç organlar dışarda</a:t>
            </a:r>
          </a:p>
          <a:p>
            <a:pPr eaLnBrk="1" hangingPunct="1"/>
            <a:r>
              <a:rPr lang="tr-TR" altLang="en-US" smtClean="0"/>
              <a:t>Göz yok</a:t>
            </a:r>
          </a:p>
          <a:p>
            <a:pPr eaLnBrk="1" hangingPunct="1"/>
            <a:r>
              <a:rPr lang="tr-TR" altLang="en-US" smtClean="0"/>
              <a:t>Fazla bacak vb.</a:t>
            </a:r>
          </a:p>
        </p:txBody>
      </p:sp>
    </p:spTree>
    <p:extLst>
      <p:ext uri="{BB962C8B-B14F-4D97-AF65-F5344CB8AC3E}">
        <p14:creationId xmlns:p14="http://schemas.microsoft.com/office/powerpoint/2010/main" val="6886652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>
                <a:solidFill>
                  <a:schemeClr val="accent2"/>
                </a:solidFill>
              </a:rPr>
              <a:t>Embriyo ölümleri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23888" indent="-514350">
              <a:buFont typeface="Wingdings 3" panose="05040102010807070707" pitchFamily="18" charset="2"/>
              <a:buAutoNum type="arabicPeriod"/>
            </a:pPr>
            <a:r>
              <a:rPr lang="tr-TR" altLang="en-US" smtClean="0"/>
              <a:t>Yumurtlama dönemi embriyo ölümleri</a:t>
            </a:r>
          </a:p>
          <a:p>
            <a:pPr marL="623888" indent="-514350">
              <a:buFont typeface="Wingdings 3" panose="05040102010807070707" pitchFamily="18" charset="2"/>
              <a:buAutoNum type="arabicPeriod"/>
            </a:pPr>
            <a:endParaRPr lang="tr-TR" altLang="en-US" smtClean="0"/>
          </a:p>
          <a:p>
            <a:pPr marL="623888" indent="-514350">
              <a:buFont typeface="Wingdings 3" panose="05040102010807070707" pitchFamily="18" charset="2"/>
              <a:buAutoNum type="arabicPeriod"/>
            </a:pPr>
            <a:r>
              <a:rPr lang="tr-TR" altLang="en-US" smtClean="0"/>
              <a:t>Erken embriyo ölümleri</a:t>
            </a:r>
          </a:p>
          <a:p>
            <a:pPr marL="623888" indent="-514350">
              <a:buFont typeface="Wingdings 3" panose="05040102010807070707" pitchFamily="18" charset="2"/>
              <a:buAutoNum type="arabicPeriod"/>
            </a:pPr>
            <a:endParaRPr lang="tr-TR" altLang="en-US" smtClean="0"/>
          </a:p>
          <a:p>
            <a:pPr marL="623888" indent="-514350">
              <a:buFont typeface="Wingdings 3" panose="05040102010807070707" pitchFamily="18" charset="2"/>
              <a:buAutoNum type="arabicPeriod"/>
            </a:pPr>
            <a:r>
              <a:rPr lang="tr-TR" altLang="en-US" smtClean="0"/>
              <a:t>Orta dönem embriyo ölümleri</a:t>
            </a:r>
          </a:p>
          <a:p>
            <a:pPr marL="623888" indent="-514350">
              <a:buFont typeface="Wingdings 3" panose="05040102010807070707" pitchFamily="18" charset="2"/>
              <a:buAutoNum type="arabicPeriod"/>
            </a:pPr>
            <a:endParaRPr lang="tr-TR" altLang="en-US" smtClean="0"/>
          </a:p>
          <a:p>
            <a:pPr marL="623888" indent="-514350">
              <a:buFont typeface="Wingdings 3" panose="05040102010807070707" pitchFamily="18" charset="2"/>
              <a:buAutoNum type="arabicPeriod"/>
            </a:pPr>
            <a:r>
              <a:rPr lang="tr-TR" altLang="en-US" smtClean="0"/>
              <a:t>Geç dönem embriyo ölümleri</a:t>
            </a:r>
          </a:p>
        </p:txBody>
      </p:sp>
    </p:spTree>
    <p:extLst>
      <p:ext uri="{BB962C8B-B14F-4D97-AF65-F5344CB8AC3E}">
        <p14:creationId xmlns:p14="http://schemas.microsoft.com/office/powerpoint/2010/main" val="4265878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82" name="Rectangle 2"/>
          <p:cNvSpPr>
            <a:spLocks noGrp="1"/>
          </p:cNvSpPr>
          <p:nvPr>
            <p:ph type="title" idx="4294967295"/>
          </p:nvPr>
        </p:nvSpPr>
        <p:spPr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l">
              <a:defRPr/>
            </a:pPr>
            <a:r>
              <a:rPr lang="tr-TR" sz="4100" b="1"/>
              <a:t>Çıkımın erken olması</a:t>
            </a:r>
          </a:p>
        </p:txBody>
      </p:sp>
      <p:sp>
        <p:nvSpPr>
          <p:cNvPr id="15872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tr-T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7277981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506" name="Rectangle 2"/>
          <p:cNvSpPr>
            <a:spLocks noGrp="1"/>
          </p:cNvSpPr>
          <p:nvPr>
            <p:ph type="title" idx="4294967295"/>
          </p:nvPr>
        </p:nvSpPr>
        <p:spPr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l">
              <a:defRPr/>
            </a:pPr>
            <a:r>
              <a:rPr lang="tr-TR" sz="4100" b="1"/>
              <a:t>Çıkımın gecikmesi</a:t>
            </a:r>
          </a:p>
        </p:txBody>
      </p:sp>
      <p:sp>
        <p:nvSpPr>
          <p:cNvPr id="16077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tr-T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8856544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/>
          </p:cNvSpPr>
          <p:nvPr>
            <p:ph type="title" idx="4294967295"/>
          </p:nvPr>
        </p:nvSpPr>
        <p:spPr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l">
              <a:defRPr/>
            </a:pPr>
            <a:r>
              <a:rPr lang="tr-TR" sz="4100" b="1"/>
              <a:t>Çıkımın birörnek olmaması;</a:t>
            </a:r>
          </a:p>
        </p:txBody>
      </p:sp>
      <p:sp>
        <p:nvSpPr>
          <p:cNvPr id="16281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tr-T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9653919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/>
          </p:cNvSpPr>
          <p:nvPr>
            <p:ph type="title" idx="4294967295"/>
          </p:nvPr>
        </p:nvSpPr>
        <p:spPr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l">
              <a:defRPr/>
            </a:pPr>
            <a:r>
              <a:rPr lang="tr-TR" sz="4100" b="1"/>
              <a:t>Civcivlerin kuru ve zayıf olması</a:t>
            </a:r>
          </a:p>
        </p:txBody>
      </p:sp>
      <p:sp>
        <p:nvSpPr>
          <p:cNvPr id="1648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tr-T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008905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/>
          </p:cNvSpPr>
          <p:nvPr>
            <p:ph type="title" idx="4294967295"/>
          </p:nvPr>
        </p:nvSpPr>
        <p:spPr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l">
              <a:defRPr/>
            </a:pPr>
            <a:r>
              <a:rPr lang="tr-TR" sz="4100" b="1"/>
              <a:t>Çok küçük civciv</a:t>
            </a:r>
          </a:p>
        </p:txBody>
      </p:sp>
      <p:sp>
        <p:nvSpPr>
          <p:cNvPr id="16691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tr-T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55619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602" name="Rectangle 2"/>
          <p:cNvSpPr>
            <a:spLocks noGrp="1"/>
          </p:cNvSpPr>
          <p:nvPr>
            <p:ph type="title" idx="4294967295"/>
          </p:nvPr>
        </p:nvSpPr>
        <p:spPr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l">
              <a:defRPr/>
            </a:pPr>
            <a:r>
              <a:rPr lang="tr-TR" sz="4100" b="1"/>
              <a:t>Göbekleri şiş ve ve şekli bozuk civcivler</a:t>
            </a:r>
          </a:p>
        </p:txBody>
      </p:sp>
      <p:sp>
        <p:nvSpPr>
          <p:cNvPr id="16896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tr-TR" altLang="en-US" dirty="0" smtClean="0"/>
          </a:p>
          <a:p>
            <a:pPr eaLnBrk="1" hangingPunct="1"/>
            <a:endParaRPr lang="tr-T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51121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 i="1" smtClean="0">
                <a:cs typeface="Times New Roman" panose="02020603050405020304" pitchFamily="18" charset="0"/>
              </a:rPr>
              <a:t>Yumurtaların Temizlenmesi:</a:t>
            </a:r>
            <a:r>
              <a:rPr lang="en-US" altLang="en-US" smtClean="0"/>
              <a:t> 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tr-TR" altLang="en-US" dirty="0" smtClean="0">
                <a:cs typeface="Arial" panose="020B0604020202020204" pitchFamily="34" charset="0"/>
              </a:rPr>
              <a:t>Kirli yumurtalar çeşitli mikroorganizmaların kabuktan geçerek yumurtayı bozacağı ve hastalıklara neden olacağı için toplandıktan hemen sonra temizlenmelidir. </a:t>
            </a:r>
          </a:p>
        </p:txBody>
      </p:sp>
    </p:spTree>
    <p:extLst>
      <p:ext uri="{BB962C8B-B14F-4D97-AF65-F5344CB8AC3E}">
        <p14:creationId xmlns:p14="http://schemas.microsoft.com/office/powerpoint/2010/main" val="198637785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Grp="1"/>
          </p:cNvSpPr>
          <p:nvPr>
            <p:ph type="title" idx="4294967295"/>
          </p:nvPr>
        </p:nvSpPr>
        <p:spPr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l">
              <a:defRPr/>
            </a:pPr>
            <a:r>
              <a:rPr lang="tr-TR" sz="4100" b="1"/>
              <a:t>Civcivlerin buruşuk, solgun ve kabuk parçaları ile yapışık olması</a:t>
            </a:r>
          </a:p>
        </p:txBody>
      </p:sp>
      <p:sp>
        <p:nvSpPr>
          <p:cNvPr id="17101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tr-T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903900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650" name="Rectangle 2"/>
          <p:cNvSpPr>
            <a:spLocks noGrp="1"/>
          </p:cNvSpPr>
          <p:nvPr>
            <p:ph type="title" idx="4294967295"/>
          </p:nvPr>
        </p:nvSpPr>
        <p:spPr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l">
              <a:defRPr/>
            </a:pPr>
            <a:r>
              <a:rPr lang="tr-TR" sz="4100" b="1"/>
              <a:t>Civcivlerin iri, yumurta artıkları ile yapışık, bacak arası ıslak ve göbek deliği kapanmamış olması</a:t>
            </a:r>
          </a:p>
        </p:txBody>
      </p:sp>
      <p:sp>
        <p:nvSpPr>
          <p:cNvPr id="173059" name="Rectangle 3"/>
          <p:cNvSpPr>
            <a:spLocks noGrp="1"/>
          </p:cNvSpPr>
          <p:nvPr>
            <p:ph type="body" idx="4294967295"/>
          </p:nvPr>
        </p:nvSpPr>
        <p:spPr>
          <a:xfrm>
            <a:off x="1981201" y="2606675"/>
            <a:ext cx="7745413" cy="3519488"/>
          </a:xfrm>
        </p:spPr>
        <p:txBody>
          <a:bodyPr/>
          <a:lstStyle/>
          <a:p>
            <a:pPr eaLnBrk="1" hangingPunct="1">
              <a:buFontTx/>
              <a:buNone/>
            </a:pPr>
            <a:endParaRPr lang="tr-T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4395287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2"/>
          <p:cNvSpPr>
            <a:spLocks noGrp="1"/>
          </p:cNvSpPr>
          <p:nvPr>
            <p:ph type="title" idx="4294967295"/>
          </p:nvPr>
        </p:nvSpPr>
        <p:spPr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l">
              <a:defRPr/>
            </a:pPr>
            <a:r>
              <a:rPr lang="tr-TR" sz="3700" b="1"/>
              <a:t>Kuluçka Hijyeni</a:t>
            </a:r>
            <a:br>
              <a:rPr lang="tr-TR" sz="3700" b="1"/>
            </a:br>
            <a:endParaRPr lang="tr-TR" sz="3700" b="1"/>
          </a:p>
        </p:txBody>
      </p:sp>
      <p:sp>
        <p:nvSpPr>
          <p:cNvPr id="17510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sz="2900"/>
              <a:t>En fazla hastalık yayma potansiyeline sahip yerler kuluçkahanelerdir.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900"/>
              <a:t>Hastalık etkenleri kuluçkahaneye: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900"/>
              <a:t>Yumurta yüzeyi, viyol, civciv kutusu vb ile,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900"/>
              <a:t>Böcek, sinek, yabani kuşlar, haşerelerin döküntüleriyle,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900"/>
              <a:t>Kuluçkahane çalışanları ve ziyaretçilerle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900"/>
              <a:t>Çevredekilerin getirdiği hasta kuş veya yumurta vb ile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900"/>
              <a:t>Seksör ve veterinerle bulaşır.</a:t>
            </a:r>
          </a:p>
          <a:p>
            <a:pPr eaLnBrk="1" hangingPunct="1">
              <a:lnSpc>
                <a:spcPct val="90000"/>
              </a:lnSpc>
            </a:pPr>
            <a:endParaRPr lang="tr-TR" altLang="en-US" sz="2900"/>
          </a:p>
        </p:txBody>
      </p:sp>
    </p:spTree>
    <p:extLst>
      <p:ext uri="{BB962C8B-B14F-4D97-AF65-F5344CB8AC3E}">
        <p14:creationId xmlns:p14="http://schemas.microsoft.com/office/powerpoint/2010/main" val="3098887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528" y="274638"/>
            <a:ext cx="8363272" cy="121014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en-US" b="1" dirty="0" smtClean="0">
                <a:cs typeface="Arial" panose="020B0604020202020204" pitchFamily="34" charset="0"/>
              </a:rPr>
              <a:t>Yumurta Depolama:</a:t>
            </a:r>
            <a:r>
              <a:rPr lang="tr-TR" altLang="en-US" dirty="0" smtClean="0">
                <a:cs typeface="Times New Roman" panose="02020603050405020304" pitchFamily="18" charset="0"/>
              </a:rPr>
              <a:t/>
            </a:r>
            <a:br>
              <a:rPr lang="tr-TR" altLang="en-US" dirty="0" smtClean="0">
                <a:cs typeface="Times New Roman" panose="02020603050405020304" pitchFamily="18" charset="0"/>
              </a:rPr>
            </a:br>
            <a:endParaRPr lang="en-US" altLang="en-US" dirty="0" smtClean="0">
              <a:cs typeface="Times New Roman" panose="02020603050405020304" pitchFamily="18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7568" y="1556793"/>
            <a:ext cx="8003232" cy="4416971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en-US" sz="2400" dirty="0">
                <a:cs typeface="Arial" panose="020B0604020202020204" pitchFamily="34" charset="0"/>
              </a:rPr>
              <a:t>Yumurtaların kuluçka için uygun duruma gelene kadar depolanması gerekir. Bazı yetiştiriciler haftada 1 gün çıkımı tercih ederler.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en-US" sz="2400" dirty="0">
                <a:cs typeface="Arial" panose="020B0604020202020204" pitchFamily="34" charset="0"/>
              </a:rPr>
              <a:t>Genel olarak yumurtaların 7 günden sonra aşamalı olarak çıkım şansı azalır ve en iyi koşullarda depolanmış olsalar bile 3 hafta depolanan yumurtalardan civciv çıkma şansı neredeyse yoktur.</a:t>
            </a:r>
            <a:endParaRPr lang="tr-TR" altLang="en-US" sz="2400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altLang="en-US" sz="2400" dirty="0">
                <a:cs typeface="Arial" panose="020B0604020202020204" pitchFamily="34" charset="0"/>
              </a:rPr>
              <a:t>Depolama sıcaklığı kritiktir.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en-US" sz="2400" dirty="0">
                <a:cs typeface="Arial" panose="020B0604020202020204" pitchFamily="34" charset="0"/>
              </a:rPr>
              <a:t>İdeal olarak  yumurtalar %75 </a:t>
            </a:r>
            <a:r>
              <a:rPr lang="tr-TR" altLang="en-US" sz="2400" dirty="0" err="1">
                <a:cs typeface="Arial" panose="020B0604020202020204" pitchFamily="34" charset="0"/>
              </a:rPr>
              <a:t>nisbi</a:t>
            </a:r>
            <a:r>
              <a:rPr lang="tr-TR" altLang="en-US" sz="2400" dirty="0">
                <a:cs typeface="Arial" panose="020B0604020202020204" pitchFamily="34" charset="0"/>
              </a:rPr>
              <a:t> nem ve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en-US" sz="2400" dirty="0">
                <a:cs typeface="Arial" panose="020B0604020202020204" pitchFamily="34" charset="0"/>
              </a:rPr>
              <a:t>13</a:t>
            </a:r>
            <a:r>
              <a:rPr lang="tr-TR" altLang="en-US" sz="2400" baseline="30000" dirty="0">
                <a:cs typeface="Arial" panose="020B0604020202020204" pitchFamily="34" charset="0"/>
              </a:rPr>
              <a:t>o</a:t>
            </a:r>
            <a:r>
              <a:rPr lang="tr-TR" altLang="en-US" sz="2400" dirty="0">
                <a:cs typeface="Arial" panose="020B0604020202020204" pitchFamily="34" charset="0"/>
              </a:rPr>
              <a:t>C sıcaklıkta depolanmalıdır.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en-US" sz="2400" dirty="0">
                <a:cs typeface="Arial" panose="020B0604020202020204" pitchFamily="34" charset="0"/>
              </a:rPr>
              <a:t>Daha düşük sıcaklıklar embriyoların ölümüne, yüksek sıcaklık ise </a:t>
            </a:r>
            <a:r>
              <a:rPr lang="tr-TR" altLang="en-US" sz="2400" dirty="0" err="1">
                <a:cs typeface="Arial" panose="020B0604020202020204" pitchFamily="34" charset="0"/>
              </a:rPr>
              <a:t>embriyonik</a:t>
            </a:r>
            <a:r>
              <a:rPr lang="tr-TR" altLang="en-US" sz="2400" dirty="0">
                <a:cs typeface="Arial" panose="020B0604020202020204" pitchFamily="34" charset="0"/>
              </a:rPr>
              <a:t> gelişimin başlamasına neden olabilir.</a:t>
            </a:r>
            <a:endParaRPr lang="tr-TR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72942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tr-TR" altLang="en-US" smtClean="0">
                <a:cs typeface="Arial" panose="020B0604020202020204" pitchFamily="34" charset="0"/>
              </a:rPr>
              <a:t>Yumurtalar sivri uç aşağıda olacak şekilde depolanır. </a:t>
            </a:r>
          </a:p>
          <a:p>
            <a:pPr algn="just" eaLnBrk="1" hangingPunct="1"/>
            <a:r>
              <a:rPr lang="tr-TR" altLang="en-US" smtClean="0">
                <a:cs typeface="Arial" panose="020B0604020202020204" pitchFamily="34" charset="0"/>
              </a:rPr>
              <a:t>Eğer 7 günden daha uzun depolama yapılacaksa yumurtalar her gün 90</a:t>
            </a:r>
            <a:r>
              <a:rPr lang="tr-TR" altLang="en-US" baseline="30000" smtClean="0">
                <a:cs typeface="Arial" panose="020B0604020202020204" pitchFamily="34" charset="0"/>
              </a:rPr>
              <a:t>o</a:t>
            </a:r>
            <a:r>
              <a:rPr lang="tr-TR" altLang="en-US" smtClean="0">
                <a:cs typeface="Arial" panose="020B0604020202020204" pitchFamily="34" charset="0"/>
              </a:rPr>
              <a:t> açıyla döndürülmelidir.</a:t>
            </a:r>
            <a:r>
              <a:rPr lang="tr-TR" altLang="en-US" b="1" smtClean="0">
                <a:cs typeface="Arial" panose="020B0604020202020204" pitchFamily="34" charset="0"/>
              </a:rPr>
              <a:t> </a:t>
            </a:r>
            <a:endParaRPr lang="tr-TR" altLang="en-US" smtClean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76219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7159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en-US" b="1" smtClean="0">
                <a:cs typeface="Arial" panose="020B0604020202020204" pitchFamily="34" charset="0"/>
              </a:rPr>
              <a:t>Kuluçka</a:t>
            </a:r>
            <a:r>
              <a:rPr lang="tr-TR" altLang="en-US" smtClean="0">
                <a:cs typeface="Times New Roman" panose="02020603050405020304" pitchFamily="18" charset="0"/>
              </a:rPr>
              <a:t/>
            </a:r>
            <a:br>
              <a:rPr lang="tr-TR" altLang="en-US" smtClean="0">
                <a:cs typeface="Times New Roman" panose="02020603050405020304" pitchFamily="18" charset="0"/>
              </a:rPr>
            </a:br>
            <a:endParaRPr lang="en-US" altLang="en-US" smtClean="0">
              <a:cs typeface="Times New Roman" panose="02020603050405020304" pitchFamily="18" charset="0"/>
            </a:endParaRP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762000"/>
            <a:ext cx="8229600" cy="56388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tr-TR" altLang="en-US" smtClean="0"/>
              <a:t>Kuluçka; yumurtanın infindibulumda döllenmesinden başlayıp yumurtlama anına kadar süren embriyo gelişmesi ile kuluçka makinesindeki embriyo gelişimini kapsamaktadır. Bunun için gerekli olan süreye de </a:t>
            </a:r>
            <a:r>
              <a:rPr lang="tr-TR" altLang="en-US" b="1" smtClean="0"/>
              <a:t>kuluçka süresi</a:t>
            </a:r>
            <a:r>
              <a:rPr lang="tr-TR" altLang="en-US" smtClean="0"/>
              <a:t> denir. Kuluçka süresi belirtilirken yumurtlama süresi dikkate alınmamaktadır.</a:t>
            </a:r>
            <a:endParaRPr lang="tr-TR" altLang="en-US" smtClean="0"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tr-TR" altLang="en-US" smtClean="0">
                <a:cs typeface="Arial" panose="020B0604020202020204" pitchFamily="34" charset="0"/>
              </a:rPr>
              <a:t>Tavuk yumurtalarının kuluçkasında kullanılan makineler ördekler için de kullanılabilir. Fakat farklı uygulamalar gerekir.</a:t>
            </a:r>
            <a:endParaRPr lang="tr-TR" altLang="en-US" smtClean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50068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334962"/>
          </a:xfrm>
        </p:spPr>
        <p:txBody>
          <a:bodyPr>
            <a:normAutofit fontScale="90000"/>
          </a:bodyPr>
          <a:lstStyle/>
          <a:p>
            <a:pPr eaLnBrk="1" hangingPunct="1"/>
            <a:endParaRPr lang="en-US" altLang="en-US" smtClean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762000"/>
            <a:ext cx="8229600" cy="5867400"/>
          </a:xfrm>
        </p:spPr>
        <p:txBody>
          <a:bodyPr/>
          <a:lstStyle/>
          <a:p>
            <a:pPr marL="609600" indent="-609600" algn="just"/>
            <a:r>
              <a:rPr lang="tr-TR" altLang="en-US" smtClean="0">
                <a:cs typeface="Arial" panose="020B0604020202020204" pitchFamily="34" charset="0"/>
              </a:rPr>
              <a:t>Muskovilerde kuluçka süresi 35 gün, </a:t>
            </a:r>
          </a:p>
          <a:p>
            <a:pPr marL="609600" indent="-609600" algn="just"/>
            <a:r>
              <a:rPr lang="tr-TR" altLang="en-US" smtClean="0">
                <a:cs typeface="Arial" panose="020B0604020202020204" pitchFamily="34" charset="0"/>
              </a:rPr>
              <a:t>diğer ördek ırklarında 28 gündür. </a:t>
            </a:r>
          </a:p>
          <a:p>
            <a:pPr marL="609600" indent="-609600" algn="just"/>
            <a:endParaRPr lang="tr-TR" altLang="en-US" smtClean="0">
              <a:cs typeface="Arial" panose="020B0604020202020204" pitchFamily="34" charset="0"/>
            </a:endParaRPr>
          </a:p>
          <a:p>
            <a:pPr marL="609600" indent="-609600" algn="just"/>
            <a:r>
              <a:rPr lang="tr-TR" altLang="en-US" smtClean="0">
                <a:cs typeface="Arial" panose="020B0604020202020204" pitchFamily="34" charset="0"/>
              </a:rPr>
              <a:t>Kuluçka makinesi 2 ayrı kısımdan oluşur.</a:t>
            </a:r>
          </a:p>
          <a:p>
            <a:pPr marL="609600" indent="-609600" algn="just">
              <a:buFontTx/>
              <a:buAutoNum type="arabicPeriod"/>
            </a:pPr>
            <a:r>
              <a:rPr lang="tr-TR" altLang="en-US" smtClean="0">
                <a:cs typeface="Arial" panose="020B0604020202020204" pitchFamily="34" charset="0"/>
              </a:rPr>
              <a:t>Gelişim makinesi</a:t>
            </a:r>
          </a:p>
          <a:p>
            <a:pPr marL="609600" indent="-609600" algn="just">
              <a:buFontTx/>
              <a:buAutoNum type="arabicPeriod"/>
            </a:pPr>
            <a:r>
              <a:rPr lang="tr-TR" altLang="en-US" smtClean="0">
                <a:cs typeface="Arial" panose="020B0604020202020204" pitchFamily="34" charset="0"/>
              </a:rPr>
              <a:t>Çıkım makinesi</a:t>
            </a:r>
          </a:p>
          <a:p>
            <a:pPr marL="609600" indent="-609600" algn="just">
              <a:buNone/>
            </a:pPr>
            <a:r>
              <a:rPr lang="tr-TR" altLang="en-US" smtClean="0">
                <a:cs typeface="Arial" panose="020B0604020202020204" pitchFamily="34" charset="0"/>
              </a:rPr>
              <a:t>Her ikisinde gereken şartlar farklıdır.</a:t>
            </a:r>
          </a:p>
        </p:txBody>
      </p:sp>
    </p:spTree>
    <p:extLst>
      <p:ext uri="{BB962C8B-B14F-4D97-AF65-F5344CB8AC3E}">
        <p14:creationId xmlns:p14="http://schemas.microsoft.com/office/powerpoint/2010/main" val="2872282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en-US" sz="4000">
                <a:cs typeface="Arial" panose="020B0604020202020204" pitchFamily="34" charset="0"/>
              </a:rPr>
              <a:t>Gelişim makinesinde gerekli kuluçka şartları;</a:t>
            </a:r>
            <a:br>
              <a:rPr lang="tr-TR" altLang="en-US" sz="4000">
                <a:cs typeface="Arial" panose="020B0604020202020204" pitchFamily="34" charset="0"/>
              </a:rPr>
            </a:br>
            <a:endParaRPr lang="tr-TR" altLang="en-US" sz="4000">
              <a:cs typeface="Arial" panose="020B0604020202020204" pitchFamily="34" charset="0"/>
            </a:endParaRP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tr-TR" altLang="en-US" smtClean="0">
                <a:cs typeface="Arial" panose="020B0604020202020204" pitchFamily="34" charset="0"/>
              </a:rPr>
              <a:t>Sıcaklık</a:t>
            </a:r>
          </a:p>
          <a:p>
            <a:pPr algn="just" eaLnBrk="1" hangingPunct="1"/>
            <a:r>
              <a:rPr lang="tr-TR" altLang="en-US" smtClean="0">
                <a:cs typeface="Arial" panose="020B0604020202020204" pitchFamily="34" charset="0"/>
              </a:rPr>
              <a:t>Su püskürtme</a:t>
            </a:r>
          </a:p>
          <a:p>
            <a:pPr algn="just" eaLnBrk="1" hangingPunct="1"/>
            <a:r>
              <a:rPr lang="tr-TR" altLang="en-US" smtClean="0">
                <a:cs typeface="Arial" panose="020B0604020202020204" pitchFamily="34" charset="0"/>
              </a:rPr>
              <a:t>Nem</a:t>
            </a:r>
          </a:p>
          <a:p>
            <a:pPr algn="just" eaLnBrk="1" hangingPunct="1"/>
            <a:r>
              <a:rPr lang="tr-TR" altLang="en-US" smtClean="0">
                <a:cs typeface="Arial" panose="020B0604020202020204" pitchFamily="34" charset="0"/>
              </a:rPr>
              <a:t>Havalandırma ve</a:t>
            </a:r>
          </a:p>
          <a:p>
            <a:pPr algn="just" eaLnBrk="1" hangingPunct="1"/>
            <a:r>
              <a:rPr lang="tr-TR" altLang="en-US" smtClean="0">
                <a:cs typeface="Arial" panose="020B0604020202020204" pitchFamily="34" charset="0"/>
              </a:rPr>
              <a:t>Çevirme’dir. </a:t>
            </a:r>
            <a:endParaRPr lang="en-US" altLang="en-US" smtClean="0"/>
          </a:p>
          <a:p>
            <a:pPr eaLnBrk="1" hangingPunct="1"/>
            <a:endParaRPr lang="tr-TR" altLang="en-US" smtClean="0"/>
          </a:p>
        </p:txBody>
      </p:sp>
    </p:spTree>
    <p:extLst>
      <p:ext uri="{BB962C8B-B14F-4D97-AF65-F5344CB8AC3E}">
        <p14:creationId xmlns:p14="http://schemas.microsoft.com/office/powerpoint/2010/main" val="2219483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1074</Words>
  <Application>Microsoft Office PowerPoint</Application>
  <PresentationFormat>Geniş ekran</PresentationFormat>
  <Paragraphs>193</Paragraphs>
  <Slides>42</Slides>
  <Notes>16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42</vt:i4>
      </vt:variant>
    </vt:vector>
  </HeadingPairs>
  <TitlesOfParts>
    <vt:vector size="49" baseType="lpstr">
      <vt:lpstr>Arial</vt:lpstr>
      <vt:lpstr>Calibri</vt:lpstr>
      <vt:lpstr>Calibri Light</vt:lpstr>
      <vt:lpstr>Times New Roman</vt:lpstr>
      <vt:lpstr>Wingdings 3</vt:lpstr>
      <vt:lpstr>Office Teması</vt:lpstr>
      <vt:lpstr>Photo Editor Photo</vt:lpstr>
      <vt:lpstr>Yumurta Üretimi </vt:lpstr>
      <vt:lpstr>PowerPoint Sunusu</vt:lpstr>
      <vt:lpstr>Kuluçkalık yumurta seçimi: </vt:lpstr>
      <vt:lpstr>Yumurtaların Temizlenmesi: </vt:lpstr>
      <vt:lpstr>Yumurta Depolama: </vt:lpstr>
      <vt:lpstr>PowerPoint Sunusu</vt:lpstr>
      <vt:lpstr>Kuluçka </vt:lpstr>
      <vt:lpstr>PowerPoint Sunusu</vt:lpstr>
      <vt:lpstr>Gelişim makinesinde gerekli kuluçka şartları; </vt:lpstr>
      <vt:lpstr>1. Sıcaklık</vt:lpstr>
      <vt:lpstr>2. Su püskürtme</vt:lpstr>
      <vt:lpstr>3. Nem</vt:lpstr>
      <vt:lpstr>4. Havalandırma</vt:lpstr>
      <vt:lpstr>5. Çevirme</vt:lpstr>
      <vt:lpstr>Işıkla Kontrol</vt:lpstr>
      <vt:lpstr>Çıkım makinesi</vt:lpstr>
      <vt:lpstr>1. sıcaklık</vt:lpstr>
      <vt:lpstr>2. Nem</vt:lpstr>
      <vt:lpstr>3. Havalandırma</vt:lpstr>
      <vt:lpstr>Kuluçka Sonuçları</vt:lpstr>
      <vt:lpstr>Kuluçka sonuçlarının değerlendirilmesinde 3 kriter kullanılmaktadır;</vt:lpstr>
      <vt:lpstr>1. Döllülük oranı</vt:lpstr>
      <vt:lpstr>Döllülüğü etkileyen faktörler;</vt:lpstr>
      <vt:lpstr>2. Çıkış gücü</vt:lpstr>
      <vt:lpstr>3. Kuluçka Randımanı</vt:lpstr>
      <vt:lpstr>Kuluçka Sonuçları ve Sorunların Aranması</vt:lpstr>
      <vt:lpstr>Eğer çıkım gücü, kuluçka randımanı, döllülük oranı beklenen değerlerden düşük çıktıysa;</vt:lpstr>
      <vt:lpstr>Kırılan yumurtaların sınıflandırılması</vt:lpstr>
      <vt:lpstr>Siyah göz oluşmuş ise;</vt:lpstr>
      <vt:lpstr>4. Civciv kabukta yapışık</vt:lpstr>
      <vt:lpstr>6. Malpozisyonlar</vt:lpstr>
      <vt:lpstr>7. Anomaliler</vt:lpstr>
      <vt:lpstr>Embriyo ölümleri</vt:lpstr>
      <vt:lpstr>Çıkımın erken olması</vt:lpstr>
      <vt:lpstr>Çıkımın gecikmesi</vt:lpstr>
      <vt:lpstr>Çıkımın birörnek olmaması;</vt:lpstr>
      <vt:lpstr>Civcivlerin kuru ve zayıf olması</vt:lpstr>
      <vt:lpstr>Çok küçük civciv</vt:lpstr>
      <vt:lpstr>Göbekleri şiş ve ve şekli bozuk civcivler</vt:lpstr>
      <vt:lpstr>Civcivlerin buruşuk, solgun ve kabuk parçaları ile yapışık olması</vt:lpstr>
      <vt:lpstr>Civcivlerin iri, yumurta artıkları ile yapışık, bacak arası ıslak ve göbek deliği kapanmamış olması</vt:lpstr>
      <vt:lpstr>Kuluçka Hijyeni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Yumurta Üretimi </dc:title>
  <dc:creator>user</dc:creator>
  <cp:lastModifiedBy>user</cp:lastModifiedBy>
  <cp:revision>1</cp:revision>
  <dcterms:created xsi:type="dcterms:W3CDTF">2017-11-15T10:09:36Z</dcterms:created>
  <dcterms:modified xsi:type="dcterms:W3CDTF">2017-11-15T10:09:50Z</dcterms:modified>
</cp:coreProperties>
</file>