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4E0AC-58F6-499F-8BD4-6106799FC3D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1E16-80BA-4DC4-9E45-B0B39595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5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41AF37-2F6B-413E-A8C9-8FDB00E45D22}" type="slidenum">
              <a:rPr lang="tr-TR" altLang="en-US" smtClean="0"/>
              <a:pPr/>
              <a:t>26</a:t>
            </a:fld>
            <a:endParaRPr lang="tr-TR" altLang="en-US" smtClean="0"/>
          </a:p>
        </p:txBody>
      </p:sp>
      <p:sp>
        <p:nvSpPr>
          <p:cNvPr id="13209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100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2101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E3FDF93-2366-4671-9151-C66A0DF0E0E8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26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99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3D42CE-1B36-477A-8379-7EE6AAE63978}" type="slidenum">
              <a:rPr lang="tr-TR" altLang="en-US" smtClean="0"/>
              <a:pPr/>
              <a:t>36</a:t>
            </a:fld>
            <a:endParaRPr lang="tr-TR" altLang="en-US" smtClean="0"/>
          </a:p>
        </p:txBody>
      </p:sp>
      <p:sp>
        <p:nvSpPr>
          <p:cNvPr id="163843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4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45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C3B912-7656-44F4-BE3E-24A6AFE46CDD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36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28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48D147-B2C6-4F7F-906A-6B21B079AB64}" type="slidenum">
              <a:rPr lang="tr-TR" altLang="en-US" smtClean="0"/>
              <a:pPr/>
              <a:t>37</a:t>
            </a:fld>
            <a:endParaRPr lang="tr-TR" altLang="en-US" smtClean="0"/>
          </a:p>
        </p:txBody>
      </p:sp>
      <p:sp>
        <p:nvSpPr>
          <p:cNvPr id="16589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2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5893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F791104-62B3-421D-A564-10FE3089C509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37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0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3B2B50-3E33-4BFD-89BD-F301B3EC2B44}" type="slidenum">
              <a:rPr lang="tr-TR" altLang="en-US" smtClean="0"/>
              <a:pPr/>
              <a:t>38</a:t>
            </a:fld>
            <a:endParaRPr lang="tr-TR" altLang="en-US" smtClean="0"/>
          </a:p>
        </p:txBody>
      </p:sp>
      <p:sp>
        <p:nvSpPr>
          <p:cNvPr id="16793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40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7941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D6C798-CEB3-4ACF-925D-5DE9FC24BE51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38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78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0A451D-E067-4AAF-AA21-642195D2A9D2}" type="slidenum">
              <a:rPr lang="tr-TR" altLang="en-US" smtClean="0"/>
              <a:pPr/>
              <a:t>39</a:t>
            </a:fld>
            <a:endParaRPr lang="tr-TR" altLang="en-US" smtClean="0"/>
          </a:p>
        </p:txBody>
      </p:sp>
      <p:sp>
        <p:nvSpPr>
          <p:cNvPr id="16998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8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9989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51F8624-92EC-4624-8586-FD6644A5C9CD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39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04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62DEFE-6084-4A43-B3A8-CC9DCF7A2504}" type="slidenum">
              <a:rPr lang="tr-TR" altLang="en-US" smtClean="0"/>
              <a:pPr/>
              <a:t>40</a:t>
            </a:fld>
            <a:endParaRPr lang="tr-TR" altLang="en-US" smtClean="0"/>
          </a:p>
        </p:txBody>
      </p:sp>
      <p:sp>
        <p:nvSpPr>
          <p:cNvPr id="17203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6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2037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0BE18EC-EB68-471C-AF05-7D21B5F8BBF4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40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50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002A45-3A29-4987-B895-58D6C22252A0}" type="slidenum">
              <a:rPr lang="tr-TR" altLang="en-US" smtClean="0"/>
              <a:pPr/>
              <a:t>41</a:t>
            </a:fld>
            <a:endParaRPr lang="tr-TR" altLang="en-US" smtClean="0"/>
          </a:p>
        </p:txBody>
      </p:sp>
      <p:sp>
        <p:nvSpPr>
          <p:cNvPr id="174083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4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085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1542341-2300-4B5C-A748-DA58194AEDE9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41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09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469859-8253-4F99-8DCE-8A8961F886CC}" type="slidenum">
              <a:rPr lang="tr-TR" altLang="en-US" smtClean="0"/>
              <a:pPr/>
              <a:t>42</a:t>
            </a:fld>
            <a:endParaRPr lang="tr-TR" altLang="en-US" smtClean="0"/>
          </a:p>
        </p:txBody>
      </p:sp>
      <p:sp>
        <p:nvSpPr>
          <p:cNvPr id="17613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2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6133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74694CE-92BD-4D33-AFCF-36CF320C127C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42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32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9C6840-5986-48CB-B50F-163154B12451}" type="slidenum">
              <a:rPr lang="tr-TR" altLang="en-US" smtClean="0"/>
              <a:pPr/>
              <a:t>27</a:t>
            </a:fld>
            <a:endParaRPr lang="tr-TR" altLang="en-US" smtClean="0"/>
          </a:p>
        </p:txBody>
      </p:sp>
      <p:sp>
        <p:nvSpPr>
          <p:cNvPr id="13414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8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4149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E38B8B7-B320-445B-B9E3-FE1090575BDD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27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5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6DB185-D7FC-423A-B560-89579F311EEB}" type="slidenum">
              <a:rPr lang="tr-TR" altLang="en-US" smtClean="0"/>
              <a:pPr/>
              <a:t>28</a:t>
            </a:fld>
            <a:endParaRPr lang="tr-TR" altLang="en-US" smtClean="0"/>
          </a:p>
        </p:txBody>
      </p:sp>
      <p:sp>
        <p:nvSpPr>
          <p:cNvPr id="13619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6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6197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810C12E-23D1-45FC-843C-4DB1081B1BE2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28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0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2BF0D5-61B9-426B-9018-976CFB4281B6}" type="slidenum">
              <a:rPr lang="tr-TR" altLang="en-US" smtClean="0"/>
              <a:pPr/>
              <a:t>29</a:t>
            </a:fld>
            <a:endParaRPr lang="tr-TR" altLang="en-US" smtClean="0"/>
          </a:p>
        </p:txBody>
      </p:sp>
      <p:sp>
        <p:nvSpPr>
          <p:cNvPr id="138243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4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8245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B5B43C2-4ED9-4578-8E72-68D406D98F05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29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8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85D6A3-1569-4904-8B7E-077B3A95D0EF}" type="slidenum">
              <a:rPr lang="tr-TR" altLang="en-US" smtClean="0"/>
              <a:pPr/>
              <a:t>30</a:t>
            </a:fld>
            <a:endParaRPr lang="tr-TR" altLang="en-US" smtClean="0"/>
          </a:p>
        </p:txBody>
      </p:sp>
      <p:sp>
        <p:nvSpPr>
          <p:cNvPr id="14029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2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0293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171F27F-869A-4A58-BF3B-67BD11CAC134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30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48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3F4698-2367-4A09-81B5-01CEA95524B7}" type="slidenum">
              <a:rPr lang="tr-TR" altLang="en-US" smtClean="0"/>
              <a:pPr/>
              <a:t>31</a:t>
            </a:fld>
            <a:endParaRPr lang="tr-TR" altLang="en-US" smtClean="0"/>
          </a:p>
        </p:txBody>
      </p:sp>
      <p:sp>
        <p:nvSpPr>
          <p:cNvPr id="14438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8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4389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E1A7004-51A4-44F5-800A-9118AE323BF6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31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0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77A8E-BDE0-4535-B24B-99B30190E7D8}" type="slidenum">
              <a:rPr lang="tr-TR" altLang="en-US" smtClean="0"/>
              <a:pPr/>
              <a:t>32</a:t>
            </a:fld>
            <a:endParaRPr lang="tr-TR" altLang="en-US" smtClean="0"/>
          </a:p>
        </p:txBody>
      </p:sp>
      <p:sp>
        <p:nvSpPr>
          <p:cNvPr id="14643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6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6437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FAB32FB-7D6C-4272-9168-10E149CFF959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32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03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604DE7-5F49-43FE-B75F-2C661193B168}" type="slidenum">
              <a:rPr lang="tr-TR" altLang="en-US" smtClean="0"/>
              <a:pPr/>
              <a:t>34</a:t>
            </a:fld>
            <a:endParaRPr lang="tr-TR" altLang="en-US" smtClean="0"/>
          </a:p>
        </p:txBody>
      </p:sp>
      <p:sp>
        <p:nvSpPr>
          <p:cNvPr id="15974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8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9749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4BD303E-4CB8-43C5-A914-EB9E4819A685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34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32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8FDFD7-2F9D-413F-AD06-1E642C529669}" type="slidenum">
              <a:rPr lang="tr-TR" altLang="en-US" smtClean="0"/>
              <a:pPr/>
              <a:t>35</a:t>
            </a:fld>
            <a:endParaRPr lang="tr-TR" altLang="en-US" smtClean="0"/>
          </a:p>
        </p:txBody>
      </p:sp>
      <p:sp>
        <p:nvSpPr>
          <p:cNvPr id="16179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6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1797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79DED1A-8FA2-46C3-95D3-C5DA0CA64A61}" type="slidenum">
              <a:rPr lang="tr-TR" altLang="en-US" sz="1200">
                <a:cs typeface="Arial" panose="020B0604020202020204" pitchFamily="34" charset="0"/>
              </a:rPr>
              <a:pPr algn="r" eaLnBrk="1" hangingPunct="1"/>
              <a:t>35</a:t>
            </a:fld>
            <a:endParaRPr lang="tr-T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0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3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2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3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C610-D5DC-4E87-B907-80DDF0944F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F467-671D-4B0A-8AD5-9EB8458D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8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b="1" smtClean="0">
                <a:cs typeface="Times New Roman" panose="02020603050405020304" pitchFamily="18" charset="0"/>
              </a:rPr>
              <a:t>Yumurta Üretimi</a:t>
            </a:r>
            <a:r>
              <a:rPr lang="en-US" altLang="en-US" smtClean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sz="2400">
                <a:cs typeface="Arial" panose="020B0604020202020204" pitchFamily="34" charset="0"/>
              </a:rPr>
              <a:t>Bir arada barındırılan grup küçük olduğu zaman yumurta üretimi çok yüksek olabilir. Ama ticari amaçla büyütüldükleri zaman sinirli mizaçları nedeniyle üretim hızla düşmektedir. </a:t>
            </a:r>
            <a:endParaRPr lang="tr-TR" alt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>
                <a:cs typeface="Arial" panose="020B0604020202020204" pitchFamily="34" charset="0"/>
              </a:rPr>
              <a:t>Muskoviler genelde gurk olan tek ırktır. Onlar 20 yumurtalık bir klaç yumurtlar. Grubun ilk birkaç yumurtası küçük olacağı için kuluçkaya uygun değildir. </a:t>
            </a:r>
            <a:endParaRPr lang="tr-TR" alt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>
                <a:cs typeface="Arial" panose="020B0604020202020204" pitchFamily="34" charset="0"/>
              </a:rPr>
              <a:t>Ördekler genel olarak 6-7 aylık yaşta yumurtlamaya başlarlar. Beş hafta içinde yumurtlama hızı %90 a ulaşır (günde 100 ördekten 90 yumurta alınır).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>
                <a:cs typeface="Arial" panose="020B0604020202020204" pitchFamily="34" charset="0"/>
              </a:rPr>
              <a:t>İngiliz ırklarının normal olarak 5 ay içinde üretimin %50 den çoğunu sağladığı bilinir. </a:t>
            </a:r>
          </a:p>
        </p:txBody>
      </p:sp>
    </p:spTree>
    <p:extLst>
      <p:ext uri="{BB962C8B-B14F-4D97-AF65-F5344CB8AC3E}">
        <p14:creationId xmlns:p14="http://schemas.microsoft.com/office/powerpoint/2010/main" val="1310683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1. Sıcaklık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Gelişim makinesinde </a:t>
            </a:r>
            <a:r>
              <a:rPr lang="tr-TR" altLang="en-US" i="1" smtClean="0">
                <a:cs typeface="Arial" panose="020B0604020202020204" pitchFamily="34" charset="0"/>
              </a:rPr>
              <a:t>sıcaklık</a:t>
            </a:r>
            <a:r>
              <a:rPr lang="tr-TR" altLang="en-US" smtClean="0">
                <a:cs typeface="Arial" panose="020B0604020202020204" pitchFamily="34" charset="0"/>
              </a:rPr>
              <a:t> 37.5</a:t>
            </a:r>
            <a:r>
              <a:rPr lang="tr-TR" altLang="en-US" baseline="30000" smtClean="0">
                <a:cs typeface="Arial" panose="020B0604020202020204" pitchFamily="34" charset="0"/>
              </a:rPr>
              <a:t> o</a:t>
            </a:r>
            <a:r>
              <a:rPr lang="tr-TR" altLang="en-US" smtClean="0">
                <a:cs typeface="Arial" panose="020B0604020202020204" pitchFamily="34" charset="0"/>
              </a:rPr>
              <a:t>C (99,5 F)   olmalıdır. </a:t>
            </a:r>
          </a:p>
        </p:txBody>
      </p:sp>
    </p:spTree>
    <p:extLst>
      <p:ext uri="{BB962C8B-B14F-4D97-AF65-F5344CB8AC3E}">
        <p14:creationId xmlns:p14="http://schemas.microsoft.com/office/powerpoint/2010/main" val="343548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2. Su püskürtme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dirty="0" err="1"/>
              <a:t>Sukuşu</a:t>
            </a:r>
            <a:r>
              <a:rPr lang="tr-TR" altLang="en-US" dirty="0"/>
              <a:t> oldukları için yumurtaların belli dönemlerde su ile ıslatılması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216547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3. Nem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Nemin düşük olması………..</a:t>
            </a:r>
          </a:p>
          <a:p>
            <a:pPr eaLnBrk="1" hangingPunct="1"/>
            <a:r>
              <a:rPr lang="tr-TR" altLang="en-US" dirty="0" smtClean="0"/>
              <a:t>Nemin yüksek olması…………</a:t>
            </a:r>
          </a:p>
          <a:p>
            <a:pPr eaLnBrk="1" hangingPunct="1"/>
            <a:r>
              <a:rPr lang="tr-TR" altLang="en-US" dirty="0" smtClean="0">
                <a:cs typeface="Arial" panose="020B0604020202020204" pitchFamily="34" charset="0"/>
              </a:rPr>
              <a:t>Nem düzeyi makine havalandırma sistemleri çalıştırılarak ve bir nem tablası (</a:t>
            </a:r>
            <a:r>
              <a:rPr lang="tr-TR" altLang="en-US" dirty="0" err="1" smtClean="0">
                <a:cs typeface="Arial" panose="020B0604020202020204" pitchFamily="34" charset="0"/>
              </a:rPr>
              <a:t>humidifer</a:t>
            </a:r>
            <a:r>
              <a:rPr lang="tr-TR" altLang="en-US" dirty="0" smtClean="0">
                <a:cs typeface="Arial" panose="020B0604020202020204" pitchFamily="34" charset="0"/>
              </a:rPr>
              <a:t>) kullanılarak ayarlanır.</a:t>
            </a:r>
          </a:p>
        </p:txBody>
      </p:sp>
    </p:spTree>
    <p:extLst>
      <p:ext uri="{BB962C8B-B14F-4D97-AF65-F5344CB8AC3E}">
        <p14:creationId xmlns:p14="http://schemas.microsoft.com/office/powerpoint/2010/main" val="3305044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4. Havalandırma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Yeterli oksijenin sağlanması ve ortamdaki diğer gazların atılması için gereklidir.</a:t>
            </a:r>
          </a:p>
        </p:txBody>
      </p:sp>
    </p:spTree>
    <p:extLst>
      <p:ext uri="{BB962C8B-B14F-4D97-AF65-F5344CB8AC3E}">
        <p14:creationId xmlns:p14="http://schemas.microsoft.com/office/powerpoint/2010/main" val="148140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5. Çevirme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Embriyonun kabuğa yapışmaması ve</a:t>
            </a:r>
          </a:p>
          <a:p>
            <a:pPr eaLnBrk="1" hangingPunct="1"/>
            <a:r>
              <a:rPr lang="tr-TR" altLang="en-US" smtClean="0"/>
              <a:t>Ortam koşullarının etrafa eşit dağılması için gereklidir.</a:t>
            </a:r>
          </a:p>
          <a:p>
            <a:pPr eaLnBrk="1" hangingPunct="1"/>
            <a:r>
              <a:rPr lang="tr-TR" altLang="en-US" smtClean="0"/>
              <a:t>Elle çevirme yapılıyorsa en az günde 4 kez çevrilmeli</a:t>
            </a:r>
          </a:p>
          <a:p>
            <a:pPr eaLnBrk="1" hangingPunct="1"/>
            <a:r>
              <a:rPr lang="tr-TR" altLang="en-US" smtClean="0"/>
              <a:t>Otomatik makinelerde genelde bu işlem her saatte bir yapılmaktadır.  </a:t>
            </a:r>
          </a:p>
        </p:txBody>
      </p:sp>
    </p:spTree>
    <p:extLst>
      <p:ext uri="{BB962C8B-B14F-4D97-AF65-F5344CB8AC3E}">
        <p14:creationId xmlns:p14="http://schemas.microsoft.com/office/powerpoint/2010/main" val="1954238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Işıkla Kontrol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879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Çıkım makinesi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en-US" smtClean="0"/>
              <a:t>Gerekli şartlar;</a:t>
            </a:r>
          </a:p>
          <a:p>
            <a:pPr eaLnBrk="1" hangingPunct="1"/>
            <a:r>
              <a:rPr lang="tr-TR" altLang="en-US" smtClean="0"/>
              <a:t>1. sıcaklık</a:t>
            </a:r>
          </a:p>
          <a:p>
            <a:pPr eaLnBrk="1" hangingPunct="1"/>
            <a:r>
              <a:rPr lang="tr-TR" altLang="en-US" smtClean="0"/>
              <a:t>2. nem</a:t>
            </a:r>
          </a:p>
          <a:p>
            <a:pPr eaLnBrk="1" hangingPunct="1"/>
            <a:r>
              <a:rPr lang="tr-TR" altLang="en-US" smtClean="0"/>
              <a:t>3. havalandırma</a:t>
            </a:r>
          </a:p>
        </p:txBody>
      </p:sp>
    </p:spTree>
    <p:extLst>
      <p:ext uri="{BB962C8B-B14F-4D97-AF65-F5344CB8AC3E}">
        <p14:creationId xmlns:p14="http://schemas.microsoft.com/office/powerpoint/2010/main" val="262936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1. sıcaklık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tr-TR" altLang="en-US" dirty="0" smtClean="0"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en-US" dirty="0" smtClean="0">
                <a:cs typeface="Arial" panose="020B0604020202020204" pitchFamily="34" charset="0"/>
              </a:rPr>
              <a:t>Çıkım makinesinde sıcaklık 37.2</a:t>
            </a:r>
            <a:r>
              <a:rPr lang="tr-TR" altLang="en-US" baseline="30000" dirty="0" smtClean="0">
                <a:cs typeface="Arial" panose="020B0604020202020204" pitchFamily="34" charset="0"/>
              </a:rPr>
              <a:t> </a:t>
            </a:r>
            <a:r>
              <a:rPr lang="tr-TR" altLang="en-US" baseline="30000" dirty="0" err="1" smtClean="0">
                <a:cs typeface="Arial" panose="020B0604020202020204" pitchFamily="34" charset="0"/>
              </a:rPr>
              <a:t>o</a:t>
            </a:r>
            <a:r>
              <a:rPr lang="tr-TR" altLang="en-US" dirty="0" err="1" smtClean="0">
                <a:cs typeface="Arial" panose="020B0604020202020204" pitchFamily="34" charset="0"/>
              </a:rPr>
              <a:t>C</a:t>
            </a:r>
            <a:r>
              <a:rPr lang="tr-TR" altLang="en-US" dirty="0" smtClean="0">
                <a:cs typeface="Arial" panose="020B0604020202020204" pitchFamily="34" charset="0"/>
              </a:rPr>
              <a:t> (99F) olmalıdır</a:t>
            </a:r>
            <a:endParaRPr lang="tr-TR" altLang="en-US" dirty="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tr-TR" altLang="en-US" dirty="0" smtClean="0"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tr-TR" altLang="en-US" dirty="0" smtClean="0">
                <a:cs typeface="Arial" panose="020B0604020202020204" pitchFamily="34" charset="0"/>
              </a:rPr>
              <a:t>0.5 derece gelişim makinesine göre azaltılır, nedeni …………….</a:t>
            </a:r>
          </a:p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179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2. Nem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Nem düzeyi gelişim makinesine göre artırılır.</a:t>
            </a:r>
          </a:p>
          <a:p>
            <a:pPr eaLnBrk="1" hangingPunct="1"/>
            <a:r>
              <a:rPr lang="tr-TR" altLang="en-US" dirty="0" smtClean="0"/>
              <a:t>Nedeni………………………</a:t>
            </a:r>
          </a:p>
          <a:p>
            <a:pPr eaLnBrk="1" hangingPunct="1"/>
            <a:r>
              <a:rPr lang="tr-TR" altLang="en-US" dirty="0" smtClean="0">
                <a:cs typeface="Arial" panose="020B0604020202020204" pitchFamily="34" charset="0"/>
              </a:rPr>
              <a:t>Nem düzeyi makine havalandırma sistemleri çalıştırılarak ve bir nem tablası (</a:t>
            </a:r>
            <a:r>
              <a:rPr lang="tr-TR" altLang="en-US" dirty="0" err="1" smtClean="0">
                <a:cs typeface="Arial" panose="020B0604020202020204" pitchFamily="34" charset="0"/>
              </a:rPr>
              <a:t>humidifer</a:t>
            </a:r>
            <a:r>
              <a:rPr lang="tr-TR" altLang="en-US" dirty="0" smtClean="0">
                <a:cs typeface="Arial" panose="020B0604020202020204" pitchFamily="34" charset="0"/>
              </a:rPr>
              <a:t>) kullanılarak ayarlanır.</a:t>
            </a:r>
            <a:endParaRPr lang="tr-TR" altLang="en-US" dirty="0" smtClean="0"/>
          </a:p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4253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3. Havalandırma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Yeterli oksijenin sağlanması ve ortamdaki diğer gazların atılması için gereklidir.</a:t>
            </a:r>
          </a:p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3528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smtClean="0">
                <a:cs typeface="Arial" panose="020B0604020202020204" pitchFamily="34" charset="0"/>
              </a:rPr>
              <a:t>Pekin ördekleri 26-28 haftalık yaşta yumurtlamaya başlar ve 40 haftalık yaşa kadar ekonomik olarak üretimde tutulabilir. Bu süre içinde 160 yumurta üretir. Hibritlerde bu değer daha yüksektir.  </a:t>
            </a:r>
            <a:endParaRPr lang="tr-TR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889087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Kuluçka Sonuçları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6832"/>
            <a:ext cx="8167688" cy="4607793"/>
          </a:xfrm>
        </p:spPr>
        <p:txBody>
          <a:bodyPr/>
          <a:lstStyle/>
          <a:p>
            <a:pPr marL="365125" indent="-255588"/>
            <a:r>
              <a:rPr lang="tr-TR" altLang="en-US" dirty="0" smtClean="0"/>
              <a:t>Yumurtadan civciv çıkışını etkileyen pek çok faktör bulunmaktadır.</a:t>
            </a:r>
          </a:p>
          <a:p>
            <a:pPr marL="365125" indent="-255588"/>
            <a:r>
              <a:rPr lang="tr-TR" altLang="en-US" dirty="0" smtClean="0"/>
              <a:t>Bunlar yumurta </a:t>
            </a:r>
            <a:r>
              <a:rPr lang="tr-TR" altLang="en-US" dirty="0" err="1" smtClean="0"/>
              <a:t>yumurtlanmadan</a:t>
            </a:r>
            <a:r>
              <a:rPr lang="tr-TR" altLang="en-US" dirty="0" smtClean="0"/>
              <a:t> önceki ve sonraki faktörler olarak ikiye ayrılabilir. </a:t>
            </a:r>
          </a:p>
          <a:p>
            <a:pPr marL="365125" indent="-255588"/>
            <a:r>
              <a:rPr lang="tr-TR" altLang="en-US" dirty="0" smtClean="0"/>
              <a:t>Yumurta </a:t>
            </a:r>
            <a:r>
              <a:rPr lang="tr-TR" altLang="en-US" dirty="0" err="1" smtClean="0"/>
              <a:t>yumurtlanmadan</a:t>
            </a:r>
            <a:r>
              <a:rPr lang="tr-TR" altLang="en-US" dirty="0" smtClean="0"/>
              <a:t> önceki faktörler; </a:t>
            </a:r>
            <a:r>
              <a:rPr lang="tr-TR" altLang="en-US" dirty="0" err="1" smtClean="0"/>
              <a:t>döllülüğün</a:t>
            </a:r>
            <a:r>
              <a:rPr lang="tr-TR" altLang="en-US" dirty="0" smtClean="0"/>
              <a:t> sağlanması, damızlıkların bakımı-beslenmesi, barındırma şartları, </a:t>
            </a:r>
            <a:r>
              <a:rPr lang="tr-TR" altLang="en-US" dirty="0" err="1" smtClean="0"/>
              <a:t>genotipik</a:t>
            </a:r>
            <a:r>
              <a:rPr lang="tr-TR" altLang="en-US" dirty="0" smtClean="0"/>
              <a:t> farklılıklardır.</a:t>
            </a:r>
          </a:p>
          <a:p>
            <a:pPr marL="365125" indent="-255588"/>
            <a:r>
              <a:rPr lang="tr-TR" altLang="en-US" dirty="0" smtClean="0"/>
              <a:t>Yumurtlamadan sonraki faktörler ise, kuluçka öncesi depolama süresi, koşulları ve kuluçka şartlarıdır. </a:t>
            </a:r>
          </a:p>
        </p:txBody>
      </p:sp>
    </p:spTree>
    <p:extLst>
      <p:ext uri="{BB962C8B-B14F-4D97-AF65-F5344CB8AC3E}">
        <p14:creationId xmlns:p14="http://schemas.microsoft.com/office/powerpoint/2010/main" val="3924945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en-US" sz="4000"/>
              <a:t>Kuluçka sonuçlarının değerlendirilmesinde 3 kriter kullanılmaktadır;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2780929"/>
            <a:ext cx="8147248" cy="3345235"/>
          </a:xfrm>
        </p:spPr>
        <p:txBody>
          <a:bodyPr/>
          <a:lstStyle/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 err="1" smtClean="0"/>
              <a:t>Döllülük</a:t>
            </a:r>
            <a:r>
              <a:rPr lang="tr-TR" altLang="en-US" dirty="0" smtClean="0"/>
              <a:t> oranı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 smtClean="0"/>
              <a:t>Çıkış gücü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 smtClean="0"/>
              <a:t>Kuluçka randımanı</a:t>
            </a:r>
          </a:p>
        </p:txBody>
      </p:sp>
    </p:spTree>
    <p:extLst>
      <p:ext uri="{BB962C8B-B14F-4D97-AF65-F5344CB8AC3E}">
        <p14:creationId xmlns:p14="http://schemas.microsoft.com/office/powerpoint/2010/main" val="2373168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accent2"/>
                </a:solidFill>
              </a:rPr>
              <a:t>1. Döllülük oranı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buNone/>
            </a:pPr>
            <a:r>
              <a:rPr lang="tr-TR" altLang="en-US" dirty="0" smtClean="0"/>
              <a:t>Kuluçka makinesine koyulan yumurtalarda </a:t>
            </a:r>
            <a:r>
              <a:rPr lang="tr-TR" altLang="en-US" dirty="0" err="1" smtClean="0"/>
              <a:t>döllü</a:t>
            </a:r>
            <a:r>
              <a:rPr lang="tr-TR" altLang="en-US" dirty="0" smtClean="0"/>
              <a:t> olanların toplam yumurta sayısına oranıdır. </a:t>
            </a:r>
          </a:p>
          <a:p>
            <a:pPr marL="623888" indent="-514350">
              <a:buNone/>
            </a:pPr>
            <a:r>
              <a:rPr lang="tr-TR" altLang="en-US" dirty="0" smtClean="0"/>
              <a:t>% 90 veya üstünde olması istenir.</a:t>
            </a:r>
          </a:p>
          <a:p>
            <a:pPr marL="623888" indent="-514350">
              <a:buNone/>
            </a:pPr>
            <a:r>
              <a:rPr lang="tr-TR" altLang="en-US" dirty="0" smtClean="0"/>
              <a:t>Kuluçkahanelerde </a:t>
            </a:r>
            <a:r>
              <a:rPr lang="tr-TR" altLang="en-US" dirty="0" err="1" smtClean="0"/>
              <a:t>döllülük</a:t>
            </a:r>
            <a:r>
              <a:rPr lang="tr-TR" altLang="en-US" dirty="0" smtClean="0"/>
              <a:t> kontrolü genelde 2 dönemde;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 smtClean="0"/>
              <a:t>Kuluçkanın 7-10. günlerinde ve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 smtClean="0"/>
              <a:t>Kuluçkanın 25. günlerinde karanlık bir odada alttan yüksek ışık vererek yapılır. </a:t>
            </a:r>
          </a:p>
        </p:txBody>
      </p:sp>
    </p:spTree>
    <p:extLst>
      <p:ext uri="{BB962C8B-B14F-4D97-AF65-F5344CB8AC3E}">
        <p14:creationId xmlns:p14="http://schemas.microsoft.com/office/powerpoint/2010/main" val="2231659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87338"/>
            <a:ext cx="8077200" cy="912812"/>
          </a:xfrm>
        </p:spPr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accent1"/>
                </a:solidFill>
              </a:rPr>
              <a:t>Döllülüğü etkileyen faktörler;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Erkek dişi oranı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Damızlık sürünün yaşı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Canlı ağırlık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Genetik faktörler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Damızlık sürünün beslenmesi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Kümeste aydınlatma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Kümes içi havalandırma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Kümes içi sıcaklık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Kümes zemini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Altlık 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Ayak problemleri ve</a:t>
            </a:r>
          </a:p>
          <a:p>
            <a:pPr marL="623888" indent="-514350">
              <a:lnSpc>
                <a:spcPct val="80000"/>
              </a:lnSpc>
              <a:buFont typeface="Wingdings 3" panose="05040102010807070707" pitchFamily="18" charset="2"/>
              <a:buAutoNum type="arabicPeriod"/>
            </a:pPr>
            <a:r>
              <a:rPr lang="tr-TR" altLang="en-US" sz="2400"/>
              <a:t>Hastalıklardır.</a:t>
            </a:r>
          </a:p>
        </p:txBody>
      </p:sp>
    </p:spTree>
    <p:extLst>
      <p:ext uri="{BB962C8B-B14F-4D97-AF65-F5344CB8AC3E}">
        <p14:creationId xmlns:p14="http://schemas.microsoft.com/office/powerpoint/2010/main" val="3363940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accent2"/>
                </a:solidFill>
              </a:rPr>
              <a:t>2. Çıkış gücü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255588">
              <a:buNone/>
            </a:pPr>
            <a:r>
              <a:rPr lang="tr-TR" altLang="en-US" dirty="0" err="1" smtClean="0"/>
              <a:t>Döllülük</a:t>
            </a:r>
            <a:r>
              <a:rPr lang="tr-TR" altLang="en-US" dirty="0" smtClean="0"/>
              <a:t> kontrolünde </a:t>
            </a:r>
            <a:r>
              <a:rPr lang="tr-TR" altLang="en-US" dirty="0" err="1" smtClean="0"/>
              <a:t>döllü</a:t>
            </a:r>
            <a:r>
              <a:rPr lang="tr-TR" altLang="en-US" dirty="0" smtClean="0"/>
              <a:t> olduğu belirlenen yumurtalardan elde edilen canlı civcivlerin oranıdır. </a:t>
            </a:r>
          </a:p>
          <a:p>
            <a:pPr marL="365125" indent="-255588">
              <a:buNone/>
            </a:pPr>
            <a:endParaRPr lang="tr-TR" altLang="en-US" dirty="0" smtClean="0"/>
          </a:p>
          <a:p>
            <a:pPr marL="365125" indent="-255588">
              <a:buNone/>
            </a:pPr>
            <a:r>
              <a:rPr lang="tr-TR" altLang="en-US" dirty="0" smtClean="0">
                <a:solidFill>
                  <a:schemeClr val="accent2"/>
                </a:solidFill>
              </a:rPr>
              <a:t>Çıkan canlı civciv sayısı/ </a:t>
            </a:r>
            <a:r>
              <a:rPr lang="tr-TR" altLang="en-US" dirty="0" err="1" smtClean="0">
                <a:solidFill>
                  <a:schemeClr val="accent2"/>
                </a:solidFill>
              </a:rPr>
              <a:t>Döllü</a:t>
            </a:r>
            <a:r>
              <a:rPr lang="tr-TR" altLang="en-US" dirty="0" smtClean="0">
                <a:solidFill>
                  <a:schemeClr val="accent2"/>
                </a:solidFill>
              </a:rPr>
              <a:t> yumurta sayısı</a:t>
            </a:r>
          </a:p>
          <a:p>
            <a:pPr marL="365125" indent="-255588">
              <a:buNone/>
            </a:pPr>
            <a:endParaRPr lang="tr-TR" altLang="en-US" dirty="0" smtClean="0">
              <a:solidFill>
                <a:schemeClr val="accent2"/>
              </a:solidFill>
            </a:endParaRPr>
          </a:p>
          <a:p>
            <a:pPr marL="365125" indent="-255588">
              <a:buNone/>
            </a:pPr>
            <a:endParaRPr lang="tr-TR" alt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83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accent2"/>
                </a:solidFill>
              </a:rPr>
              <a:t>3. Kuluçka Randımanı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255588">
              <a:buNone/>
            </a:pPr>
            <a:r>
              <a:rPr lang="tr-TR" altLang="en-US" dirty="0" smtClean="0"/>
              <a:t>Kuluçka makinesine koyulan yumurtalarda elde edilen pazarlanabilir canlı civcivlerin oranıdır. </a:t>
            </a:r>
          </a:p>
          <a:p>
            <a:pPr marL="365125" indent="-255588">
              <a:buNone/>
            </a:pPr>
            <a:endParaRPr lang="tr-TR" altLang="en-US" dirty="0" smtClean="0"/>
          </a:p>
          <a:p>
            <a:pPr marL="365125" indent="-255588">
              <a:buNone/>
            </a:pPr>
            <a:r>
              <a:rPr lang="tr-TR" altLang="en-US" dirty="0" smtClean="0">
                <a:solidFill>
                  <a:schemeClr val="accent2"/>
                </a:solidFill>
              </a:rPr>
              <a:t>Çıkan canlı civciv sayısı/ koyulan yumurta sayısı</a:t>
            </a:r>
          </a:p>
          <a:p>
            <a:pPr marL="365125" indent="-255588">
              <a:buNone/>
            </a:pPr>
            <a:endParaRPr lang="tr-TR" alt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25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/>
          </p:cNvSpPr>
          <p:nvPr>
            <p:ph type="ctrTitle" idx="4294967295"/>
          </p:nvPr>
        </p:nvSpPr>
        <p:spPr>
          <a:xfrm>
            <a:off x="2201863" y="2279650"/>
            <a:ext cx="7772400" cy="1143000"/>
          </a:xfrm>
          <a:extLst/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Kuluçka Sonuçları ve Sorunların Aranması</a:t>
            </a:r>
          </a:p>
        </p:txBody>
      </p:sp>
    </p:spTree>
    <p:extLst>
      <p:ext uri="{BB962C8B-B14F-4D97-AF65-F5344CB8AC3E}">
        <p14:creationId xmlns:p14="http://schemas.microsoft.com/office/powerpoint/2010/main" val="972542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3300" b="1"/>
              <a:t>Eğer çıkım gücü, kuluçka randımanı, döllülük oranı beklenen değerlerden düşük çıktıysa;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4294967295"/>
          </p:nvPr>
        </p:nvSpPr>
        <p:spPr>
          <a:xfrm>
            <a:off x="2062164" y="2105025"/>
            <a:ext cx="8148637" cy="4021138"/>
          </a:xfrm>
        </p:spPr>
        <p:txBody>
          <a:bodyPr/>
          <a:lstStyle/>
          <a:p>
            <a:pPr eaLnBrk="1" hangingPunct="1"/>
            <a:r>
              <a:rPr lang="tr-TR" altLang="en-US" smtClean="0"/>
              <a:t>Rastgele örnekleme ile kuluçka makinesinin değişik bölgelerinden alınan tepsilerdeki civciv çıkmayan tüm yumurtalar kırılır ve dölsüz olanlar ile döllü olupta ölen embriyolar yüzde oran olarak belirlenir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7696200" y="4724400"/>
          <a:ext cx="22225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4" imgW="600159" imgH="952633" progId="MSPhotoEd.3">
                  <p:embed/>
                </p:oleObj>
              </mc:Choice>
              <mc:Fallback>
                <p:oleObj name="Photo Editor Photo" r:id="rId4" imgW="600159" imgH="9526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724400"/>
                        <a:ext cx="22225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508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Kırılan yumurtaların sınıflandırılması</a:t>
            </a:r>
          </a:p>
        </p:txBody>
      </p:sp>
      <p:sp>
        <p:nvSpPr>
          <p:cNvPr id="135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1. Göz oluşmamış embriyolar;</a:t>
            </a:r>
          </a:p>
          <a:p>
            <a:pPr eaLnBrk="1" hangingPunct="1">
              <a:buFontTx/>
              <a:buChar char="-"/>
            </a:pPr>
            <a:r>
              <a:rPr lang="tr-TR" altLang="en-US" smtClean="0"/>
              <a:t>Dölsüz</a:t>
            </a:r>
          </a:p>
          <a:p>
            <a:pPr eaLnBrk="1" hangingPunct="1">
              <a:buFontTx/>
              <a:buChar char="-"/>
            </a:pPr>
            <a:r>
              <a:rPr lang="tr-TR" altLang="en-US" smtClean="0"/>
              <a:t>Beyaz benek</a:t>
            </a:r>
          </a:p>
          <a:p>
            <a:pPr eaLnBrk="1" hangingPunct="1">
              <a:buFontTx/>
              <a:buChar char="-"/>
            </a:pPr>
            <a:r>
              <a:rPr lang="tr-TR" altLang="en-US" smtClean="0"/>
              <a:t>Kanlı halka</a:t>
            </a:r>
          </a:p>
          <a:p>
            <a:pPr eaLnBrk="1" hangingPunct="1">
              <a:buFontTx/>
              <a:buChar char="-"/>
            </a:pPr>
            <a:r>
              <a:rPr lang="tr-TR" altLang="en-US" smtClean="0"/>
              <a:t>Ölümler ilk 24 saat içerisinde meydana gelmiştir.</a:t>
            </a:r>
          </a:p>
          <a:p>
            <a:pPr eaLnBrk="1" hangingPunct="1">
              <a:buFontTx/>
              <a:buChar char="-"/>
            </a:pPr>
            <a:endParaRPr lang="tr-TR" altLang="en-US" smtClean="0"/>
          </a:p>
          <a:p>
            <a:pPr eaLnBrk="1" hangingPunct="1">
              <a:buFontTx/>
              <a:buNone/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708641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Siyah göz oluşmuş ise;</a:t>
            </a:r>
          </a:p>
        </p:txBody>
      </p:sp>
      <p:sp>
        <p:nvSpPr>
          <p:cNvPr id="1372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tr-TR" altLang="en-US" smtClean="0"/>
              <a:t>2. Yumurta kabuğunu doldurmamış embriyo;</a:t>
            </a:r>
          </a:p>
          <a:p>
            <a:pPr marL="609600" indent="-609600">
              <a:buNone/>
            </a:pPr>
            <a:r>
              <a:rPr lang="tr-TR" altLang="en-US" smtClean="0"/>
              <a:t>       - Tüy çıkmamış </a:t>
            </a:r>
          </a:p>
          <a:p>
            <a:pPr marL="609600" indent="-609600">
              <a:buNone/>
            </a:pPr>
            <a:r>
              <a:rPr lang="tr-TR" altLang="en-US" smtClean="0"/>
              <a:t>       - Tüy çıkmış </a:t>
            </a:r>
          </a:p>
          <a:p>
            <a:pPr marL="609600" indent="-609600">
              <a:buNone/>
            </a:pPr>
            <a:r>
              <a:rPr lang="tr-TR" altLang="en-US" smtClean="0"/>
              <a:t>3. Yumurta kabuğunu doldurmuş embriyo;</a:t>
            </a:r>
          </a:p>
          <a:p>
            <a:pPr marL="609600" indent="-609600">
              <a:buNone/>
            </a:pPr>
            <a:r>
              <a:rPr lang="tr-TR" altLang="en-US" smtClean="0"/>
              <a:t>       - Sarı kesesi dışarıda</a:t>
            </a:r>
          </a:p>
          <a:p>
            <a:pPr marL="609600" indent="-609600">
              <a:buNone/>
            </a:pPr>
            <a:r>
              <a:rPr lang="tr-TR" altLang="en-US" smtClean="0"/>
              <a:t>       - Sarı kesesinin yarısı veya daha fazlası içerde ise</a:t>
            </a:r>
          </a:p>
          <a:p>
            <a:pPr marL="609600" indent="-609600">
              <a:buNone/>
            </a:pPr>
            <a:endParaRPr lang="tr-TR" altLang="en-US" smtClean="0"/>
          </a:p>
          <a:p>
            <a:pPr marL="609600" indent="-609600">
              <a:buNone/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94522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en-US" b="1" i="1" smtClean="0">
                <a:cs typeface="Arial" panose="020B0604020202020204" pitchFamily="34" charset="0"/>
              </a:rPr>
              <a:t>Kuluçkalık yumurta seçimi:</a:t>
            </a:r>
            <a:r>
              <a:rPr lang="tr-TR" altLang="en-US" smtClean="0">
                <a:cs typeface="Times New Roman" panose="02020603050405020304" pitchFamily="18" charset="0"/>
              </a:rPr>
              <a:t/>
            </a:r>
            <a:br>
              <a:rPr lang="tr-TR" altLang="en-US" smtClean="0">
                <a:cs typeface="Times New Roman" panose="02020603050405020304" pitchFamily="18" charset="0"/>
              </a:rPr>
            </a:br>
            <a:endParaRPr lang="en-US" altLang="en-US" smtClean="0">
              <a:cs typeface="Times New Roman" panose="02020603050405020304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en-US" smtClean="0">
                <a:cs typeface="Arial" panose="020B0604020202020204" pitchFamily="34" charset="0"/>
              </a:rPr>
              <a:t>Bazı yumurtalar kuluçkaya uygun olmayabilir. 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Küçük (ağırlığı düşük),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Çok kirli, 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kırık, 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kabuk yapısı zayıf yumurtalar kuluçkaya uygun değildir.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1387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4. Civciv kabukta yapışık</a:t>
            </a:r>
          </a:p>
        </p:txBody>
      </p:sp>
      <p:sp>
        <p:nvSpPr>
          <p:cNvPr id="139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Kabuğu delmiş</a:t>
            </a:r>
          </a:p>
          <a:p>
            <a:pPr eaLnBrk="1" hangingPunct="1"/>
            <a:r>
              <a:rPr lang="tr-TR" altLang="en-US" smtClean="0"/>
              <a:t>Kabuğu delmiş kurumuş</a:t>
            </a:r>
          </a:p>
          <a:p>
            <a:pPr eaLnBrk="1" hangingPunct="1"/>
            <a:r>
              <a:rPr lang="tr-TR" altLang="en-US" smtClean="0"/>
              <a:t>Kabuktan çıkmış fakat yapışık</a:t>
            </a:r>
          </a:p>
        </p:txBody>
      </p:sp>
    </p:spTree>
    <p:extLst>
      <p:ext uri="{BB962C8B-B14F-4D97-AF65-F5344CB8AC3E}">
        <p14:creationId xmlns:p14="http://schemas.microsoft.com/office/powerpoint/2010/main" val="2415039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6. Malpozisyonlar</a:t>
            </a:r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Ölü civcivin normal pozisyonda bulunmamasıdır.</a:t>
            </a:r>
          </a:p>
          <a:p>
            <a:pPr eaLnBrk="1" hangingPunct="1">
              <a:buFontTx/>
              <a:buNone/>
            </a:pPr>
            <a:endParaRPr lang="tr-TR" altLang="en-US" smtClean="0"/>
          </a:p>
          <a:p>
            <a:pPr eaLnBrk="1" hangingPunct="1"/>
            <a:r>
              <a:rPr lang="tr-TR" altLang="en-US" smtClean="0"/>
              <a:t>Normal olarak; embriyonun çıkış pozisyonu uzun eksene vücut paralel bir şekilde olup gaga sağ kanadın altında hava boşluğuna bakar durumda olmalıdır.</a:t>
            </a:r>
          </a:p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410459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7. Anomaliler</a:t>
            </a:r>
          </a:p>
        </p:txBody>
      </p:sp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Alt gaga veya üst gaga küçük</a:t>
            </a:r>
          </a:p>
          <a:p>
            <a:pPr eaLnBrk="1" hangingPunct="1"/>
            <a:r>
              <a:rPr lang="tr-TR" altLang="en-US" smtClean="0"/>
              <a:t>Beyin dışarda</a:t>
            </a:r>
          </a:p>
          <a:p>
            <a:pPr eaLnBrk="1" hangingPunct="1"/>
            <a:r>
              <a:rPr lang="tr-TR" altLang="en-US" smtClean="0"/>
              <a:t>İç organlar dışarda</a:t>
            </a:r>
          </a:p>
          <a:p>
            <a:pPr eaLnBrk="1" hangingPunct="1"/>
            <a:r>
              <a:rPr lang="tr-TR" altLang="en-US" smtClean="0"/>
              <a:t>Göz yok</a:t>
            </a:r>
          </a:p>
          <a:p>
            <a:pPr eaLnBrk="1" hangingPunct="1"/>
            <a:r>
              <a:rPr lang="tr-TR" altLang="en-US" smtClean="0"/>
              <a:t>Fazla bacak vb.</a:t>
            </a:r>
          </a:p>
        </p:txBody>
      </p:sp>
    </p:spTree>
    <p:extLst>
      <p:ext uri="{BB962C8B-B14F-4D97-AF65-F5344CB8AC3E}">
        <p14:creationId xmlns:p14="http://schemas.microsoft.com/office/powerpoint/2010/main" val="688665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accent2"/>
                </a:solidFill>
              </a:rPr>
              <a:t>Embriyo ölümleri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smtClean="0"/>
              <a:t>Yumurtlama dönemi embriyo ölümleri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endParaRPr lang="tr-TR" altLang="en-US" smtClean="0"/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smtClean="0"/>
              <a:t>Erken embriyo ölümleri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endParaRPr lang="tr-TR" altLang="en-US" smtClean="0"/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smtClean="0"/>
              <a:t>Orta dönem embriyo ölümleri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endParaRPr lang="tr-TR" altLang="en-US" smtClean="0"/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smtClean="0"/>
              <a:t>Geç dönem embriyo ölümleri</a:t>
            </a:r>
          </a:p>
        </p:txBody>
      </p:sp>
    </p:spTree>
    <p:extLst>
      <p:ext uri="{BB962C8B-B14F-4D97-AF65-F5344CB8AC3E}">
        <p14:creationId xmlns:p14="http://schemas.microsoft.com/office/powerpoint/2010/main" val="426587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Çıkımın erken olması</a:t>
            </a:r>
          </a:p>
        </p:txBody>
      </p:sp>
      <p:sp>
        <p:nvSpPr>
          <p:cNvPr id="158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798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Çıkımın gecikmesi</a:t>
            </a:r>
          </a:p>
        </p:txBody>
      </p:sp>
      <p:sp>
        <p:nvSpPr>
          <p:cNvPr id="160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654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Çıkımın birörnek olmaması;</a:t>
            </a:r>
          </a:p>
        </p:txBody>
      </p:sp>
      <p:sp>
        <p:nvSpPr>
          <p:cNvPr id="162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3919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Civcivlerin kuru ve zayıf olması</a:t>
            </a:r>
          </a:p>
        </p:txBody>
      </p:sp>
      <p:sp>
        <p:nvSpPr>
          <p:cNvPr id="164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0890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Çok küçük civciv</a:t>
            </a:r>
          </a:p>
        </p:txBody>
      </p:sp>
      <p:sp>
        <p:nvSpPr>
          <p:cNvPr id="166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5561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Göbekleri şiş ve ve şekli bozuk civcivler</a:t>
            </a:r>
          </a:p>
        </p:txBody>
      </p:sp>
      <p:sp>
        <p:nvSpPr>
          <p:cNvPr id="168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5112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i="1" smtClean="0">
                <a:cs typeface="Times New Roman" panose="02020603050405020304" pitchFamily="18" charset="0"/>
              </a:rPr>
              <a:t>Yumurtaların Temizlenmesi:</a:t>
            </a:r>
            <a:r>
              <a:rPr lang="en-US" altLang="en-US" smtClean="0"/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en-US" dirty="0" smtClean="0">
                <a:cs typeface="Arial" panose="020B0604020202020204" pitchFamily="34" charset="0"/>
              </a:rPr>
              <a:t>Kirli yumurtalar çeşitli mikroorganizmaların kabuktan geçerek yumurtayı bozacağı ve hastalıklara neden olacağı için toplandıktan hemen sonra temizlenmelidir. </a:t>
            </a:r>
          </a:p>
        </p:txBody>
      </p:sp>
    </p:spTree>
    <p:extLst>
      <p:ext uri="{BB962C8B-B14F-4D97-AF65-F5344CB8AC3E}">
        <p14:creationId xmlns:p14="http://schemas.microsoft.com/office/powerpoint/2010/main" val="1986377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Civcivlerin buruşuk, solgun ve kabuk parçaları ile yapışık olması</a:t>
            </a:r>
          </a:p>
        </p:txBody>
      </p:sp>
      <p:sp>
        <p:nvSpPr>
          <p:cNvPr id="171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3900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4100" b="1"/>
              <a:t>Civcivlerin iri, yumurta artıkları ile yapışık, bacak arası ıslak ve göbek deliği kapanmamış olması</a:t>
            </a:r>
          </a:p>
        </p:txBody>
      </p:sp>
      <p:sp>
        <p:nvSpPr>
          <p:cNvPr id="173059" name="Rectangle 3"/>
          <p:cNvSpPr>
            <a:spLocks noGrp="1"/>
          </p:cNvSpPr>
          <p:nvPr>
            <p:ph type="body" idx="4294967295"/>
          </p:nvPr>
        </p:nvSpPr>
        <p:spPr>
          <a:xfrm>
            <a:off x="1981201" y="2606675"/>
            <a:ext cx="7745413" cy="35194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9528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/>
          </p:cNvSpPr>
          <p:nvPr>
            <p:ph type="title" idx="4294967295"/>
          </p:nvPr>
        </p:nvSpPr>
        <p:spPr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tr-TR" sz="3700" b="1"/>
              <a:t>Kuluçka Hijyeni</a:t>
            </a:r>
            <a:br>
              <a:rPr lang="tr-TR" sz="3700" b="1"/>
            </a:br>
            <a:endParaRPr lang="tr-TR" sz="3700" b="1"/>
          </a:p>
        </p:txBody>
      </p:sp>
      <p:sp>
        <p:nvSpPr>
          <p:cNvPr id="1751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900"/>
              <a:t>En fazla hastalık yayma potansiyeline sahip yerler kuluçkahanelerdir.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900"/>
              <a:t>Hastalık etkenleri kuluçkahaneye: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900"/>
              <a:t>Yumurta yüzeyi, viyol, civciv kutusu vb ile,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900"/>
              <a:t>Böcek, sinek, yabani kuşlar, haşerelerin döküntüleriyle,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900"/>
              <a:t>Kuluçkahane çalışanları ve ziyaretçilerle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900"/>
              <a:t>Çevredekilerin getirdiği hasta kuş veya yumurta vb ile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900"/>
              <a:t>Seksör ve veterinerle bulaşır.</a:t>
            </a:r>
          </a:p>
          <a:p>
            <a:pPr eaLnBrk="1" hangingPunct="1">
              <a:lnSpc>
                <a:spcPct val="90000"/>
              </a:lnSpc>
            </a:pPr>
            <a:endParaRPr lang="tr-TR" altLang="en-US" sz="2900"/>
          </a:p>
        </p:txBody>
      </p:sp>
    </p:spTree>
    <p:extLst>
      <p:ext uri="{BB962C8B-B14F-4D97-AF65-F5344CB8AC3E}">
        <p14:creationId xmlns:p14="http://schemas.microsoft.com/office/powerpoint/2010/main" val="309888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74638"/>
            <a:ext cx="8363272" cy="121014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b="1" dirty="0" smtClean="0">
                <a:cs typeface="Arial" panose="020B0604020202020204" pitchFamily="34" charset="0"/>
              </a:rPr>
              <a:t>Yumurta Depolama:</a:t>
            </a:r>
            <a:r>
              <a:rPr lang="tr-TR" altLang="en-US" dirty="0" smtClean="0">
                <a:cs typeface="Times New Roman" panose="02020603050405020304" pitchFamily="18" charset="0"/>
              </a:rPr>
              <a:t/>
            </a:r>
            <a:br>
              <a:rPr lang="tr-TR" altLang="en-US" dirty="0" smtClean="0">
                <a:cs typeface="Times New Roman" panose="02020603050405020304" pitchFamily="18" charset="0"/>
              </a:rPr>
            </a:b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7568" y="1556793"/>
            <a:ext cx="8003232" cy="441697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sz="2400" dirty="0">
                <a:cs typeface="Arial" panose="020B0604020202020204" pitchFamily="34" charset="0"/>
              </a:rPr>
              <a:t>Yumurtaların kuluçka için uygun duruma gelene kadar depolanması gerekir. Bazı yetiştiriciler haftada 1 gün çıkımı tercih ederler.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 dirty="0">
                <a:cs typeface="Arial" panose="020B0604020202020204" pitchFamily="34" charset="0"/>
              </a:rPr>
              <a:t>Genel olarak yumurtaların 7 günden sonra aşamalı olarak çıkım şansı azalır ve en iyi koşullarda depolanmış olsalar bile 3 hafta depolanan yumurtalardan civciv çıkma şansı neredeyse yoktur.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 dirty="0">
                <a:cs typeface="Arial" panose="020B0604020202020204" pitchFamily="34" charset="0"/>
              </a:rPr>
              <a:t>Depolama sıcaklığı kritiktir.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 dirty="0">
                <a:cs typeface="Arial" panose="020B0604020202020204" pitchFamily="34" charset="0"/>
              </a:rPr>
              <a:t>İdeal olarak  yumurtalar %75 </a:t>
            </a:r>
            <a:r>
              <a:rPr lang="tr-TR" altLang="en-US" sz="2400" dirty="0" err="1">
                <a:cs typeface="Arial" panose="020B0604020202020204" pitchFamily="34" charset="0"/>
              </a:rPr>
              <a:t>nisbi</a:t>
            </a:r>
            <a:r>
              <a:rPr lang="tr-TR" altLang="en-US" sz="2400" dirty="0">
                <a:cs typeface="Arial" panose="020B0604020202020204" pitchFamily="34" charset="0"/>
              </a:rPr>
              <a:t> nem ve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 dirty="0">
                <a:cs typeface="Arial" panose="020B0604020202020204" pitchFamily="34" charset="0"/>
              </a:rPr>
              <a:t>13</a:t>
            </a:r>
            <a:r>
              <a:rPr lang="tr-TR" altLang="en-US" sz="2400" baseline="30000" dirty="0">
                <a:cs typeface="Arial" panose="020B0604020202020204" pitchFamily="34" charset="0"/>
              </a:rPr>
              <a:t>o</a:t>
            </a:r>
            <a:r>
              <a:rPr lang="tr-TR" altLang="en-US" sz="2400" dirty="0">
                <a:cs typeface="Arial" panose="020B0604020202020204" pitchFamily="34" charset="0"/>
              </a:rPr>
              <a:t>C sıcaklıkta depolanmalıdır.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en-US" sz="2400" dirty="0">
                <a:cs typeface="Arial" panose="020B0604020202020204" pitchFamily="34" charset="0"/>
              </a:rPr>
              <a:t>Daha düşük sıcaklıklar embriyoların ölümüne, yüksek sıcaklık ise </a:t>
            </a:r>
            <a:r>
              <a:rPr lang="tr-TR" altLang="en-US" sz="2400" dirty="0" err="1">
                <a:cs typeface="Arial" panose="020B0604020202020204" pitchFamily="34" charset="0"/>
              </a:rPr>
              <a:t>embriyonik</a:t>
            </a:r>
            <a:r>
              <a:rPr lang="tr-TR" altLang="en-US" sz="2400" dirty="0">
                <a:cs typeface="Arial" panose="020B0604020202020204" pitchFamily="34" charset="0"/>
              </a:rPr>
              <a:t> gelişimin başlamasına neden olabilir.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94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Yumurtalar sivri uç aşağıda olacak şekilde depolanır. 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Eğer 7 günden daha uzun depolama yapılacaksa yumurtalar her gün 90</a:t>
            </a:r>
            <a:r>
              <a:rPr lang="tr-TR" altLang="en-US" baseline="30000" smtClean="0">
                <a:cs typeface="Arial" panose="020B0604020202020204" pitchFamily="34" charset="0"/>
              </a:rPr>
              <a:t>o</a:t>
            </a:r>
            <a:r>
              <a:rPr lang="tr-TR" altLang="en-US" smtClean="0">
                <a:cs typeface="Arial" panose="020B0604020202020204" pitchFamily="34" charset="0"/>
              </a:rPr>
              <a:t> açıyla döndürülmelidir.</a:t>
            </a:r>
            <a:r>
              <a:rPr lang="tr-TR" altLang="en-US" b="1" smtClean="0">
                <a:cs typeface="Arial" panose="020B0604020202020204" pitchFamily="34" charset="0"/>
              </a:rPr>
              <a:t> </a:t>
            </a:r>
            <a:endParaRPr lang="tr-TR" altLang="en-US" smtClean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621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b="1" smtClean="0">
                <a:cs typeface="Arial" panose="020B0604020202020204" pitchFamily="34" charset="0"/>
              </a:rPr>
              <a:t>Kuluçka</a:t>
            </a:r>
            <a:r>
              <a:rPr lang="tr-TR" altLang="en-US" smtClean="0">
                <a:cs typeface="Times New Roman" panose="02020603050405020304" pitchFamily="18" charset="0"/>
              </a:rPr>
              <a:t/>
            </a:r>
            <a:br>
              <a:rPr lang="tr-TR" altLang="en-US" smtClean="0">
                <a:cs typeface="Times New Roman" panose="02020603050405020304" pitchFamily="18" charset="0"/>
              </a:rPr>
            </a:br>
            <a:endParaRPr lang="en-US" altLang="en-US" smtClean="0">
              <a:cs typeface="Times New Roman" panose="02020603050405020304" pitchFamily="18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20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smtClean="0"/>
              <a:t>Kuluçka; yumurtanın infindibulumda döllenmesinden başlayıp yumurtlama anına kadar süren embriyo gelişmesi ile kuluçka makinesindeki embriyo gelişimini kapsamaktadır. Bunun için gerekli olan süreye de </a:t>
            </a:r>
            <a:r>
              <a:rPr lang="tr-TR" altLang="en-US" b="1" smtClean="0"/>
              <a:t>kuluçka süresi</a:t>
            </a:r>
            <a:r>
              <a:rPr lang="tr-TR" altLang="en-US" smtClean="0"/>
              <a:t> denir. Kuluçka süresi belirtilirken yumurtlama süresi dikkate alınmamaktadır.</a:t>
            </a:r>
            <a:endParaRPr lang="tr-TR" altLang="en-US" smtClean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en-US" smtClean="0">
                <a:cs typeface="Arial" panose="020B0604020202020204" pitchFamily="34" charset="0"/>
              </a:rPr>
              <a:t>Tavuk yumurtalarının kuluçkasında kullanılan makineler ördekler için de kullanılabilir. Fakat farklı uygulamalar gerekir.</a:t>
            </a:r>
            <a:endParaRPr lang="tr-TR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006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349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2000"/>
            <a:ext cx="8229600" cy="5867400"/>
          </a:xfrm>
        </p:spPr>
        <p:txBody>
          <a:bodyPr/>
          <a:lstStyle/>
          <a:p>
            <a:pPr marL="609600" indent="-609600" algn="just"/>
            <a:r>
              <a:rPr lang="tr-TR" altLang="en-US" smtClean="0">
                <a:cs typeface="Arial" panose="020B0604020202020204" pitchFamily="34" charset="0"/>
              </a:rPr>
              <a:t>Muskovilerde kuluçka süresi 35 gün, </a:t>
            </a:r>
          </a:p>
          <a:p>
            <a:pPr marL="609600" indent="-609600" algn="just"/>
            <a:r>
              <a:rPr lang="tr-TR" altLang="en-US" smtClean="0">
                <a:cs typeface="Arial" panose="020B0604020202020204" pitchFamily="34" charset="0"/>
              </a:rPr>
              <a:t>diğer ördek ırklarında 28 gündür. </a:t>
            </a:r>
          </a:p>
          <a:p>
            <a:pPr marL="609600" indent="-609600" algn="just"/>
            <a:endParaRPr lang="tr-TR" altLang="en-US" smtClean="0">
              <a:cs typeface="Arial" panose="020B0604020202020204" pitchFamily="34" charset="0"/>
            </a:endParaRPr>
          </a:p>
          <a:p>
            <a:pPr marL="609600" indent="-609600" algn="just"/>
            <a:r>
              <a:rPr lang="tr-TR" altLang="en-US" smtClean="0">
                <a:cs typeface="Arial" panose="020B0604020202020204" pitchFamily="34" charset="0"/>
              </a:rPr>
              <a:t>Kuluçka makinesi 2 ayrı kısımdan oluşur.</a:t>
            </a:r>
          </a:p>
          <a:p>
            <a:pPr marL="609600" indent="-609600" algn="just">
              <a:buFontTx/>
              <a:buAutoNum type="arabicPeriod"/>
            </a:pPr>
            <a:r>
              <a:rPr lang="tr-TR" altLang="en-US" smtClean="0">
                <a:cs typeface="Arial" panose="020B0604020202020204" pitchFamily="34" charset="0"/>
              </a:rPr>
              <a:t>Gelişim makinesi</a:t>
            </a:r>
          </a:p>
          <a:p>
            <a:pPr marL="609600" indent="-609600" algn="just">
              <a:buFontTx/>
              <a:buAutoNum type="arabicPeriod"/>
            </a:pPr>
            <a:r>
              <a:rPr lang="tr-TR" altLang="en-US" smtClean="0">
                <a:cs typeface="Arial" panose="020B0604020202020204" pitchFamily="34" charset="0"/>
              </a:rPr>
              <a:t>Çıkım makinesi</a:t>
            </a:r>
          </a:p>
          <a:p>
            <a:pPr marL="609600" indent="-609600" algn="just">
              <a:buNone/>
            </a:pPr>
            <a:r>
              <a:rPr lang="tr-TR" altLang="en-US" smtClean="0">
                <a:cs typeface="Arial" panose="020B0604020202020204" pitchFamily="34" charset="0"/>
              </a:rPr>
              <a:t>Her ikisinde gereken şartlar farklıdır.</a:t>
            </a:r>
          </a:p>
        </p:txBody>
      </p:sp>
    </p:spTree>
    <p:extLst>
      <p:ext uri="{BB962C8B-B14F-4D97-AF65-F5344CB8AC3E}">
        <p14:creationId xmlns:p14="http://schemas.microsoft.com/office/powerpoint/2010/main" val="287228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en-US" sz="4000">
                <a:cs typeface="Arial" panose="020B0604020202020204" pitchFamily="34" charset="0"/>
              </a:rPr>
              <a:t>Gelişim makinesinde gerekli kuluçka şartları;</a:t>
            </a:r>
            <a:br>
              <a:rPr lang="tr-TR" altLang="en-US" sz="4000">
                <a:cs typeface="Arial" panose="020B0604020202020204" pitchFamily="34" charset="0"/>
              </a:rPr>
            </a:br>
            <a:endParaRPr lang="tr-TR" altLang="en-US" sz="4000">
              <a:cs typeface="Arial" panose="020B0604020202020204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Sıcaklık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Su püskürtme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Nem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Havalandırma ve</a:t>
            </a:r>
          </a:p>
          <a:p>
            <a:pPr algn="just" eaLnBrk="1" hangingPunct="1"/>
            <a:r>
              <a:rPr lang="tr-TR" altLang="en-US" smtClean="0">
                <a:cs typeface="Arial" panose="020B0604020202020204" pitchFamily="34" charset="0"/>
              </a:rPr>
              <a:t>Çevirme’dir. </a:t>
            </a:r>
            <a:endParaRPr lang="en-US" altLang="en-US" smtClean="0"/>
          </a:p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21948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Geniş ekran</PresentationFormat>
  <Paragraphs>193</Paragraphs>
  <Slides>42</Slides>
  <Notes>16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Wingdings 3</vt:lpstr>
      <vt:lpstr>Office Teması</vt:lpstr>
      <vt:lpstr>Photo Editor Photo</vt:lpstr>
      <vt:lpstr>Yumurta Üretimi </vt:lpstr>
      <vt:lpstr>PowerPoint Sunusu</vt:lpstr>
      <vt:lpstr>Kuluçkalık yumurta seçimi: </vt:lpstr>
      <vt:lpstr>Yumurtaların Temizlenmesi: </vt:lpstr>
      <vt:lpstr>Yumurta Depolama: </vt:lpstr>
      <vt:lpstr>PowerPoint Sunusu</vt:lpstr>
      <vt:lpstr>Kuluçka </vt:lpstr>
      <vt:lpstr>PowerPoint Sunusu</vt:lpstr>
      <vt:lpstr>Gelişim makinesinde gerekli kuluçka şartları; </vt:lpstr>
      <vt:lpstr>1. Sıcaklık</vt:lpstr>
      <vt:lpstr>2. Su püskürtme</vt:lpstr>
      <vt:lpstr>3. Nem</vt:lpstr>
      <vt:lpstr>4. Havalandırma</vt:lpstr>
      <vt:lpstr>5. Çevirme</vt:lpstr>
      <vt:lpstr>Işıkla Kontrol</vt:lpstr>
      <vt:lpstr>Çıkım makinesi</vt:lpstr>
      <vt:lpstr>1. sıcaklık</vt:lpstr>
      <vt:lpstr>2. Nem</vt:lpstr>
      <vt:lpstr>3. Havalandırma</vt:lpstr>
      <vt:lpstr>Kuluçka Sonuçları</vt:lpstr>
      <vt:lpstr>Kuluçka sonuçlarının değerlendirilmesinde 3 kriter kullanılmaktadır;</vt:lpstr>
      <vt:lpstr>1. Döllülük oranı</vt:lpstr>
      <vt:lpstr>Döllülüğü etkileyen faktörler;</vt:lpstr>
      <vt:lpstr>2. Çıkış gücü</vt:lpstr>
      <vt:lpstr>3. Kuluçka Randımanı</vt:lpstr>
      <vt:lpstr>Kuluçka Sonuçları ve Sorunların Aranması</vt:lpstr>
      <vt:lpstr>Eğer çıkım gücü, kuluçka randımanı, döllülük oranı beklenen değerlerden düşük çıktıysa;</vt:lpstr>
      <vt:lpstr>Kırılan yumurtaların sınıflandırılması</vt:lpstr>
      <vt:lpstr>Siyah göz oluşmuş ise;</vt:lpstr>
      <vt:lpstr>4. Civciv kabukta yapışık</vt:lpstr>
      <vt:lpstr>6. Malpozisyonlar</vt:lpstr>
      <vt:lpstr>7. Anomaliler</vt:lpstr>
      <vt:lpstr>Embriyo ölümleri</vt:lpstr>
      <vt:lpstr>Çıkımın erken olması</vt:lpstr>
      <vt:lpstr>Çıkımın gecikmesi</vt:lpstr>
      <vt:lpstr>Çıkımın birörnek olmaması;</vt:lpstr>
      <vt:lpstr>Civcivlerin kuru ve zayıf olması</vt:lpstr>
      <vt:lpstr>Çok küçük civciv</vt:lpstr>
      <vt:lpstr>Göbekleri şiş ve ve şekli bozuk civcivler</vt:lpstr>
      <vt:lpstr>Civcivlerin buruşuk, solgun ve kabuk parçaları ile yapışık olması</vt:lpstr>
      <vt:lpstr>Civcivlerin iri, yumurta artıkları ile yapışık, bacak arası ıslak ve göbek deliği kapanmamış olması</vt:lpstr>
      <vt:lpstr>Kuluçka Hijyeni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Yumurta Üretimi </dc:title>
  <dc:creator>user</dc:creator>
  <cp:lastModifiedBy>user</cp:lastModifiedBy>
  <cp:revision>1</cp:revision>
  <dcterms:created xsi:type="dcterms:W3CDTF">2017-11-15T10:09:36Z</dcterms:created>
  <dcterms:modified xsi:type="dcterms:W3CDTF">2017-11-15T10:09:50Z</dcterms:modified>
</cp:coreProperties>
</file>