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4" r:id="rId7"/>
    <p:sldId id="265" r:id="rId8"/>
    <p:sldId id="274" r:id="rId9"/>
    <p:sldId id="260" r:id="rId10"/>
    <p:sldId id="266" r:id="rId11"/>
    <p:sldId id="263" r:id="rId12"/>
    <p:sldId id="271" r:id="rId13"/>
    <p:sldId id="273" r:id="rId14"/>
    <p:sldId id="272" r:id="rId15"/>
    <p:sldId id="258"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419B"/>
    <a:srgbClr val="80CBA6"/>
    <a:srgbClr val="E7DD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4510BC-B1C3-4E52-B34A-52CEB3993E0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FD120D5-7C37-4310-9121-27CCD2F615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DE82AB2-A720-4C9B-85AE-845079392AA9}"/>
              </a:ext>
            </a:extLst>
          </p:cNvPr>
          <p:cNvSpPr>
            <a:spLocks noGrp="1"/>
          </p:cNvSpPr>
          <p:nvPr>
            <p:ph type="dt" sz="half" idx="10"/>
          </p:nvPr>
        </p:nvSpPr>
        <p:spPr/>
        <p:txBody>
          <a:bodyPr/>
          <a:lstStyle/>
          <a:p>
            <a:fld id="{A2774FD5-1D86-4A88-A062-48EBBB74AB75}" type="datetimeFigureOut">
              <a:rPr lang="tr-TR" smtClean="0"/>
              <a:t>12.05.2020</a:t>
            </a:fld>
            <a:endParaRPr lang="tr-TR"/>
          </a:p>
        </p:txBody>
      </p:sp>
      <p:sp>
        <p:nvSpPr>
          <p:cNvPr id="5" name="Alt Bilgi Yer Tutucusu 4">
            <a:extLst>
              <a:ext uri="{FF2B5EF4-FFF2-40B4-BE49-F238E27FC236}">
                <a16:creationId xmlns:a16="http://schemas.microsoft.com/office/drawing/2014/main" id="{979C9AF1-7C1A-42CD-A112-B5C5950722C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0158D2D-2489-46F0-9FC5-63E5A1A19F6E}"/>
              </a:ext>
            </a:extLst>
          </p:cNvPr>
          <p:cNvSpPr>
            <a:spLocks noGrp="1"/>
          </p:cNvSpPr>
          <p:nvPr>
            <p:ph type="sldNum" sz="quarter" idx="12"/>
          </p:nvPr>
        </p:nvSpPr>
        <p:spPr/>
        <p:txBody>
          <a:bodyPr/>
          <a:lstStyle/>
          <a:p>
            <a:fld id="{0011D72D-1D3A-4EFE-BDD4-98C9CDE17BD6}" type="slidenum">
              <a:rPr lang="tr-TR" smtClean="0"/>
              <a:t>‹#›</a:t>
            </a:fld>
            <a:endParaRPr lang="tr-TR"/>
          </a:p>
        </p:txBody>
      </p:sp>
    </p:spTree>
    <p:extLst>
      <p:ext uri="{BB962C8B-B14F-4D97-AF65-F5344CB8AC3E}">
        <p14:creationId xmlns:p14="http://schemas.microsoft.com/office/powerpoint/2010/main" val="145165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859283-AB80-4055-AB93-5E34D89F3B3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6104434-CE96-4297-9474-C5848468DF9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61293C1-F6D9-400B-8BF8-A9A928DF5252}"/>
              </a:ext>
            </a:extLst>
          </p:cNvPr>
          <p:cNvSpPr>
            <a:spLocks noGrp="1"/>
          </p:cNvSpPr>
          <p:nvPr>
            <p:ph type="dt" sz="half" idx="10"/>
          </p:nvPr>
        </p:nvSpPr>
        <p:spPr/>
        <p:txBody>
          <a:bodyPr/>
          <a:lstStyle/>
          <a:p>
            <a:fld id="{A2774FD5-1D86-4A88-A062-48EBBB74AB75}" type="datetimeFigureOut">
              <a:rPr lang="tr-TR" smtClean="0"/>
              <a:t>12.05.2020</a:t>
            </a:fld>
            <a:endParaRPr lang="tr-TR"/>
          </a:p>
        </p:txBody>
      </p:sp>
      <p:sp>
        <p:nvSpPr>
          <p:cNvPr id="5" name="Alt Bilgi Yer Tutucusu 4">
            <a:extLst>
              <a:ext uri="{FF2B5EF4-FFF2-40B4-BE49-F238E27FC236}">
                <a16:creationId xmlns:a16="http://schemas.microsoft.com/office/drawing/2014/main" id="{5437708E-B437-4559-8EE1-C9046B9371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A95492F-FEFC-4113-927D-0E8B3C592925}"/>
              </a:ext>
            </a:extLst>
          </p:cNvPr>
          <p:cNvSpPr>
            <a:spLocks noGrp="1"/>
          </p:cNvSpPr>
          <p:nvPr>
            <p:ph type="sldNum" sz="quarter" idx="12"/>
          </p:nvPr>
        </p:nvSpPr>
        <p:spPr/>
        <p:txBody>
          <a:bodyPr/>
          <a:lstStyle/>
          <a:p>
            <a:fld id="{0011D72D-1D3A-4EFE-BDD4-98C9CDE17BD6}" type="slidenum">
              <a:rPr lang="tr-TR" smtClean="0"/>
              <a:t>‹#›</a:t>
            </a:fld>
            <a:endParaRPr lang="tr-TR"/>
          </a:p>
        </p:txBody>
      </p:sp>
    </p:spTree>
    <p:extLst>
      <p:ext uri="{BB962C8B-B14F-4D97-AF65-F5344CB8AC3E}">
        <p14:creationId xmlns:p14="http://schemas.microsoft.com/office/powerpoint/2010/main" val="302804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187ECF6-B5E1-49F4-83F1-43CDBAC1159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DCEF64A-4D20-42F3-B6F9-3055A9E6150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DD36376-FEB2-4544-9AE7-D33F145F0A06}"/>
              </a:ext>
            </a:extLst>
          </p:cNvPr>
          <p:cNvSpPr>
            <a:spLocks noGrp="1"/>
          </p:cNvSpPr>
          <p:nvPr>
            <p:ph type="dt" sz="half" idx="10"/>
          </p:nvPr>
        </p:nvSpPr>
        <p:spPr/>
        <p:txBody>
          <a:bodyPr/>
          <a:lstStyle/>
          <a:p>
            <a:fld id="{A2774FD5-1D86-4A88-A062-48EBBB74AB75}" type="datetimeFigureOut">
              <a:rPr lang="tr-TR" smtClean="0"/>
              <a:t>12.05.2020</a:t>
            </a:fld>
            <a:endParaRPr lang="tr-TR"/>
          </a:p>
        </p:txBody>
      </p:sp>
      <p:sp>
        <p:nvSpPr>
          <p:cNvPr id="5" name="Alt Bilgi Yer Tutucusu 4">
            <a:extLst>
              <a:ext uri="{FF2B5EF4-FFF2-40B4-BE49-F238E27FC236}">
                <a16:creationId xmlns:a16="http://schemas.microsoft.com/office/drawing/2014/main" id="{34988757-4276-47F7-9ADC-1CE61A6CBEB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E98C9C9-92D2-4E57-A95F-C2920E879FFD}"/>
              </a:ext>
            </a:extLst>
          </p:cNvPr>
          <p:cNvSpPr>
            <a:spLocks noGrp="1"/>
          </p:cNvSpPr>
          <p:nvPr>
            <p:ph type="sldNum" sz="quarter" idx="12"/>
          </p:nvPr>
        </p:nvSpPr>
        <p:spPr/>
        <p:txBody>
          <a:bodyPr/>
          <a:lstStyle/>
          <a:p>
            <a:fld id="{0011D72D-1D3A-4EFE-BDD4-98C9CDE17BD6}" type="slidenum">
              <a:rPr lang="tr-TR" smtClean="0"/>
              <a:t>‹#›</a:t>
            </a:fld>
            <a:endParaRPr lang="tr-TR"/>
          </a:p>
        </p:txBody>
      </p:sp>
    </p:spTree>
    <p:extLst>
      <p:ext uri="{BB962C8B-B14F-4D97-AF65-F5344CB8AC3E}">
        <p14:creationId xmlns:p14="http://schemas.microsoft.com/office/powerpoint/2010/main" val="127178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9D1806-602C-4C37-8C24-0AAA2E4D94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B81549-310E-4DD8-91E6-1C234D74337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54FC9F7-AF04-43B2-B8CD-E08AE1FAFE1B}"/>
              </a:ext>
            </a:extLst>
          </p:cNvPr>
          <p:cNvSpPr>
            <a:spLocks noGrp="1"/>
          </p:cNvSpPr>
          <p:nvPr>
            <p:ph type="dt" sz="half" idx="10"/>
          </p:nvPr>
        </p:nvSpPr>
        <p:spPr/>
        <p:txBody>
          <a:bodyPr/>
          <a:lstStyle/>
          <a:p>
            <a:fld id="{A2774FD5-1D86-4A88-A062-48EBBB74AB75}" type="datetimeFigureOut">
              <a:rPr lang="tr-TR" smtClean="0"/>
              <a:t>12.05.2020</a:t>
            </a:fld>
            <a:endParaRPr lang="tr-TR"/>
          </a:p>
        </p:txBody>
      </p:sp>
      <p:sp>
        <p:nvSpPr>
          <p:cNvPr id="5" name="Alt Bilgi Yer Tutucusu 4">
            <a:extLst>
              <a:ext uri="{FF2B5EF4-FFF2-40B4-BE49-F238E27FC236}">
                <a16:creationId xmlns:a16="http://schemas.microsoft.com/office/drawing/2014/main" id="{0C8B62D2-B849-40BF-BD53-FA96CA1A639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1640AE4-65D1-4C43-950B-554E32A820E0}"/>
              </a:ext>
            </a:extLst>
          </p:cNvPr>
          <p:cNvSpPr>
            <a:spLocks noGrp="1"/>
          </p:cNvSpPr>
          <p:nvPr>
            <p:ph type="sldNum" sz="quarter" idx="12"/>
          </p:nvPr>
        </p:nvSpPr>
        <p:spPr/>
        <p:txBody>
          <a:bodyPr/>
          <a:lstStyle/>
          <a:p>
            <a:fld id="{0011D72D-1D3A-4EFE-BDD4-98C9CDE17BD6}" type="slidenum">
              <a:rPr lang="tr-TR" smtClean="0"/>
              <a:t>‹#›</a:t>
            </a:fld>
            <a:endParaRPr lang="tr-TR"/>
          </a:p>
        </p:txBody>
      </p:sp>
    </p:spTree>
    <p:extLst>
      <p:ext uri="{BB962C8B-B14F-4D97-AF65-F5344CB8AC3E}">
        <p14:creationId xmlns:p14="http://schemas.microsoft.com/office/powerpoint/2010/main" val="368374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678F6E-239E-4031-A3A2-9A261D48010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FF54937-1BA0-42B8-AC5A-029DC88275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884B9F2-7374-4A99-BBA4-5B47351CC15A}"/>
              </a:ext>
            </a:extLst>
          </p:cNvPr>
          <p:cNvSpPr>
            <a:spLocks noGrp="1"/>
          </p:cNvSpPr>
          <p:nvPr>
            <p:ph type="dt" sz="half" idx="10"/>
          </p:nvPr>
        </p:nvSpPr>
        <p:spPr/>
        <p:txBody>
          <a:bodyPr/>
          <a:lstStyle/>
          <a:p>
            <a:fld id="{A2774FD5-1D86-4A88-A062-48EBBB74AB75}" type="datetimeFigureOut">
              <a:rPr lang="tr-TR" smtClean="0"/>
              <a:t>12.05.2020</a:t>
            </a:fld>
            <a:endParaRPr lang="tr-TR"/>
          </a:p>
        </p:txBody>
      </p:sp>
      <p:sp>
        <p:nvSpPr>
          <p:cNvPr id="5" name="Alt Bilgi Yer Tutucusu 4">
            <a:extLst>
              <a:ext uri="{FF2B5EF4-FFF2-40B4-BE49-F238E27FC236}">
                <a16:creationId xmlns:a16="http://schemas.microsoft.com/office/drawing/2014/main" id="{5D1E8E1E-A1EA-49D5-BFD7-48F8A0FADF3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9CC31B0-2F89-4E68-BEE2-1A608D01E3FC}"/>
              </a:ext>
            </a:extLst>
          </p:cNvPr>
          <p:cNvSpPr>
            <a:spLocks noGrp="1"/>
          </p:cNvSpPr>
          <p:nvPr>
            <p:ph type="sldNum" sz="quarter" idx="12"/>
          </p:nvPr>
        </p:nvSpPr>
        <p:spPr/>
        <p:txBody>
          <a:bodyPr/>
          <a:lstStyle/>
          <a:p>
            <a:fld id="{0011D72D-1D3A-4EFE-BDD4-98C9CDE17BD6}" type="slidenum">
              <a:rPr lang="tr-TR" smtClean="0"/>
              <a:t>‹#›</a:t>
            </a:fld>
            <a:endParaRPr lang="tr-TR"/>
          </a:p>
        </p:txBody>
      </p:sp>
    </p:spTree>
    <p:extLst>
      <p:ext uri="{BB962C8B-B14F-4D97-AF65-F5344CB8AC3E}">
        <p14:creationId xmlns:p14="http://schemas.microsoft.com/office/powerpoint/2010/main" val="26292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32A90D-95BB-4EAC-B33A-9A9027AC4AC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4D8C1B3-3A30-4B4A-9626-9C6C848FE68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C023A04-43D8-4057-BECB-89554023020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A91FB37-01E9-4782-A8F3-456DFD5B724C}"/>
              </a:ext>
            </a:extLst>
          </p:cNvPr>
          <p:cNvSpPr>
            <a:spLocks noGrp="1"/>
          </p:cNvSpPr>
          <p:nvPr>
            <p:ph type="dt" sz="half" idx="10"/>
          </p:nvPr>
        </p:nvSpPr>
        <p:spPr/>
        <p:txBody>
          <a:bodyPr/>
          <a:lstStyle/>
          <a:p>
            <a:fld id="{A2774FD5-1D86-4A88-A062-48EBBB74AB75}" type="datetimeFigureOut">
              <a:rPr lang="tr-TR" smtClean="0"/>
              <a:t>12.05.2020</a:t>
            </a:fld>
            <a:endParaRPr lang="tr-TR"/>
          </a:p>
        </p:txBody>
      </p:sp>
      <p:sp>
        <p:nvSpPr>
          <p:cNvPr id="6" name="Alt Bilgi Yer Tutucusu 5">
            <a:extLst>
              <a:ext uri="{FF2B5EF4-FFF2-40B4-BE49-F238E27FC236}">
                <a16:creationId xmlns:a16="http://schemas.microsoft.com/office/drawing/2014/main" id="{AEF1AEDB-2FB9-4039-95A2-9C3C6189305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C3D4E9A-BE68-43C9-B538-3C9C1F28ECB6}"/>
              </a:ext>
            </a:extLst>
          </p:cNvPr>
          <p:cNvSpPr>
            <a:spLocks noGrp="1"/>
          </p:cNvSpPr>
          <p:nvPr>
            <p:ph type="sldNum" sz="quarter" idx="12"/>
          </p:nvPr>
        </p:nvSpPr>
        <p:spPr/>
        <p:txBody>
          <a:bodyPr/>
          <a:lstStyle/>
          <a:p>
            <a:fld id="{0011D72D-1D3A-4EFE-BDD4-98C9CDE17BD6}" type="slidenum">
              <a:rPr lang="tr-TR" smtClean="0"/>
              <a:t>‹#›</a:t>
            </a:fld>
            <a:endParaRPr lang="tr-TR"/>
          </a:p>
        </p:txBody>
      </p:sp>
    </p:spTree>
    <p:extLst>
      <p:ext uri="{BB962C8B-B14F-4D97-AF65-F5344CB8AC3E}">
        <p14:creationId xmlns:p14="http://schemas.microsoft.com/office/powerpoint/2010/main" val="175912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E60BA8-A97C-4600-813F-DBA9B6D697F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50A322E-8A4E-4D9C-97EB-BAC75F8B4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1D04E9C-AC1A-4B8B-A191-E40103015A7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F78D25E-B217-4BB9-9CCC-DAF3F6C1AB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407732F-FBCE-47AB-8007-21A6432AEB1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C89A594-5A5D-4BC7-9E00-2AFC327A186D}"/>
              </a:ext>
            </a:extLst>
          </p:cNvPr>
          <p:cNvSpPr>
            <a:spLocks noGrp="1"/>
          </p:cNvSpPr>
          <p:nvPr>
            <p:ph type="dt" sz="half" idx="10"/>
          </p:nvPr>
        </p:nvSpPr>
        <p:spPr/>
        <p:txBody>
          <a:bodyPr/>
          <a:lstStyle/>
          <a:p>
            <a:fld id="{A2774FD5-1D86-4A88-A062-48EBBB74AB75}" type="datetimeFigureOut">
              <a:rPr lang="tr-TR" smtClean="0"/>
              <a:t>12.05.2020</a:t>
            </a:fld>
            <a:endParaRPr lang="tr-TR"/>
          </a:p>
        </p:txBody>
      </p:sp>
      <p:sp>
        <p:nvSpPr>
          <p:cNvPr id="8" name="Alt Bilgi Yer Tutucusu 7">
            <a:extLst>
              <a:ext uri="{FF2B5EF4-FFF2-40B4-BE49-F238E27FC236}">
                <a16:creationId xmlns:a16="http://schemas.microsoft.com/office/drawing/2014/main" id="{62369C74-284F-4228-AE75-786BA715D92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0D75F14-77A0-4A85-99CB-943F7DA9FFD5}"/>
              </a:ext>
            </a:extLst>
          </p:cNvPr>
          <p:cNvSpPr>
            <a:spLocks noGrp="1"/>
          </p:cNvSpPr>
          <p:nvPr>
            <p:ph type="sldNum" sz="quarter" idx="12"/>
          </p:nvPr>
        </p:nvSpPr>
        <p:spPr/>
        <p:txBody>
          <a:bodyPr/>
          <a:lstStyle/>
          <a:p>
            <a:fld id="{0011D72D-1D3A-4EFE-BDD4-98C9CDE17BD6}" type="slidenum">
              <a:rPr lang="tr-TR" smtClean="0"/>
              <a:t>‹#›</a:t>
            </a:fld>
            <a:endParaRPr lang="tr-TR"/>
          </a:p>
        </p:txBody>
      </p:sp>
    </p:spTree>
    <p:extLst>
      <p:ext uri="{BB962C8B-B14F-4D97-AF65-F5344CB8AC3E}">
        <p14:creationId xmlns:p14="http://schemas.microsoft.com/office/powerpoint/2010/main" val="334088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5A9CF1-EB53-4B74-AA5B-3F2F8A734DC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7676AB5-2CE4-4D56-BED6-29F294362CDC}"/>
              </a:ext>
            </a:extLst>
          </p:cNvPr>
          <p:cNvSpPr>
            <a:spLocks noGrp="1"/>
          </p:cNvSpPr>
          <p:nvPr>
            <p:ph type="dt" sz="half" idx="10"/>
          </p:nvPr>
        </p:nvSpPr>
        <p:spPr/>
        <p:txBody>
          <a:bodyPr/>
          <a:lstStyle/>
          <a:p>
            <a:fld id="{A2774FD5-1D86-4A88-A062-48EBBB74AB75}" type="datetimeFigureOut">
              <a:rPr lang="tr-TR" smtClean="0"/>
              <a:t>12.05.2020</a:t>
            </a:fld>
            <a:endParaRPr lang="tr-TR"/>
          </a:p>
        </p:txBody>
      </p:sp>
      <p:sp>
        <p:nvSpPr>
          <p:cNvPr id="4" name="Alt Bilgi Yer Tutucusu 3">
            <a:extLst>
              <a:ext uri="{FF2B5EF4-FFF2-40B4-BE49-F238E27FC236}">
                <a16:creationId xmlns:a16="http://schemas.microsoft.com/office/drawing/2014/main" id="{3B3A7F56-A402-4103-B164-D9FB155F346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2D5939C-469B-485A-9072-EFADAA382612}"/>
              </a:ext>
            </a:extLst>
          </p:cNvPr>
          <p:cNvSpPr>
            <a:spLocks noGrp="1"/>
          </p:cNvSpPr>
          <p:nvPr>
            <p:ph type="sldNum" sz="quarter" idx="12"/>
          </p:nvPr>
        </p:nvSpPr>
        <p:spPr/>
        <p:txBody>
          <a:bodyPr/>
          <a:lstStyle/>
          <a:p>
            <a:fld id="{0011D72D-1D3A-4EFE-BDD4-98C9CDE17BD6}" type="slidenum">
              <a:rPr lang="tr-TR" smtClean="0"/>
              <a:t>‹#›</a:t>
            </a:fld>
            <a:endParaRPr lang="tr-TR"/>
          </a:p>
        </p:txBody>
      </p:sp>
    </p:spTree>
    <p:extLst>
      <p:ext uri="{BB962C8B-B14F-4D97-AF65-F5344CB8AC3E}">
        <p14:creationId xmlns:p14="http://schemas.microsoft.com/office/powerpoint/2010/main" val="3621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68AE79D-5616-4A30-88C3-70C99705AEBC}"/>
              </a:ext>
            </a:extLst>
          </p:cNvPr>
          <p:cNvSpPr>
            <a:spLocks noGrp="1"/>
          </p:cNvSpPr>
          <p:nvPr>
            <p:ph type="dt" sz="half" idx="10"/>
          </p:nvPr>
        </p:nvSpPr>
        <p:spPr/>
        <p:txBody>
          <a:bodyPr/>
          <a:lstStyle/>
          <a:p>
            <a:fld id="{A2774FD5-1D86-4A88-A062-48EBBB74AB75}" type="datetimeFigureOut">
              <a:rPr lang="tr-TR" smtClean="0"/>
              <a:t>12.05.2020</a:t>
            </a:fld>
            <a:endParaRPr lang="tr-TR"/>
          </a:p>
        </p:txBody>
      </p:sp>
      <p:sp>
        <p:nvSpPr>
          <p:cNvPr id="3" name="Alt Bilgi Yer Tutucusu 2">
            <a:extLst>
              <a:ext uri="{FF2B5EF4-FFF2-40B4-BE49-F238E27FC236}">
                <a16:creationId xmlns:a16="http://schemas.microsoft.com/office/drawing/2014/main" id="{906C2795-1AF1-43F1-A6C1-CD56BCEE662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8384639-11D0-4452-9995-171B680C5268}"/>
              </a:ext>
            </a:extLst>
          </p:cNvPr>
          <p:cNvSpPr>
            <a:spLocks noGrp="1"/>
          </p:cNvSpPr>
          <p:nvPr>
            <p:ph type="sldNum" sz="quarter" idx="12"/>
          </p:nvPr>
        </p:nvSpPr>
        <p:spPr/>
        <p:txBody>
          <a:bodyPr/>
          <a:lstStyle/>
          <a:p>
            <a:fld id="{0011D72D-1D3A-4EFE-BDD4-98C9CDE17BD6}" type="slidenum">
              <a:rPr lang="tr-TR" smtClean="0"/>
              <a:t>‹#›</a:t>
            </a:fld>
            <a:endParaRPr lang="tr-TR"/>
          </a:p>
        </p:txBody>
      </p:sp>
    </p:spTree>
    <p:extLst>
      <p:ext uri="{BB962C8B-B14F-4D97-AF65-F5344CB8AC3E}">
        <p14:creationId xmlns:p14="http://schemas.microsoft.com/office/powerpoint/2010/main" val="91194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EC6E5D-9DD5-4BDF-A835-18F7C539F58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F88E988-91F0-486B-A17E-E8344DF1A1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9B61BDE-7995-4697-9F5B-6E10FF0E8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90F5DAC-745D-46DD-8B78-676A5DFB450F}"/>
              </a:ext>
            </a:extLst>
          </p:cNvPr>
          <p:cNvSpPr>
            <a:spLocks noGrp="1"/>
          </p:cNvSpPr>
          <p:nvPr>
            <p:ph type="dt" sz="half" idx="10"/>
          </p:nvPr>
        </p:nvSpPr>
        <p:spPr/>
        <p:txBody>
          <a:bodyPr/>
          <a:lstStyle/>
          <a:p>
            <a:fld id="{A2774FD5-1D86-4A88-A062-48EBBB74AB75}" type="datetimeFigureOut">
              <a:rPr lang="tr-TR" smtClean="0"/>
              <a:t>12.05.2020</a:t>
            </a:fld>
            <a:endParaRPr lang="tr-TR"/>
          </a:p>
        </p:txBody>
      </p:sp>
      <p:sp>
        <p:nvSpPr>
          <p:cNvPr id="6" name="Alt Bilgi Yer Tutucusu 5">
            <a:extLst>
              <a:ext uri="{FF2B5EF4-FFF2-40B4-BE49-F238E27FC236}">
                <a16:creationId xmlns:a16="http://schemas.microsoft.com/office/drawing/2014/main" id="{0299E54F-F4D2-487A-8734-45300183810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114F00-8081-409E-A1BB-DC5DE2E4FCCB}"/>
              </a:ext>
            </a:extLst>
          </p:cNvPr>
          <p:cNvSpPr>
            <a:spLocks noGrp="1"/>
          </p:cNvSpPr>
          <p:nvPr>
            <p:ph type="sldNum" sz="quarter" idx="12"/>
          </p:nvPr>
        </p:nvSpPr>
        <p:spPr/>
        <p:txBody>
          <a:bodyPr/>
          <a:lstStyle/>
          <a:p>
            <a:fld id="{0011D72D-1D3A-4EFE-BDD4-98C9CDE17BD6}" type="slidenum">
              <a:rPr lang="tr-TR" smtClean="0"/>
              <a:t>‹#›</a:t>
            </a:fld>
            <a:endParaRPr lang="tr-TR"/>
          </a:p>
        </p:txBody>
      </p:sp>
    </p:spTree>
    <p:extLst>
      <p:ext uri="{BB962C8B-B14F-4D97-AF65-F5344CB8AC3E}">
        <p14:creationId xmlns:p14="http://schemas.microsoft.com/office/powerpoint/2010/main" val="103198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C80CF6-D21D-434C-B0E3-6F8CE773715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9CADF72-E48A-417A-B5F4-0BBDA224B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50EBFA6-1A0B-4CC2-BB53-0C7E63B92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C89132D-00A3-4DED-AFA9-7DCB6E3AC538}"/>
              </a:ext>
            </a:extLst>
          </p:cNvPr>
          <p:cNvSpPr>
            <a:spLocks noGrp="1"/>
          </p:cNvSpPr>
          <p:nvPr>
            <p:ph type="dt" sz="half" idx="10"/>
          </p:nvPr>
        </p:nvSpPr>
        <p:spPr/>
        <p:txBody>
          <a:bodyPr/>
          <a:lstStyle/>
          <a:p>
            <a:fld id="{A2774FD5-1D86-4A88-A062-48EBBB74AB75}" type="datetimeFigureOut">
              <a:rPr lang="tr-TR" smtClean="0"/>
              <a:t>12.05.2020</a:t>
            </a:fld>
            <a:endParaRPr lang="tr-TR"/>
          </a:p>
        </p:txBody>
      </p:sp>
      <p:sp>
        <p:nvSpPr>
          <p:cNvPr id="6" name="Alt Bilgi Yer Tutucusu 5">
            <a:extLst>
              <a:ext uri="{FF2B5EF4-FFF2-40B4-BE49-F238E27FC236}">
                <a16:creationId xmlns:a16="http://schemas.microsoft.com/office/drawing/2014/main" id="{6C552D3B-C99A-4305-9D1B-202180CB14F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643325-F097-47EF-A9A1-6B93BB4C8946}"/>
              </a:ext>
            </a:extLst>
          </p:cNvPr>
          <p:cNvSpPr>
            <a:spLocks noGrp="1"/>
          </p:cNvSpPr>
          <p:nvPr>
            <p:ph type="sldNum" sz="quarter" idx="12"/>
          </p:nvPr>
        </p:nvSpPr>
        <p:spPr/>
        <p:txBody>
          <a:bodyPr/>
          <a:lstStyle/>
          <a:p>
            <a:fld id="{0011D72D-1D3A-4EFE-BDD4-98C9CDE17BD6}" type="slidenum">
              <a:rPr lang="tr-TR" smtClean="0"/>
              <a:t>‹#›</a:t>
            </a:fld>
            <a:endParaRPr lang="tr-TR"/>
          </a:p>
        </p:txBody>
      </p:sp>
    </p:spTree>
    <p:extLst>
      <p:ext uri="{BB962C8B-B14F-4D97-AF65-F5344CB8AC3E}">
        <p14:creationId xmlns:p14="http://schemas.microsoft.com/office/powerpoint/2010/main" val="187253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EF24C67-C065-4558-B268-3AAD0EB37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9FA126D-B038-4DF0-A42A-0F9E890D1D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884D117-6165-4B01-BDE2-3B9179B52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74FD5-1D86-4A88-A062-48EBBB74AB75}" type="datetimeFigureOut">
              <a:rPr lang="tr-TR" smtClean="0"/>
              <a:t>12.05.2020</a:t>
            </a:fld>
            <a:endParaRPr lang="tr-TR"/>
          </a:p>
        </p:txBody>
      </p:sp>
      <p:sp>
        <p:nvSpPr>
          <p:cNvPr id="5" name="Alt Bilgi Yer Tutucusu 4">
            <a:extLst>
              <a:ext uri="{FF2B5EF4-FFF2-40B4-BE49-F238E27FC236}">
                <a16:creationId xmlns:a16="http://schemas.microsoft.com/office/drawing/2014/main" id="{03850D59-3B47-4E32-BF4C-5C3F3D9D2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84A09D5-785B-4FDF-8CED-A39FD9C07B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1D72D-1D3A-4EFE-BDD4-98C9CDE17BD6}" type="slidenum">
              <a:rPr lang="tr-TR" smtClean="0"/>
              <a:t>‹#›</a:t>
            </a:fld>
            <a:endParaRPr lang="tr-TR"/>
          </a:p>
        </p:txBody>
      </p:sp>
    </p:spTree>
    <p:extLst>
      <p:ext uri="{BB962C8B-B14F-4D97-AF65-F5344CB8AC3E}">
        <p14:creationId xmlns:p14="http://schemas.microsoft.com/office/powerpoint/2010/main" val="148675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7.pn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01DBC8CD-1E88-4F66-BE2E-FF2D52F9186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178" r="393"/>
          <a:stretch/>
        </p:blipFill>
        <p:spPr>
          <a:xfrm>
            <a:off x="0" y="69523"/>
            <a:ext cx="12192000" cy="6718954"/>
          </a:xfrm>
          <a:prstGeom prst="rect">
            <a:avLst/>
          </a:prstGeom>
        </p:spPr>
      </p:pic>
      <p:sp>
        <p:nvSpPr>
          <p:cNvPr id="2" name="Başlık 1">
            <a:extLst>
              <a:ext uri="{FF2B5EF4-FFF2-40B4-BE49-F238E27FC236}">
                <a16:creationId xmlns:a16="http://schemas.microsoft.com/office/drawing/2014/main" id="{68E1B28C-09E0-4EF2-B60D-BB0C2E99B666}"/>
              </a:ext>
            </a:extLst>
          </p:cNvPr>
          <p:cNvSpPr>
            <a:spLocks noGrp="1"/>
          </p:cNvSpPr>
          <p:nvPr>
            <p:ph type="ctrTitle"/>
          </p:nvPr>
        </p:nvSpPr>
        <p:spPr>
          <a:xfrm>
            <a:off x="3461551" y="2532644"/>
            <a:ext cx="5268896" cy="1792711"/>
          </a:xfrm>
          <a:noFill/>
        </p:spPr>
        <p:txBody>
          <a:bodyPr>
            <a:normAutofit/>
          </a:bodyPr>
          <a:lstStyle/>
          <a:p>
            <a:r>
              <a:rPr lang="tr-TR" sz="4000" dirty="0">
                <a:solidFill>
                  <a:srgbClr val="3B419B"/>
                </a:solidFill>
              </a:rPr>
              <a:t>COG 435 </a:t>
            </a:r>
            <a:r>
              <a:rPr lang="tr-TR" dirty="0">
                <a:solidFill>
                  <a:srgbClr val="3B419B"/>
                </a:solidFill>
              </a:rPr>
              <a:t/>
            </a:r>
            <a:br>
              <a:rPr lang="tr-TR" dirty="0">
                <a:solidFill>
                  <a:srgbClr val="3B419B"/>
                </a:solidFill>
              </a:rPr>
            </a:br>
            <a:r>
              <a:rPr lang="tr-TR" sz="6600" b="1" dirty="0">
                <a:solidFill>
                  <a:srgbClr val="3B419B"/>
                </a:solidFill>
              </a:rPr>
              <a:t>UZAK DOĞU</a:t>
            </a:r>
          </a:p>
        </p:txBody>
      </p:sp>
      <p:sp>
        <p:nvSpPr>
          <p:cNvPr id="3" name="Alt Başlık 2">
            <a:extLst>
              <a:ext uri="{FF2B5EF4-FFF2-40B4-BE49-F238E27FC236}">
                <a16:creationId xmlns:a16="http://schemas.microsoft.com/office/drawing/2014/main" id="{35D2F96F-E95D-4AB3-B6CA-82441FC5AECD}"/>
              </a:ext>
            </a:extLst>
          </p:cNvPr>
          <p:cNvSpPr>
            <a:spLocks noGrp="1"/>
          </p:cNvSpPr>
          <p:nvPr>
            <p:ph type="subTitle" idx="1"/>
          </p:nvPr>
        </p:nvSpPr>
        <p:spPr>
          <a:xfrm>
            <a:off x="4234647" y="6038037"/>
            <a:ext cx="3722703" cy="348525"/>
          </a:xfrm>
        </p:spPr>
        <p:txBody>
          <a:bodyPr>
            <a:normAutofit fontScale="92500" lnSpcReduction="20000"/>
          </a:bodyPr>
          <a:lstStyle/>
          <a:p>
            <a:r>
              <a:rPr lang="tr-TR" dirty="0">
                <a:solidFill>
                  <a:srgbClr val="3B419B"/>
                </a:solidFill>
              </a:rPr>
              <a:t>Doç. Dr. Mutlu YILMAZ</a:t>
            </a:r>
          </a:p>
        </p:txBody>
      </p:sp>
      <p:sp>
        <p:nvSpPr>
          <p:cNvPr id="4" name="Metin kutusu 3">
            <a:extLst>
              <a:ext uri="{FF2B5EF4-FFF2-40B4-BE49-F238E27FC236}">
                <a16:creationId xmlns:a16="http://schemas.microsoft.com/office/drawing/2014/main" id="{89162D16-98A3-434F-B492-433CBED436D7}"/>
              </a:ext>
            </a:extLst>
          </p:cNvPr>
          <p:cNvSpPr txBox="1"/>
          <p:nvPr/>
        </p:nvSpPr>
        <p:spPr>
          <a:xfrm>
            <a:off x="4607510" y="471438"/>
            <a:ext cx="2976979"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5" name="Metin kutusu 4">
            <a:extLst>
              <a:ext uri="{FF2B5EF4-FFF2-40B4-BE49-F238E27FC236}">
                <a16:creationId xmlns:a16="http://schemas.microsoft.com/office/drawing/2014/main" id="{8379735A-4715-4C52-B5AD-4AC08D9C6D67}"/>
              </a:ext>
            </a:extLst>
          </p:cNvPr>
          <p:cNvSpPr txBox="1"/>
          <p:nvPr/>
        </p:nvSpPr>
        <p:spPr>
          <a:xfrm>
            <a:off x="4058572" y="4223006"/>
            <a:ext cx="4671875" cy="646331"/>
          </a:xfrm>
          <a:prstGeom prst="rect">
            <a:avLst/>
          </a:prstGeom>
          <a:noFill/>
        </p:spPr>
        <p:txBody>
          <a:bodyPr wrap="square" rtlCol="0">
            <a:spAutoFit/>
          </a:bodyPr>
          <a:lstStyle/>
          <a:p>
            <a:pPr algn="ctr"/>
            <a:r>
              <a:rPr lang="tr-TR" dirty="0" smtClean="0">
                <a:solidFill>
                  <a:srgbClr val="3B419B"/>
                </a:solidFill>
              </a:rPr>
              <a:t>UZAK DOĞU’NUN GENEL </a:t>
            </a:r>
            <a:r>
              <a:rPr lang="tr-TR" dirty="0" smtClean="0">
                <a:solidFill>
                  <a:srgbClr val="3B419B"/>
                </a:solidFill>
              </a:rPr>
              <a:t>COĞRAFİ ÖZELLİKLER  </a:t>
            </a:r>
            <a:endParaRPr lang="tr-TR" dirty="0">
              <a:solidFill>
                <a:srgbClr val="3B419B"/>
              </a:solidFill>
            </a:endParaRPr>
          </a:p>
          <a:p>
            <a:pPr algn="ctr"/>
            <a:endParaRPr lang="tr-TR" dirty="0"/>
          </a:p>
        </p:txBody>
      </p:sp>
    </p:spTree>
    <p:extLst>
      <p:ext uri="{BB962C8B-B14F-4D97-AF65-F5344CB8AC3E}">
        <p14:creationId xmlns:p14="http://schemas.microsoft.com/office/powerpoint/2010/main" val="306152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93253" y="281907"/>
            <a:ext cx="6482610" cy="5509200"/>
          </a:xfrm>
          <a:prstGeom prst="rect">
            <a:avLst/>
          </a:prstGeom>
        </p:spPr>
        <p:txBody>
          <a:bodyPr wrap="square">
            <a:spAutoFit/>
          </a:bodyPr>
          <a:lstStyle/>
          <a:p>
            <a:pPr algn="just"/>
            <a:r>
              <a:rPr lang="tr-TR" sz="2200" dirty="0" smtClean="0">
                <a:cs typeface="Times New Roman" pitchFamily="18" charset="0"/>
              </a:rPr>
              <a:t>Uzak doğuda yaşayanların </a:t>
            </a:r>
            <a:r>
              <a:rPr lang="tr-TR" sz="2200" dirty="0">
                <a:cs typeface="Times New Roman" pitchFamily="18" charset="0"/>
              </a:rPr>
              <a:t> </a:t>
            </a:r>
            <a:r>
              <a:rPr lang="tr-TR" sz="2200" dirty="0" smtClean="0">
                <a:cs typeface="Times New Roman" pitchFamily="18" charset="0"/>
              </a:rPr>
              <a:t>büyük bölümü Muson ikliminin görüldüğü alanlarda yaşamaktadır. Bu bölgeler dünyanın en yoğun nüfuslu alanlarıdır. Muson </a:t>
            </a:r>
            <a:r>
              <a:rPr lang="tr-TR" sz="2200" dirty="0">
                <a:cs typeface="Times New Roman" pitchFamily="18" charset="0"/>
              </a:rPr>
              <a:t>iklimi, tropikal iklim özellikleri taşıyan Güney, Güneydoğu ve Doğu Asya’da etkilidir. </a:t>
            </a:r>
            <a:r>
              <a:rPr lang="tr-TR" sz="2200" dirty="0" smtClean="0">
                <a:cs typeface="Times New Roman" pitchFamily="18" charset="0"/>
              </a:rPr>
              <a:t>Yaz mevsimleri </a:t>
            </a:r>
            <a:r>
              <a:rPr lang="tr-TR" sz="2200" dirty="0">
                <a:cs typeface="Times New Roman" pitchFamily="18" charset="0"/>
              </a:rPr>
              <a:t>yağışlı, kışlar kurak geçer. Sıcaklık </a:t>
            </a:r>
            <a:r>
              <a:rPr lang="tr-TR" sz="2200" dirty="0" smtClean="0">
                <a:cs typeface="Times New Roman" pitchFamily="18" charset="0"/>
              </a:rPr>
              <a:t>ortalaması </a:t>
            </a:r>
            <a:r>
              <a:rPr lang="tr-TR" sz="2200" dirty="0">
                <a:cs typeface="Times New Roman" pitchFamily="18" charset="0"/>
              </a:rPr>
              <a:t>bütün yıl 10 °C </a:t>
            </a:r>
            <a:r>
              <a:rPr lang="tr-TR" sz="2200" dirty="0" err="1">
                <a:cs typeface="Times New Roman" pitchFamily="18" charset="0"/>
              </a:rPr>
              <a:t>nin</a:t>
            </a:r>
            <a:r>
              <a:rPr lang="tr-TR" sz="2200" dirty="0">
                <a:cs typeface="Times New Roman" pitchFamily="18" charset="0"/>
              </a:rPr>
              <a:t> üstündedir.   </a:t>
            </a:r>
            <a:r>
              <a:rPr lang="tr-TR" sz="2200" dirty="0" smtClean="0">
                <a:cs typeface="Times New Roman" pitchFamily="18" charset="0"/>
              </a:rPr>
              <a:t>Yıllık </a:t>
            </a:r>
            <a:r>
              <a:rPr lang="tr-TR" sz="2200" dirty="0">
                <a:cs typeface="Times New Roman" pitchFamily="18" charset="0"/>
              </a:rPr>
              <a:t>yağış miktarı </a:t>
            </a:r>
            <a:r>
              <a:rPr lang="tr-TR" sz="2200" dirty="0" smtClean="0">
                <a:cs typeface="Times New Roman" pitchFamily="18" charset="0"/>
              </a:rPr>
              <a:t>1500-2000 </a:t>
            </a:r>
            <a:r>
              <a:rPr lang="tr-TR" sz="2200" dirty="0">
                <a:cs typeface="Times New Roman" pitchFamily="18" charset="0"/>
              </a:rPr>
              <a:t>mm civarındadır. Ancak kıyı kesimlerde </a:t>
            </a:r>
            <a:r>
              <a:rPr lang="tr-TR" sz="2200" dirty="0" smtClean="0">
                <a:cs typeface="Times New Roman" pitchFamily="18" charset="0"/>
              </a:rPr>
              <a:t>bu </a:t>
            </a:r>
            <a:r>
              <a:rPr lang="tr-TR" sz="2200" dirty="0">
                <a:cs typeface="Times New Roman" pitchFamily="18" charset="0"/>
              </a:rPr>
              <a:t>yağış miktarı çok daha fazla olabilmektedir . </a:t>
            </a:r>
            <a:r>
              <a:rPr lang="tr-TR" sz="2200" dirty="0" smtClean="0">
                <a:cs typeface="Times New Roman" pitchFamily="18" charset="0"/>
              </a:rPr>
              <a:t>Bitki</a:t>
            </a:r>
            <a:r>
              <a:rPr lang="tr-TR" sz="2200" dirty="0">
                <a:cs typeface="Times New Roman" pitchFamily="18" charset="0"/>
              </a:rPr>
              <a:t> örtüsü kışın yaprağını döken geniş yapraklı muson ormanlarıdır. Kış aylarında ise karadan denize doğru serin ve kuru eser.  Muson yağmurları şiddetli </a:t>
            </a:r>
            <a:r>
              <a:rPr lang="tr-TR" sz="2200" dirty="0" smtClean="0">
                <a:cs typeface="Times New Roman" pitchFamily="18" charset="0"/>
              </a:rPr>
              <a:t>olabileceğinden</a:t>
            </a:r>
            <a:r>
              <a:rPr lang="tr-TR" sz="2200" dirty="0">
                <a:cs typeface="Times New Roman" pitchFamily="18" charset="0"/>
              </a:rPr>
              <a:t>, özellikle karaya vurdukları sahil kesimlerinde ciddi sel baskınlarına ve dev dalgalara sebep </a:t>
            </a:r>
            <a:r>
              <a:rPr lang="tr-TR" sz="2200" dirty="0" smtClean="0">
                <a:cs typeface="Times New Roman" pitchFamily="18" charset="0"/>
              </a:rPr>
              <a:t>olurlar</a:t>
            </a:r>
            <a:endParaRPr lang="tr-TR" sz="2200" dirty="0">
              <a:cs typeface="Times New Roman" pitchFamily="18" charset="0"/>
            </a:endParaRPr>
          </a:p>
          <a:p>
            <a:pPr algn="just"/>
            <a:r>
              <a:rPr lang="tr-TR" sz="2200" dirty="0">
                <a:cs typeface="Times New Roman" pitchFamily="18" charset="0"/>
              </a:rPr>
              <a:t>Görkemli yağmur ormanları, (Bambu ağaçları) aralıksız yağış ve güçlü rüzgarları başta gelen özelliğidir.</a:t>
            </a:r>
          </a:p>
        </p:txBody>
      </p:sp>
      <p:pic>
        <p:nvPicPr>
          <p:cNvPr id="4" name="Resim 3"/>
          <p:cNvPicPr>
            <a:picLocks noChangeAspect="1"/>
          </p:cNvPicPr>
          <p:nvPr/>
        </p:nvPicPr>
        <p:blipFill>
          <a:blip r:embed="rId2"/>
          <a:stretch>
            <a:fillRect/>
          </a:stretch>
        </p:blipFill>
        <p:spPr>
          <a:xfrm>
            <a:off x="73568" y="4724215"/>
            <a:ext cx="445047" cy="2133785"/>
          </a:xfrm>
          <a:prstGeom prst="rect">
            <a:avLst/>
          </a:prstGeom>
        </p:spPr>
      </p:pic>
      <p:pic>
        <p:nvPicPr>
          <p:cNvPr id="5" name="Resim 4"/>
          <p:cNvPicPr>
            <a:picLocks noChangeAspect="1"/>
          </p:cNvPicPr>
          <p:nvPr/>
        </p:nvPicPr>
        <p:blipFill>
          <a:blip r:embed="rId3"/>
          <a:stretch>
            <a:fillRect/>
          </a:stretch>
        </p:blipFill>
        <p:spPr>
          <a:xfrm>
            <a:off x="7175863" y="359573"/>
            <a:ext cx="4841103" cy="2676934"/>
          </a:xfrm>
          <a:prstGeom prst="rect">
            <a:avLst/>
          </a:prstGeom>
        </p:spPr>
      </p:pic>
      <p:pic>
        <p:nvPicPr>
          <p:cNvPr id="6" name="Resim 5"/>
          <p:cNvPicPr>
            <a:picLocks noChangeAspect="1"/>
          </p:cNvPicPr>
          <p:nvPr/>
        </p:nvPicPr>
        <p:blipFill>
          <a:blip r:embed="rId4"/>
          <a:stretch>
            <a:fillRect/>
          </a:stretch>
        </p:blipFill>
        <p:spPr>
          <a:xfrm>
            <a:off x="7175863" y="3204755"/>
            <a:ext cx="4794870" cy="2719475"/>
          </a:xfrm>
          <a:prstGeom prst="rect">
            <a:avLst/>
          </a:prstGeom>
        </p:spPr>
      </p:pic>
    </p:spTree>
    <p:extLst>
      <p:ext uri="{BB962C8B-B14F-4D97-AF65-F5344CB8AC3E}">
        <p14:creationId xmlns:p14="http://schemas.microsoft.com/office/powerpoint/2010/main" val="3094015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4294967295"/>
          </p:nvPr>
        </p:nvSpPr>
        <p:spPr>
          <a:xfrm>
            <a:off x="0" y="1557338"/>
            <a:ext cx="2387600" cy="1204912"/>
          </a:xfrm>
        </p:spPr>
        <p:txBody>
          <a:bodyPr>
            <a:normAutofit/>
          </a:bodyPr>
          <a:lstStyle/>
          <a:p>
            <a:pPr>
              <a:buNone/>
            </a:pPr>
            <a:r>
              <a:rPr lang="tr-TR" dirty="0" smtClean="0"/>
              <a:t>Sarı ırmak</a:t>
            </a:r>
          </a:p>
        </p:txBody>
      </p:sp>
      <p:pic>
        <p:nvPicPr>
          <p:cNvPr id="6" name="5 Resim" descr="sarı ırmak.jpg"/>
          <p:cNvPicPr>
            <a:picLocks noChangeAspect="1"/>
          </p:cNvPicPr>
          <p:nvPr/>
        </p:nvPicPr>
        <p:blipFill>
          <a:blip r:embed="rId2" cstate="print"/>
          <a:stretch>
            <a:fillRect/>
          </a:stretch>
        </p:blipFill>
        <p:spPr>
          <a:xfrm>
            <a:off x="5195392" y="764704"/>
            <a:ext cx="5472608" cy="2880320"/>
          </a:xfrm>
          <a:prstGeom prst="rect">
            <a:avLst/>
          </a:prstGeom>
        </p:spPr>
      </p:pic>
      <p:pic>
        <p:nvPicPr>
          <p:cNvPr id="7" name="6 Resim" descr="Yangtze InThreeGorges.jpg"/>
          <p:cNvPicPr>
            <a:picLocks noChangeAspect="1"/>
          </p:cNvPicPr>
          <p:nvPr/>
        </p:nvPicPr>
        <p:blipFill>
          <a:blip r:embed="rId3" cstate="print"/>
          <a:stretch>
            <a:fillRect/>
          </a:stretch>
        </p:blipFill>
        <p:spPr>
          <a:xfrm>
            <a:off x="1524000" y="3636268"/>
            <a:ext cx="5148064" cy="3221732"/>
          </a:xfrm>
          <a:prstGeom prst="rect">
            <a:avLst/>
          </a:prstGeom>
        </p:spPr>
      </p:pic>
      <p:sp>
        <p:nvSpPr>
          <p:cNvPr id="8" name="7 Dikdörtgen"/>
          <p:cNvSpPr/>
          <p:nvPr/>
        </p:nvSpPr>
        <p:spPr>
          <a:xfrm>
            <a:off x="7104112" y="4509121"/>
            <a:ext cx="3563888" cy="492443"/>
          </a:xfrm>
          <a:prstGeom prst="rect">
            <a:avLst/>
          </a:prstGeom>
        </p:spPr>
        <p:txBody>
          <a:bodyPr wrap="square">
            <a:spAutoFit/>
          </a:bodyPr>
          <a:lstStyle/>
          <a:p>
            <a:r>
              <a:rPr lang="tr-TR" sz="2600" dirty="0">
                <a:solidFill>
                  <a:prstClr val="black"/>
                </a:solidFill>
                <a:latin typeface="Times New Roman" pitchFamily="18" charset="0"/>
                <a:cs typeface="Times New Roman" pitchFamily="18" charset="0"/>
              </a:rPr>
              <a:t>Yangtze (Mavi  Nehir)</a:t>
            </a:r>
          </a:p>
        </p:txBody>
      </p:sp>
      <p:pic>
        <p:nvPicPr>
          <p:cNvPr id="2" name="Resim 1"/>
          <p:cNvPicPr>
            <a:picLocks noChangeAspect="1"/>
          </p:cNvPicPr>
          <p:nvPr/>
        </p:nvPicPr>
        <p:blipFill>
          <a:blip r:embed="rId4"/>
          <a:stretch>
            <a:fillRect/>
          </a:stretch>
        </p:blipFill>
        <p:spPr>
          <a:xfrm>
            <a:off x="90985" y="4724215"/>
            <a:ext cx="445047" cy="2133785"/>
          </a:xfrm>
          <a:prstGeom prst="rect">
            <a:avLst/>
          </a:prstGeom>
        </p:spPr>
      </p:pic>
    </p:spTree>
    <p:extLst>
      <p:ext uri="{BB962C8B-B14F-4D97-AF65-F5344CB8AC3E}">
        <p14:creationId xmlns:p14="http://schemas.microsoft.com/office/powerpoint/2010/main" val="3010447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alikcilik_1.jpg"/>
          <p:cNvPicPr>
            <a:picLocks noGrp="1" noChangeAspect="1"/>
          </p:cNvPicPr>
          <p:nvPr>
            <p:ph idx="4294967295"/>
          </p:nvPr>
        </p:nvPicPr>
        <p:blipFill>
          <a:blip r:embed="rId2" cstate="print"/>
          <a:stretch>
            <a:fillRect/>
          </a:stretch>
        </p:blipFill>
        <p:spPr>
          <a:xfrm>
            <a:off x="1915885" y="678210"/>
            <a:ext cx="3857898" cy="5327650"/>
          </a:xfrm>
        </p:spPr>
      </p:pic>
      <p:pic>
        <p:nvPicPr>
          <p:cNvPr id="5" name="4 Resim" descr="Balikcilik_2.jpg"/>
          <p:cNvPicPr>
            <a:picLocks noChangeAspect="1"/>
          </p:cNvPicPr>
          <p:nvPr/>
        </p:nvPicPr>
        <p:blipFill>
          <a:blip r:embed="rId3" cstate="print"/>
          <a:stretch>
            <a:fillRect/>
          </a:stretch>
        </p:blipFill>
        <p:spPr>
          <a:xfrm>
            <a:off x="6710672" y="662486"/>
            <a:ext cx="3811910" cy="5343374"/>
          </a:xfrm>
          <a:prstGeom prst="rect">
            <a:avLst/>
          </a:prstGeom>
        </p:spPr>
      </p:pic>
      <p:pic>
        <p:nvPicPr>
          <p:cNvPr id="3" name="Resim 2"/>
          <p:cNvPicPr>
            <a:picLocks noChangeAspect="1"/>
          </p:cNvPicPr>
          <p:nvPr/>
        </p:nvPicPr>
        <p:blipFill>
          <a:blip r:embed="rId4"/>
          <a:stretch>
            <a:fillRect/>
          </a:stretch>
        </p:blipFill>
        <p:spPr>
          <a:xfrm>
            <a:off x="117110" y="4724215"/>
            <a:ext cx="445047" cy="2133785"/>
          </a:xfrm>
          <a:prstGeom prst="rect">
            <a:avLst/>
          </a:prstGeom>
        </p:spPr>
      </p:pic>
    </p:spTree>
    <p:extLst>
      <p:ext uri="{BB962C8B-B14F-4D97-AF65-F5344CB8AC3E}">
        <p14:creationId xmlns:p14="http://schemas.microsoft.com/office/powerpoint/2010/main" val="796529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1524000" y="5511453"/>
            <a:ext cx="8229600" cy="1143000"/>
          </a:xfrm>
        </p:spPr>
        <p:txBody>
          <a:bodyPr>
            <a:normAutofit/>
          </a:bodyPr>
          <a:lstStyle/>
          <a:p>
            <a:pPr algn="l"/>
            <a:r>
              <a:rPr lang="tr-TR" b="1" dirty="0" smtClean="0">
                <a:latin typeface="Comic Sans MS" pitchFamily="66" charset="0"/>
              </a:rPr>
              <a:t> Uzakdoğu Yemekleri</a:t>
            </a:r>
            <a:endParaRPr lang="tr-TR" b="1" dirty="0">
              <a:latin typeface="Comic Sans MS" pitchFamily="66" charset="0"/>
            </a:endParaRPr>
          </a:p>
        </p:txBody>
      </p:sp>
      <p:sp>
        <p:nvSpPr>
          <p:cNvPr id="3" name="2 İçerik Yer Tutucusu"/>
          <p:cNvSpPr>
            <a:spLocks noGrp="1"/>
          </p:cNvSpPr>
          <p:nvPr>
            <p:ph idx="4294967295"/>
          </p:nvPr>
        </p:nvSpPr>
        <p:spPr>
          <a:xfrm>
            <a:off x="0" y="1785938"/>
            <a:ext cx="8229600" cy="5072062"/>
          </a:xfrm>
        </p:spPr>
        <p:txBody>
          <a:bodyPr>
            <a:normAutofit/>
          </a:bodyPr>
          <a:lstStyle/>
          <a:p>
            <a:pPr algn="just"/>
            <a:endParaRPr lang="tr-TR" dirty="0" smtClean="0"/>
          </a:p>
          <a:p>
            <a:pPr algn="just"/>
            <a:endParaRPr lang="tr-TR" dirty="0" smtClean="0"/>
          </a:p>
          <a:p>
            <a:pPr algn="just"/>
            <a:endParaRPr lang="tr-TR" dirty="0" smtClean="0"/>
          </a:p>
          <a:p>
            <a:pPr algn="just">
              <a:buNone/>
            </a:pPr>
            <a:endParaRPr lang="tr-TR" dirty="0" smtClean="0"/>
          </a:p>
          <a:p>
            <a:pPr algn="just">
              <a:buNone/>
            </a:pPr>
            <a:r>
              <a:rPr lang="tr-TR" dirty="0" smtClean="0"/>
              <a:t> </a:t>
            </a:r>
          </a:p>
          <a:p>
            <a:pPr algn="just"/>
            <a:endParaRPr lang="tr-TR" dirty="0" smtClean="0"/>
          </a:p>
          <a:p>
            <a:pPr algn="just"/>
            <a:endParaRPr lang="tr-TR" dirty="0" smtClean="0"/>
          </a:p>
          <a:p>
            <a:pPr algn="just"/>
            <a:endParaRPr lang="tr-TR" dirty="0" smtClean="0"/>
          </a:p>
          <a:p>
            <a:pPr algn="just"/>
            <a:endParaRPr lang="tr-TR" dirty="0" smtClean="0"/>
          </a:p>
          <a:p>
            <a:pPr algn="just">
              <a:buNone/>
            </a:pPr>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buNone/>
            </a:pPr>
            <a:endParaRPr lang="tr-TR" dirty="0"/>
          </a:p>
        </p:txBody>
      </p:sp>
      <p:pic>
        <p:nvPicPr>
          <p:cNvPr id="21507" name="Picture 3" descr="C:\Users\TOSHIBA\Desktop\daom.jpg"/>
          <p:cNvPicPr>
            <a:picLocks noChangeAspect="1" noChangeArrowheads="1"/>
          </p:cNvPicPr>
          <p:nvPr/>
        </p:nvPicPr>
        <p:blipFill>
          <a:blip r:embed="rId2"/>
          <a:srcRect/>
          <a:stretch>
            <a:fillRect/>
          </a:stretch>
        </p:blipFill>
        <p:spPr bwMode="auto">
          <a:xfrm>
            <a:off x="1497853" y="1884485"/>
            <a:ext cx="2643206" cy="1571636"/>
          </a:xfrm>
          <a:prstGeom prst="rect">
            <a:avLst/>
          </a:prstGeom>
          <a:noFill/>
        </p:spPr>
      </p:pic>
      <p:pic>
        <p:nvPicPr>
          <p:cNvPr id="21508" name="Picture 4" descr="C:\Users\TOSHIBA\Desktop\kimbab.JPG"/>
          <p:cNvPicPr>
            <a:picLocks noChangeAspect="1" noChangeArrowheads="1"/>
          </p:cNvPicPr>
          <p:nvPr/>
        </p:nvPicPr>
        <p:blipFill>
          <a:blip r:embed="rId3"/>
          <a:srcRect/>
          <a:stretch>
            <a:fillRect/>
          </a:stretch>
        </p:blipFill>
        <p:spPr bwMode="auto">
          <a:xfrm>
            <a:off x="6824642" y="3433207"/>
            <a:ext cx="2928958" cy="1857388"/>
          </a:xfrm>
          <a:prstGeom prst="rect">
            <a:avLst/>
          </a:prstGeom>
          <a:noFill/>
        </p:spPr>
      </p:pic>
      <p:pic>
        <p:nvPicPr>
          <p:cNvPr id="21509" name="Picture 5" descr="C:\Users\TOSHIBA\Desktop\jeun.JPG"/>
          <p:cNvPicPr>
            <a:picLocks noChangeAspect="1" noChangeArrowheads="1"/>
          </p:cNvPicPr>
          <p:nvPr/>
        </p:nvPicPr>
        <p:blipFill>
          <a:blip r:embed="rId4"/>
          <a:srcRect/>
          <a:stretch>
            <a:fillRect/>
          </a:stretch>
        </p:blipFill>
        <p:spPr bwMode="auto">
          <a:xfrm>
            <a:off x="6764353" y="1922910"/>
            <a:ext cx="2928958" cy="1571636"/>
          </a:xfrm>
          <a:prstGeom prst="rect">
            <a:avLst/>
          </a:prstGeom>
          <a:noFill/>
        </p:spPr>
      </p:pic>
      <p:pic>
        <p:nvPicPr>
          <p:cNvPr id="21510" name="Picture 6" descr="C:\Users\TOSHIBA\Desktop\ahtapot.jpg"/>
          <p:cNvPicPr>
            <a:picLocks noChangeAspect="1" noChangeArrowheads="1"/>
          </p:cNvPicPr>
          <p:nvPr/>
        </p:nvPicPr>
        <p:blipFill>
          <a:blip r:embed="rId5"/>
          <a:srcRect/>
          <a:stretch>
            <a:fillRect/>
          </a:stretch>
        </p:blipFill>
        <p:spPr bwMode="auto">
          <a:xfrm>
            <a:off x="4168742" y="238478"/>
            <a:ext cx="2571768" cy="1716003"/>
          </a:xfrm>
          <a:prstGeom prst="rect">
            <a:avLst/>
          </a:prstGeom>
          <a:noFill/>
        </p:spPr>
      </p:pic>
      <p:pic>
        <p:nvPicPr>
          <p:cNvPr id="21511" name="Picture 7" descr="C:\Users\TOSHIBA\Desktop\yemekler3.jpg"/>
          <p:cNvPicPr>
            <a:picLocks noChangeAspect="1" noChangeArrowheads="1"/>
          </p:cNvPicPr>
          <p:nvPr/>
        </p:nvPicPr>
        <p:blipFill>
          <a:blip r:embed="rId6"/>
          <a:srcRect/>
          <a:stretch>
            <a:fillRect/>
          </a:stretch>
        </p:blipFill>
        <p:spPr bwMode="auto">
          <a:xfrm>
            <a:off x="4141059" y="1913641"/>
            <a:ext cx="2655123" cy="1663622"/>
          </a:xfrm>
          <a:prstGeom prst="rect">
            <a:avLst/>
          </a:prstGeom>
          <a:noFill/>
        </p:spPr>
      </p:pic>
      <p:pic>
        <p:nvPicPr>
          <p:cNvPr id="21512" name="Picture 8" descr="C:\Users\TOSHIBA\Desktop\sannakji.jpg"/>
          <p:cNvPicPr>
            <a:picLocks noChangeAspect="1" noChangeArrowheads="1"/>
          </p:cNvPicPr>
          <p:nvPr/>
        </p:nvPicPr>
        <p:blipFill>
          <a:blip r:embed="rId7"/>
          <a:srcRect/>
          <a:stretch>
            <a:fillRect/>
          </a:stretch>
        </p:blipFill>
        <p:spPr bwMode="auto">
          <a:xfrm>
            <a:off x="1524000" y="3463768"/>
            <a:ext cx="2714644" cy="1868524"/>
          </a:xfrm>
          <a:prstGeom prst="rect">
            <a:avLst/>
          </a:prstGeom>
          <a:noFill/>
        </p:spPr>
      </p:pic>
      <p:pic>
        <p:nvPicPr>
          <p:cNvPr id="21513" name="Picture 9" descr="C:\Users\TOSHIBA\Desktop\naengmyeon.jpg"/>
          <p:cNvPicPr>
            <a:picLocks noChangeAspect="1" noChangeArrowheads="1"/>
          </p:cNvPicPr>
          <p:nvPr/>
        </p:nvPicPr>
        <p:blipFill>
          <a:blip r:embed="rId8" cstate="print"/>
          <a:srcRect/>
          <a:stretch>
            <a:fillRect/>
          </a:stretch>
        </p:blipFill>
        <p:spPr bwMode="auto">
          <a:xfrm>
            <a:off x="4238644" y="3431679"/>
            <a:ext cx="2571768" cy="1883105"/>
          </a:xfrm>
          <a:prstGeom prst="rect">
            <a:avLst/>
          </a:prstGeom>
          <a:noFill/>
        </p:spPr>
      </p:pic>
      <p:pic>
        <p:nvPicPr>
          <p:cNvPr id="21514" name="Picture 10" descr="C:\Users\TOSHIBA\Desktop\fare-sis-yapip-yediler.jpg"/>
          <p:cNvPicPr>
            <a:picLocks noChangeAspect="1" noChangeArrowheads="1"/>
          </p:cNvPicPr>
          <p:nvPr/>
        </p:nvPicPr>
        <p:blipFill>
          <a:blip r:embed="rId9"/>
          <a:srcRect/>
          <a:stretch>
            <a:fillRect/>
          </a:stretch>
        </p:blipFill>
        <p:spPr bwMode="auto">
          <a:xfrm>
            <a:off x="6764353" y="238478"/>
            <a:ext cx="2928958" cy="1643074"/>
          </a:xfrm>
          <a:prstGeom prst="rect">
            <a:avLst/>
          </a:prstGeom>
          <a:noFill/>
        </p:spPr>
      </p:pic>
      <p:pic>
        <p:nvPicPr>
          <p:cNvPr id="21515" name="Picture 11" descr="C:\Users\TOSHIBA\Desktop\yemekler2.jpg"/>
          <p:cNvPicPr>
            <a:picLocks noChangeAspect="1" noChangeArrowheads="1"/>
          </p:cNvPicPr>
          <p:nvPr/>
        </p:nvPicPr>
        <p:blipFill>
          <a:blip r:embed="rId10"/>
          <a:srcRect/>
          <a:stretch>
            <a:fillRect/>
          </a:stretch>
        </p:blipFill>
        <p:spPr bwMode="auto">
          <a:xfrm>
            <a:off x="1524000" y="261802"/>
            <a:ext cx="2643206" cy="1636702"/>
          </a:xfrm>
          <a:prstGeom prst="rect">
            <a:avLst/>
          </a:prstGeom>
          <a:noFill/>
        </p:spPr>
      </p:pic>
      <p:pic>
        <p:nvPicPr>
          <p:cNvPr id="4" name="Resim 3"/>
          <p:cNvPicPr>
            <a:picLocks noChangeAspect="1"/>
          </p:cNvPicPr>
          <p:nvPr/>
        </p:nvPicPr>
        <p:blipFill>
          <a:blip r:embed="rId11"/>
          <a:stretch>
            <a:fillRect/>
          </a:stretch>
        </p:blipFill>
        <p:spPr>
          <a:xfrm>
            <a:off x="104812" y="4600210"/>
            <a:ext cx="445047" cy="2133785"/>
          </a:xfrm>
          <a:prstGeom prst="rect">
            <a:avLst/>
          </a:prstGeom>
        </p:spPr>
      </p:pic>
    </p:spTree>
    <p:extLst>
      <p:ext uri="{BB962C8B-B14F-4D97-AF65-F5344CB8AC3E}">
        <p14:creationId xmlns:p14="http://schemas.microsoft.com/office/powerpoint/2010/main" val="3101115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tice\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016" y="0"/>
            <a:ext cx="4427984" cy="32129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tice\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716016" cy="32129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atice\Desktop\DSC_02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212977"/>
            <a:ext cx="4572000" cy="36450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atice\Desktop\genk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212976"/>
            <a:ext cx="4572000" cy="3645023"/>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6"/>
          <a:stretch>
            <a:fillRect/>
          </a:stretch>
        </p:blipFill>
        <p:spPr>
          <a:xfrm>
            <a:off x="169362" y="4626336"/>
            <a:ext cx="445047" cy="2133785"/>
          </a:xfrm>
          <a:prstGeom prst="rect">
            <a:avLst/>
          </a:prstGeom>
        </p:spPr>
      </p:pic>
    </p:spTree>
    <p:extLst>
      <p:ext uri="{BB962C8B-B14F-4D97-AF65-F5344CB8AC3E}">
        <p14:creationId xmlns:p14="http://schemas.microsoft.com/office/powerpoint/2010/main" val="2433061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97A208EF-36AD-451D-B0AE-3342284D656C}"/>
              </a:ext>
            </a:extLst>
          </p:cNvPr>
          <p:cNvSpPr txBox="1"/>
          <p:nvPr/>
        </p:nvSpPr>
        <p:spPr>
          <a:xfrm>
            <a:off x="266330" y="315831"/>
            <a:ext cx="3826276" cy="369332"/>
          </a:xfrm>
          <a:prstGeom prst="rect">
            <a:avLst/>
          </a:prstGeom>
          <a:noFill/>
        </p:spPr>
        <p:txBody>
          <a:bodyPr wrap="square" rtlCol="0">
            <a:spAutoFit/>
          </a:bodyPr>
          <a:lstStyle/>
          <a:p>
            <a:r>
              <a:rPr lang="tr-TR" b="1" dirty="0"/>
              <a:t>Yararlanılan Kaynaklar</a:t>
            </a:r>
          </a:p>
        </p:txBody>
      </p:sp>
      <p:sp>
        <p:nvSpPr>
          <p:cNvPr id="2" name="Metin kutusu 1">
            <a:extLst>
              <a:ext uri="{FF2B5EF4-FFF2-40B4-BE49-F238E27FC236}">
                <a16:creationId xmlns:a16="http://schemas.microsoft.com/office/drawing/2014/main" id="{3502D25A-3005-47C0-9906-E3E4D631A24A}"/>
              </a:ext>
            </a:extLst>
          </p:cNvPr>
          <p:cNvSpPr txBox="1"/>
          <p:nvPr/>
        </p:nvSpPr>
        <p:spPr>
          <a:xfrm>
            <a:off x="266330" y="685163"/>
            <a:ext cx="10038672" cy="1200329"/>
          </a:xfrm>
          <a:prstGeom prst="rect">
            <a:avLst/>
          </a:prstGeom>
          <a:noFill/>
        </p:spPr>
        <p:txBody>
          <a:bodyPr wrap="square" rtlCol="0">
            <a:spAutoFit/>
          </a:bodyPr>
          <a:lstStyle/>
          <a:p>
            <a:pPr>
              <a:lnSpc>
                <a:spcPct val="150000"/>
              </a:lnSpc>
            </a:pPr>
            <a:r>
              <a:rPr lang="tr-TR" dirty="0" err="1" smtClean="0"/>
              <a:t>Short</a:t>
            </a:r>
            <a:r>
              <a:rPr lang="tr-TR" dirty="0"/>
              <a:t>, R. J. 2019 </a:t>
            </a:r>
            <a:r>
              <a:rPr lang="tr-TR" i="1" dirty="0"/>
              <a:t>World </a:t>
            </a:r>
            <a:r>
              <a:rPr lang="tr-TR" i="1" dirty="0" err="1"/>
              <a:t>Regional</a:t>
            </a:r>
            <a:r>
              <a:rPr lang="tr-TR" i="1" dirty="0"/>
              <a:t> </a:t>
            </a:r>
            <a:r>
              <a:rPr lang="tr-TR" i="1" dirty="0" err="1"/>
              <a:t>Geography</a:t>
            </a:r>
            <a:r>
              <a:rPr lang="tr-TR" i="1" dirty="0"/>
              <a:t>.</a:t>
            </a:r>
            <a:r>
              <a:rPr lang="tr-TR" dirty="0"/>
              <a:t> Oxford </a:t>
            </a:r>
            <a:r>
              <a:rPr lang="tr-TR" dirty="0" err="1"/>
              <a:t>University</a:t>
            </a:r>
            <a:r>
              <a:rPr lang="tr-TR" dirty="0"/>
              <a:t> </a:t>
            </a:r>
            <a:r>
              <a:rPr lang="tr-TR" dirty="0" err="1"/>
              <a:t>Press</a:t>
            </a:r>
            <a:endParaRPr lang="tr-TR" dirty="0"/>
          </a:p>
          <a:p>
            <a:pPr>
              <a:lnSpc>
                <a:spcPct val="150000"/>
              </a:lnSpc>
            </a:pPr>
            <a:r>
              <a:rPr lang="en-US" dirty="0"/>
              <a:t>Hobbs, J. J. 2009. </a:t>
            </a:r>
            <a:r>
              <a:rPr lang="en-US" i="1" dirty="0"/>
              <a:t>World Regional Geography</a:t>
            </a:r>
            <a:r>
              <a:rPr lang="en-US" dirty="0"/>
              <a:t>. Brooks/Cole: CA</a:t>
            </a:r>
            <a:endParaRPr lang="tr-TR" dirty="0"/>
          </a:p>
          <a:p>
            <a:endParaRPr lang="tr-TR" dirty="0"/>
          </a:p>
        </p:txBody>
      </p:sp>
      <p:sp>
        <p:nvSpPr>
          <p:cNvPr id="6" name="Dikdörtgen 5">
            <a:extLst>
              <a:ext uri="{FF2B5EF4-FFF2-40B4-BE49-F238E27FC236}">
                <a16:creationId xmlns:a16="http://schemas.microsoft.com/office/drawing/2014/main" id="{9F065415-6359-412D-8962-88064505C00A}"/>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Tree>
    <p:extLst>
      <p:ext uri="{BB962C8B-B14F-4D97-AF65-F5344CB8AC3E}">
        <p14:creationId xmlns:p14="http://schemas.microsoft.com/office/powerpoint/2010/main" val="259209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a:extLst>
              <a:ext uri="{FF2B5EF4-FFF2-40B4-BE49-F238E27FC236}">
                <a16:creationId xmlns:a16="http://schemas.microsoft.com/office/drawing/2014/main" id="{2971EDFB-E66E-40B3-A838-A750F17E6A17}"/>
              </a:ext>
            </a:extLst>
          </p:cNvPr>
          <p:cNvSpPr txBox="1"/>
          <p:nvPr/>
        </p:nvSpPr>
        <p:spPr>
          <a:xfrm>
            <a:off x="6746713" y="6479481"/>
            <a:ext cx="4983332" cy="276999"/>
          </a:xfrm>
          <a:prstGeom prst="rect">
            <a:avLst/>
          </a:prstGeom>
          <a:noFill/>
        </p:spPr>
        <p:txBody>
          <a:bodyPr wrap="square" rtlCol="0">
            <a:spAutoFit/>
          </a:bodyPr>
          <a:lstStyle/>
          <a:p>
            <a:r>
              <a:rPr lang="tr-TR" sz="1200" b="1" dirty="0"/>
              <a:t>Kaynak: </a:t>
            </a:r>
            <a:r>
              <a:rPr lang="tr-TR" sz="1200" dirty="0" err="1"/>
              <a:t>Short</a:t>
            </a:r>
            <a:r>
              <a:rPr lang="tr-TR" sz="1200" dirty="0"/>
              <a:t>, 2019: 851.</a:t>
            </a:r>
          </a:p>
        </p:txBody>
      </p:sp>
      <p:sp>
        <p:nvSpPr>
          <p:cNvPr id="2" name="Metin kutusu 1">
            <a:extLst>
              <a:ext uri="{FF2B5EF4-FFF2-40B4-BE49-F238E27FC236}">
                <a16:creationId xmlns:a16="http://schemas.microsoft.com/office/drawing/2014/main" id="{3502D25A-3005-47C0-9906-E3E4D631A24A}"/>
              </a:ext>
            </a:extLst>
          </p:cNvPr>
          <p:cNvSpPr txBox="1"/>
          <p:nvPr/>
        </p:nvSpPr>
        <p:spPr>
          <a:xfrm>
            <a:off x="639772" y="1514910"/>
            <a:ext cx="5859262" cy="3416320"/>
          </a:xfrm>
          <a:prstGeom prst="rect">
            <a:avLst/>
          </a:prstGeom>
          <a:noFill/>
        </p:spPr>
        <p:txBody>
          <a:bodyPr wrap="square" rtlCol="0">
            <a:spAutoFit/>
          </a:bodyPr>
          <a:lstStyle/>
          <a:p>
            <a:r>
              <a:rPr lang="tr-TR" sz="2400" dirty="0"/>
              <a:t>‘Uzak Doğu’ kavramı Avrupa merkezli bir yaklaşım sonucunda ortaya çıkmıştır. </a:t>
            </a:r>
          </a:p>
          <a:p>
            <a:endParaRPr lang="tr-TR" sz="2400" dirty="0"/>
          </a:p>
          <a:p>
            <a:r>
              <a:rPr lang="tr-TR" sz="2400" dirty="0"/>
              <a:t>Çin, Japonya, Endonezya, Filipinler, Malezya,</a:t>
            </a:r>
          </a:p>
          <a:p>
            <a:r>
              <a:rPr lang="tr-TR" sz="2400" dirty="0" err="1"/>
              <a:t>Brunei</a:t>
            </a:r>
            <a:r>
              <a:rPr lang="tr-TR" sz="2400" dirty="0"/>
              <a:t>, Singapur, Doğu Timur, Tayland, Laos,</a:t>
            </a:r>
          </a:p>
          <a:p>
            <a:r>
              <a:rPr lang="tr-TR" sz="2400" dirty="0"/>
              <a:t>Kamboçya, Vietnam, Myanmar, Çin Cumhuriyeti (Tayvan), Bangladeş, Pakistan, Sri Lanka, Kuzey Kore, Güney Kore ve Moğolistan Uzak Doğu ülkeleri olarak kabul edilmektedir.</a:t>
            </a:r>
          </a:p>
        </p:txBody>
      </p:sp>
      <p:pic>
        <p:nvPicPr>
          <p:cNvPr id="4" name="Resim 3">
            <a:extLst>
              <a:ext uri="{FF2B5EF4-FFF2-40B4-BE49-F238E27FC236}">
                <a16:creationId xmlns:a16="http://schemas.microsoft.com/office/drawing/2014/main" id="{92B69D39-4C75-4959-8BEE-CFA784E99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799" y="122224"/>
            <a:ext cx="5222399" cy="6357257"/>
          </a:xfrm>
          <a:prstGeom prst="rect">
            <a:avLst/>
          </a:prstGeom>
          <a:ln>
            <a:solidFill>
              <a:schemeClr val="tx1">
                <a:lumMod val="50000"/>
                <a:lumOff val="50000"/>
              </a:schemeClr>
            </a:solidFill>
          </a:ln>
        </p:spPr>
      </p:pic>
      <p:sp>
        <p:nvSpPr>
          <p:cNvPr id="5" name="Dikdörtgen 4">
            <a:extLst>
              <a:ext uri="{FF2B5EF4-FFF2-40B4-BE49-F238E27FC236}">
                <a16:creationId xmlns:a16="http://schemas.microsoft.com/office/drawing/2014/main" id="{4D9E2233-8480-44E0-B7A2-1B5781B99949}"/>
              </a:ext>
            </a:extLst>
          </p:cNvPr>
          <p:cNvSpPr/>
          <p:nvPr/>
        </p:nvSpPr>
        <p:spPr>
          <a:xfrm>
            <a:off x="0" y="4859383"/>
            <a:ext cx="392093" cy="1998616"/>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11" name="Dikdörtgen: Tek Köşesi Yuvarlatılmış 10">
            <a:extLst>
              <a:ext uri="{FF2B5EF4-FFF2-40B4-BE49-F238E27FC236}">
                <a16:creationId xmlns:a16="http://schemas.microsoft.com/office/drawing/2014/main" id="{7B1CE9DA-1D96-4D73-BFCD-DBC077FE4D16}"/>
              </a:ext>
            </a:extLst>
          </p:cNvPr>
          <p:cNvSpPr/>
          <p:nvPr/>
        </p:nvSpPr>
        <p:spPr>
          <a:xfrm>
            <a:off x="718246" y="666800"/>
            <a:ext cx="4071257"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GENEL GÖRÜNÜM: UZAK DOĞU </a:t>
            </a:r>
          </a:p>
        </p:txBody>
      </p:sp>
    </p:spTree>
    <p:extLst>
      <p:ext uri="{BB962C8B-B14F-4D97-AF65-F5344CB8AC3E}">
        <p14:creationId xmlns:p14="http://schemas.microsoft.com/office/powerpoint/2010/main" val="242630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4D9E2233-8480-44E0-B7A2-1B5781B99949}"/>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8" name="Metin kutusu 7">
            <a:extLst>
              <a:ext uri="{FF2B5EF4-FFF2-40B4-BE49-F238E27FC236}">
                <a16:creationId xmlns:a16="http://schemas.microsoft.com/office/drawing/2014/main" id="{15C8740E-46DA-4D07-AA3C-52C684170324}"/>
              </a:ext>
            </a:extLst>
          </p:cNvPr>
          <p:cNvSpPr txBox="1"/>
          <p:nvPr/>
        </p:nvSpPr>
        <p:spPr>
          <a:xfrm>
            <a:off x="718246" y="1556657"/>
            <a:ext cx="10570029" cy="4524315"/>
          </a:xfrm>
          <a:prstGeom prst="rect">
            <a:avLst/>
          </a:prstGeom>
          <a:noFill/>
        </p:spPr>
        <p:txBody>
          <a:bodyPr wrap="square" rtlCol="0">
            <a:spAutoFit/>
          </a:bodyPr>
          <a:lstStyle/>
          <a:p>
            <a:r>
              <a:rPr lang="tr-TR" sz="2400" dirty="0"/>
              <a:t>Uzak Doğu karla kaplı dağlar, geniş çöller, soğuk iklimler ve Pasifik suları ile çevrilidir.</a:t>
            </a:r>
          </a:p>
          <a:p>
            <a:endParaRPr lang="tr-TR" sz="2400" dirty="0"/>
          </a:p>
          <a:p>
            <a:r>
              <a:rPr lang="tr-TR" sz="2400" dirty="0"/>
              <a:t>Dünyanın en eski kültür merkezlerinden biridir ve bölgede bulunan Çin dünyanın en eski ve sürekli medeniyetlerinden biridir.</a:t>
            </a:r>
          </a:p>
          <a:p>
            <a:endParaRPr lang="tr-TR" sz="2400" dirty="0"/>
          </a:p>
          <a:p>
            <a:r>
              <a:rPr lang="tr-TR" sz="2400" dirty="0"/>
              <a:t>Nüfus yoğunluğu daha çok doğu bölgelerinde yoğunlaşmaktadır.</a:t>
            </a:r>
          </a:p>
          <a:p>
            <a:endParaRPr lang="tr-TR" sz="2400" dirty="0"/>
          </a:p>
          <a:p>
            <a:r>
              <a:rPr lang="tr-TR" sz="2400" dirty="0"/>
              <a:t>Çin’in dünya genelindeki ekonomik ve politik etkisinin artması ile Uzak Doğu dünyanın en yeni süper gücüne ev sahipliği yapmaktadır.</a:t>
            </a:r>
          </a:p>
          <a:p>
            <a:endParaRPr lang="tr-TR" sz="2400" dirty="0"/>
          </a:p>
          <a:p>
            <a:r>
              <a:rPr lang="tr-TR" sz="2400" dirty="0"/>
              <a:t>Artan bölgesel eşitsizlikler ve hızla değişen kültürel manzaralar Uzak Doğu toplumlarını zorlamaktadır.</a:t>
            </a:r>
          </a:p>
        </p:txBody>
      </p:sp>
      <p:sp>
        <p:nvSpPr>
          <p:cNvPr id="14" name="Dikdörtgen: Tek Köşesi Yuvarlatılmış 13">
            <a:extLst>
              <a:ext uri="{FF2B5EF4-FFF2-40B4-BE49-F238E27FC236}">
                <a16:creationId xmlns:a16="http://schemas.microsoft.com/office/drawing/2014/main" id="{B2344CED-7785-401D-8EA1-EA4D0B60D1BA}"/>
              </a:ext>
            </a:extLst>
          </p:cNvPr>
          <p:cNvSpPr/>
          <p:nvPr/>
        </p:nvSpPr>
        <p:spPr>
          <a:xfrm>
            <a:off x="718246" y="666800"/>
            <a:ext cx="4071257"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GENEL GÖRÜNÜM: UZAK DOĞU </a:t>
            </a:r>
          </a:p>
        </p:txBody>
      </p:sp>
    </p:spTree>
    <p:extLst>
      <p:ext uri="{BB962C8B-B14F-4D97-AF65-F5344CB8AC3E}">
        <p14:creationId xmlns:p14="http://schemas.microsoft.com/office/powerpoint/2010/main" val="1480205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4D9E2233-8480-44E0-B7A2-1B5781B99949}"/>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8" name="Metin kutusu 7">
            <a:extLst>
              <a:ext uri="{FF2B5EF4-FFF2-40B4-BE49-F238E27FC236}">
                <a16:creationId xmlns:a16="http://schemas.microsoft.com/office/drawing/2014/main" id="{15C8740E-46DA-4D07-AA3C-52C684170324}"/>
              </a:ext>
            </a:extLst>
          </p:cNvPr>
          <p:cNvSpPr txBox="1"/>
          <p:nvPr/>
        </p:nvSpPr>
        <p:spPr>
          <a:xfrm>
            <a:off x="718246" y="1556657"/>
            <a:ext cx="7652983" cy="4893647"/>
          </a:xfrm>
          <a:prstGeom prst="rect">
            <a:avLst/>
          </a:prstGeom>
          <a:noFill/>
        </p:spPr>
        <p:txBody>
          <a:bodyPr wrap="square" rtlCol="0">
            <a:spAutoFit/>
          </a:bodyPr>
          <a:lstStyle/>
          <a:p>
            <a:r>
              <a:rPr lang="tr-TR" sz="2400" dirty="0"/>
              <a:t>Uzak Doğu, batıda bir dizi dağ, kuzeyde Rusya ve güneyde </a:t>
            </a:r>
          </a:p>
          <a:p>
            <a:r>
              <a:rPr lang="tr-TR" sz="2400" dirty="0"/>
              <a:t>Güneydoğu Asya ile çevrilidir.</a:t>
            </a:r>
          </a:p>
          <a:p>
            <a:endParaRPr lang="tr-TR" sz="2400" dirty="0"/>
          </a:p>
          <a:p>
            <a:r>
              <a:rPr lang="tr-TR" sz="2400" dirty="0"/>
              <a:t>Bölgede bulanan </a:t>
            </a:r>
            <a:r>
              <a:rPr lang="tr-TR" sz="2400" dirty="0" err="1"/>
              <a:t>Himalaya</a:t>
            </a:r>
            <a:r>
              <a:rPr lang="tr-TR" sz="2400" dirty="0"/>
              <a:t> Dağları dünyanın en büyük </a:t>
            </a:r>
          </a:p>
          <a:p>
            <a:r>
              <a:rPr lang="tr-TR" sz="2400" dirty="0"/>
              <a:t>sıradağlarıdır ve dünyanın en büyük tepesi Everest (8848 m)</a:t>
            </a:r>
          </a:p>
          <a:p>
            <a:r>
              <a:rPr lang="tr-TR" sz="2400" dirty="0"/>
              <a:t>burada bulunmaktadır. </a:t>
            </a:r>
          </a:p>
          <a:p>
            <a:endParaRPr lang="tr-TR" sz="2400" dirty="0"/>
          </a:p>
          <a:p>
            <a:r>
              <a:rPr lang="tr-TR" sz="2400" dirty="0"/>
              <a:t>Tibet Platosu dünyanın en büyük plato bölgesidir ve 4.500 m</a:t>
            </a:r>
          </a:p>
          <a:p>
            <a:r>
              <a:rPr lang="tr-TR" sz="2400" dirty="0"/>
              <a:t>Yükseklikte bulunmasıyla ‘Dünyanın Çatısı’ olarak adlandırılır.</a:t>
            </a:r>
          </a:p>
          <a:p>
            <a:endParaRPr lang="tr-TR" sz="2400" dirty="0"/>
          </a:p>
          <a:p>
            <a:r>
              <a:rPr lang="tr-TR" sz="2400" dirty="0"/>
              <a:t>Çin’in batısında yer alan ve dünyanın en büyük çöllerinden biri olan </a:t>
            </a:r>
            <a:r>
              <a:rPr lang="tr-TR" sz="2400" dirty="0" err="1"/>
              <a:t>Gobi</a:t>
            </a:r>
            <a:r>
              <a:rPr lang="tr-TR" sz="2400" dirty="0"/>
              <a:t> Çölü (1600 km) burada yer almaktadır.</a:t>
            </a:r>
          </a:p>
        </p:txBody>
      </p:sp>
      <p:sp>
        <p:nvSpPr>
          <p:cNvPr id="14" name="Dikdörtgen: Tek Köşesi Yuvarlatılmış 13">
            <a:extLst>
              <a:ext uri="{FF2B5EF4-FFF2-40B4-BE49-F238E27FC236}">
                <a16:creationId xmlns:a16="http://schemas.microsoft.com/office/drawing/2014/main" id="{B2344CED-7785-401D-8EA1-EA4D0B60D1BA}"/>
              </a:ext>
            </a:extLst>
          </p:cNvPr>
          <p:cNvSpPr/>
          <p:nvPr/>
        </p:nvSpPr>
        <p:spPr>
          <a:xfrm>
            <a:off x="718246" y="666800"/>
            <a:ext cx="4071257"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GENEL GÖRÜNÜM: UZAK DOĞU </a:t>
            </a:r>
          </a:p>
        </p:txBody>
      </p:sp>
      <p:sp>
        <p:nvSpPr>
          <p:cNvPr id="6" name="Dikdörtgen 5">
            <a:extLst>
              <a:ext uri="{FF2B5EF4-FFF2-40B4-BE49-F238E27FC236}">
                <a16:creationId xmlns:a16="http://schemas.microsoft.com/office/drawing/2014/main" id="{D1B1A419-4ED8-444B-8DA4-F816720D9FE1}"/>
              </a:ext>
            </a:extLst>
          </p:cNvPr>
          <p:cNvSpPr/>
          <p:nvPr/>
        </p:nvSpPr>
        <p:spPr>
          <a:xfrm>
            <a:off x="-1" y="2478139"/>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FİZİKİ ÖZELLİKLER</a:t>
            </a:r>
          </a:p>
        </p:txBody>
      </p:sp>
      <p:pic>
        <p:nvPicPr>
          <p:cNvPr id="3" name="Resim 2">
            <a:extLst>
              <a:ext uri="{FF2B5EF4-FFF2-40B4-BE49-F238E27FC236}">
                <a16:creationId xmlns:a16="http://schemas.microsoft.com/office/drawing/2014/main" id="{6399E865-CB69-4EF0-9874-124833D78B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693832" y="2658451"/>
            <a:ext cx="2779922" cy="1831887"/>
          </a:xfrm>
          <a:prstGeom prst="rect">
            <a:avLst/>
          </a:prstGeom>
        </p:spPr>
      </p:pic>
      <p:pic>
        <p:nvPicPr>
          <p:cNvPr id="7" name="Resim 6">
            <a:extLst>
              <a:ext uri="{FF2B5EF4-FFF2-40B4-BE49-F238E27FC236}">
                <a16:creationId xmlns:a16="http://schemas.microsoft.com/office/drawing/2014/main" id="{C58242D4-E2D0-4902-A91D-F2A7C534C8E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01470" y="4597022"/>
            <a:ext cx="2779922" cy="1853282"/>
          </a:xfrm>
          <a:prstGeom prst="rect">
            <a:avLst/>
          </a:prstGeom>
        </p:spPr>
      </p:pic>
      <p:sp>
        <p:nvSpPr>
          <p:cNvPr id="9" name="Metin kutusu 8">
            <a:extLst>
              <a:ext uri="{FF2B5EF4-FFF2-40B4-BE49-F238E27FC236}">
                <a16:creationId xmlns:a16="http://schemas.microsoft.com/office/drawing/2014/main" id="{BAC514BD-3ADB-41A7-B3F9-6A2A2C169513}"/>
              </a:ext>
            </a:extLst>
          </p:cNvPr>
          <p:cNvSpPr txBox="1"/>
          <p:nvPr/>
        </p:nvSpPr>
        <p:spPr>
          <a:xfrm>
            <a:off x="8619801" y="6450304"/>
            <a:ext cx="1651663" cy="276999"/>
          </a:xfrm>
          <a:prstGeom prst="rect">
            <a:avLst/>
          </a:prstGeom>
          <a:noFill/>
        </p:spPr>
        <p:txBody>
          <a:bodyPr wrap="square" rtlCol="0">
            <a:spAutoFit/>
          </a:bodyPr>
          <a:lstStyle/>
          <a:p>
            <a:r>
              <a:rPr lang="tr-TR" sz="1200" b="1" dirty="0"/>
              <a:t>Fotoğraf: </a:t>
            </a:r>
            <a:r>
              <a:rPr lang="tr-TR" sz="1200" dirty="0" err="1"/>
              <a:t>Galuzzi</a:t>
            </a:r>
            <a:r>
              <a:rPr lang="tr-TR" sz="1200" dirty="0"/>
              <a:t>, 2006</a:t>
            </a:r>
          </a:p>
        </p:txBody>
      </p:sp>
      <p:pic>
        <p:nvPicPr>
          <p:cNvPr id="11" name="Resim 10">
            <a:extLst>
              <a:ext uri="{FF2B5EF4-FFF2-40B4-BE49-F238E27FC236}">
                <a16:creationId xmlns:a16="http://schemas.microsoft.com/office/drawing/2014/main" id="{EE4836DA-43E7-48BE-BAE4-44AE6E453FD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93832" y="666800"/>
            <a:ext cx="2779922" cy="1884968"/>
          </a:xfrm>
          <a:prstGeom prst="rect">
            <a:avLst/>
          </a:prstGeom>
        </p:spPr>
      </p:pic>
    </p:spTree>
    <p:extLst>
      <p:ext uri="{BB962C8B-B14F-4D97-AF65-F5344CB8AC3E}">
        <p14:creationId xmlns:p14="http://schemas.microsoft.com/office/powerpoint/2010/main" val="403948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4D9E2233-8480-44E0-B7A2-1B5781B99949}"/>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8" name="Metin kutusu 7">
            <a:extLst>
              <a:ext uri="{FF2B5EF4-FFF2-40B4-BE49-F238E27FC236}">
                <a16:creationId xmlns:a16="http://schemas.microsoft.com/office/drawing/2014/main" id="{15C8740E-46DA-4D07-AA3C-52C684170324}"/>
              </a:ext>
            </a:extLst>
          </p:cNvPr>
          <p:cNvSpPr txBox="1"/>
          <p:nvPr/>
        </p:nvSpPr>
        <p:spPr>
          <a:xfrm>
            <a:off x="602836" y="1793235"/>
            <a:ext cx="11319874" cy="3416320"/>
          </a:xfrm>
          <a:prstGeom prst="rect">
            <a:avLst/>
          </a:prstGeom>
          <a:noFill/>
        </p:spPr>
        <p:txBody>
          <a:bodyPr wrap="square" rtlCol="0">
            <a:spAutoFit/>
          </a:bodyPr>
          <a:lstStyle/>
          <a:p>
            <a:r>
              <a:rPr lang="tr-TR" sz="2400" dirty="0"/>
              <a:t>Tektonik plaka hareketi ile oluşan birçok dağ sırası, insan yaşamını tahrip eden depremlere ev sahipliği yapmaktadır.</a:t>
            </a:r>
          </a:p>
          <a:p>
            <a:endParaRPr lang="tr-TR" sz="2400" dirty="0"/>
          </a:p>
          <a:p>
            <a:r>
              <a:rPr lang="tr-TR" sz="2400" dirty="0"/>
              <a:t>Japonya'nın dağlık adaları tektonik plakaların bir sonucu olarak oluşmuştur ve depremlere eğilimlidir. </a:t>
            </a:r>
          </a:p>
          <a:p>
            <a:endParaRPr lang="tr-TR" sz="2400" dirty="0"/>
          </a:p>
          <a:p>
            <a:r>
              <a:rPr lang="tr-TR" sz="2400" dirty="0"/>
              <a:t>Orta ve güneydoğu Çin'deki yoğun nüfuslu verimli nehir vadileri, alüvyonlu topraklar ve ılıman sıcaklıklar, sürekli artan nüfusu beslemek için muazzam gıda üretimi sağlayan mükemmel tarım arazileri yaratır.</a:t>
            </a:r>
          </a:p>
        </p:txBody>
      </p:sp>
      <p:sp>
        <p:nvSpPr>
          <p:cNvPr id="14" name="Dikdörtgen: Tek Köşesi Yuvarlatılmış 13">
            <a:extLst>
              <a:ext uri="{FF2B5EF4-FFF2-40B4-BE49-F238E27FC236}">
                <a16:creationId xmlns:a16="http://schemas.microsoft.com/office/drawing/2014/main" id="{B2344CED-7785-401D-8EA1-EA4D0B60D1BA}"/>
              </a:ext>
            </a:extLst>
          </p:cNvPr>
          <p:cNvSpPr/>
          <p:nvPr/>
        </p:nvSpPr>
        <p:spPr>
          <a:xfrm>
            <a:off x="718246" y="666800"/>
            <a:ext cx="4071257"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GENEL GÖRÜNÜM: UZAK DOĞU </a:t>
            </a:r>
          </a:p>
        </p:txBody>
      </p:sp>
      <p:sp>
        <p:nvSpPr>
          <p:cNvPr id="6" name="Dikdörtgen 5">
            <a:extLst>
              <a:ext uri="{FF2B5EF4-FFF2-40B4-BE49-F238E27FC236}">
                <a16:creationId xmlns:a16="http://schemas.microsoft.com/office/drawing/2014/main" id="{D1B1A419-4ED8-444B-8DA4-F816720D9FE1}"/>
              </a:ext>
            </a:extLst>
          </p:cNvPr>
          <p:cNvSpPr/>
          <p:nvPr/>
        </p:nvSpPr>
        <p:spPr>
          <a:xfrm>
            <a:off x="-1" y="2478139"/>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FİZİKİ ÖZELLİKLER</a:t>
            </a:r>
          </a:p>
        </p:txBody>
      </p:sp>
    </p:spTree>
    <p:extLst>
      <p:ext uri="{BB962C8B-B14F-4D97-AF65-F5344CB8AC3E}">
        <p14:creationId xmlns:p14="http://schemas.microsoft.com/office/powerpoint/2010/main" val="234897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846402" y="559967"/>
            <a:ext cx="4126835" cy="523220"/>
          </a:xfrm>
          <a:prstGeom prst="rect">
            <a:avLst/>
          </a:prstGeom>
        </p:spPr>
        <p:txBody>
          <a:bodyPr wrap="none">
            <a:spAutoFit/>
          </a:bodyPr>
          <a:lstStyle/>
          <a:p>
            <a:r>
              <a:rPr lang="tr-TR" sz="2800" dirty="0">
                <a:solidFill>
                  <a:srgbClr val="04617B"/>
                </a:solidFill>
                <a:latin typeface="Times New Roman" pitchFamily="18" charset="0"/>
                <a:cs typeface="Times New Roman" pitchFamily="18" charset="0"/>
              </a:rPr>
              <a:t>PASİFİK ATEŞ ÇEMBERİ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0819" y="1231105"/>
            <a:ext cx="6858000" cy="5086350"/>
          </a:xfrm>
          <a:prstGeom prst="rect">
            <a:avLst/>
          </a:prstGeom>
        </p:spPr>
      </p:pic>
      <p:pic>
        <p:nvPicPr>
          <p:cNvPr id="2" name="Resim 1"/>
          <p:cNvPicPr>
            <a:picLocks noChangeAspect="1"/>
          </p:cNvPicPr>
          <p:nvPr/>
        </p:nvPicPr>
        <p:blipFill>
          <a:blip r:embed="rId3"/>
          <a:stretch>
            <a:fillRect/>
          </a:stretch>
        </p:blipFill>
        <p:spPr>
          <a:xfrm>
            <a:off x="64859" y="4724215"/>
            <a:ext cx="445047" cy="2133785"/>
          </a:xfrm>
          <a:prstGeom prst="rect">
            <a:avLst/>
          </a:prstGeom>
        </p:spPr>
      </p:pic>
    </p:spTree>
    <p:extLst>
      <p:ext uri="{BB962C8B-B14F-4D97-AF65-F5344CB8AC3E}">
        <p14:creationId xmlns:p14="http://schemas.microsoft.com/office/powerpoint/2010/main" val="202152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62318" y="167732"/>
            <a:ext cx="6185648" cy="7478970"/>
          </a:xfrm>
          <a:prstGeom prst="rect">
            <a:avLst/>
          </a:prstGeom>
        </p:spPr>
        <p:txBody>
          <a:bodyPr wrap="square">
            <a:spAutoFit/>
          </a:bodyPr>
          <a:lstStyle/>
          <a:p>
            <a:pPr algn="just"/>
            <a:r>
              <a:rPr lang="tr-TR" sz="2400" dirty="0" smtClean="0">
                <a:cs typeface="Times New Roman" pitchFamily="18" charset="0"/>
              </a:rPr>
              <a:t>Uzakdoğu ülkeleri </a:t>
            </a:r>
            <a:r>
              <a:rPr lang="tr-TR" sz="2400" dirty="0">
                <a:cs typeface="Times New Roman" pitchFamily="18" charset="0"/>
              </a:rPr>
              <a:t>pasifik ateş çemberinde yer almaktadır. </a:t>
            </a:r>
            <a:r>
              <a:rPr lang="tr-TR" sz="2400" dirty="0" smtClean="0">
                <a:cs typeface="Times New Roman" pitchFamily="18" charset="0"/>
              </a:rPr>
              <a:t>Pasifik </a:t>
            </a:r>
            <a:r>
              <a:rPr lang="tr-TR" sz="2400" dirty="0">
                <a:cs typeface="Times New Roman" pitchFamily="18" charset="0"/>
              </a:rPr>
              <a:t>Okyanusu çevresindeki tektonik aktif yapıların uzun zinciri; Ateş halkası olarak biliniyor. Zincir, Güney ve Kuzey Amerika'nın batı kıyısı boyunca uzanarak, Alaska </a:t>
            </a:r>
            <a:r>
              <a:rPr lang="tr-TR" sz="2400" dirty="0" err="1">
                <a:cs typeface="Times New Roman" pitchFamily="18" charset="0"/>
              </a:rPr>
              <a:t>Aleutian</a:t>
            </a:r>
            <a:r>
              <a:rPr lang="tr-TR" sz="2400" dirty="0">
                <a:cs typeface="Times New Roman" pitchFamily="18" charset="0"/>
              </a:rPr>
              <a:t> Adaları üzerinden Yeni Zelanda, Asya ve Antarktika'nın kuzey kıyısına doğru ilerliyor. Ateş Halkası Dünya üzerindeki en jeolojik aktif alanlarından biri , sık sık deprem ve güçlü volkanik patlamalara neden olmaktadır</a:t>
            </a:r>
            <a:r>
              <a:rPr lang="tr-TR" sz="2400" dirty="0" smtClean="0">
                <a:cs typeface="Times New Roman" pitchFamily="18" charset="0"/>
              </a:rPr>
              <a:t>.</a:t>
            </a:r>
          </a:p>
          <a:p>
            <a:pPr algn="just"/>
            <a:r>
              <a:rPr lang="tr-TR" sz="2400" dirty="0" smtClean="0">
                <a:cs typeface="Times New Roman" pitchFamily="18" charset="0"/>
              </a:rPr>
              <a:t>Ateş </a:t>
            </a:r>
            <a:r>
              <a:rPr lang="tr-TR" sz="2400" dirty="0">
                <a:cs typeface="Times New Roman" pitchFamily="18" charset="0"/>
              </a:rPr>
              <a:t>Halkası içinde bulunan 450'den fazla aktif ve sönmüş volkanın çoğu, yoğun okyanus plakaları ile çarpışır ve hafif kıta plakaları altında Dünya'nın içine girer, sonra magma gibi yakın yüzeye yükselir. Ateş Halkası dikkat çekicidir. </a:t>
            </a:r>
          </a:p>
          <a:p>
            <a:pPr algn="just"/>
            <a:r>
              <a:rPr lang="tr-TR" sz="2400" dirty="0" smtClean="0">
                <a:cs typeface="Times New Roman" pitchFamily="18" charset="0"/>
              </a:rPr>
              <a:t>1850 </a:t>
            </a:r>
            <a:r>
              <a:rPr lang="tr-TR" sz="2400" dirty="0">
                <a:cs typeface="Times New Roman" pitchFamily="18" charset="0"/>
              </a:rPr>
              <a:t>yılından bu yana, Dünya'nın 16 en güçlü volkanik patlamaları Pasifik Ateş Halkası içinde meydana gelmiştir</a:t>
            </a:r>
            <a:r>
              <a:rPr lang="tr-TR" sz="2400" dirty="0" smtClean="0">
                <a:cs typeface="Times New Roman" pitchFamily="18" charset="0"/>
              </a:rPr>
              <a:t>.</a:t>
            </a:r>
          </a:p>
          <a:p>
            <a:pPr algn="just"/>
            <a:r>
              <a:rPr lang="tr-TR" sz="2400" dirty="0"/>
              <a:t/>
            </a:r>
            <a:br>
              <a:rPr lang="tr-TR" sz="2400" dirty="0"/>
            </a:br>
            <a:endParaRPr lang="tr-TR" sz="2400" dirty="0">
              <a:cs typeface="Times New Roman" pitchFamily="18" charset="0"/>
            </a:endParaRPr>
          </a:p>
        </p:txBody>
      </p:sp>
      <p:pic>
        <p:nvPicPr>
          <p:cNvPr id="3" name="Resim 2"/>
          <p:cNvPicPr>
            <a:picLocks noChangeAspect="1"/>
          </p:cNvPicPr>
          <p:nvPr/>
        </p:nvPicPr>
        <p:blipFill>
          <a:blip r:embed="rId2"/>
          <a:stretch>
            <a:fillRect/>
          </a:stretch>
        </p:blipFill>
        <p:spPr>
          <a:xfrm>
            <a:off x="7611036" y="295835"/>
            <a:ext cx="4338918" cy="2985247"/>
          </a:xfrm>
          <a:prstGeom prst="rect">
            <a:avLst/>
          </a:prstGeom>
        </p:spPr>
      </p:pic>
      <p:pic>
        <p:nvPicPr>
          <p:cNvPr id="4" name="Resim 3"/>
          <p:cNvPicPr>
            <a:picLocks noChangeAspect="1"/>
          </p:cNvPicPr>
          <p:nvPr/>
        </p:nvPicPr>
        <p:blipFill>
          <a:blip r:embed="rId3"/>
          <a:stretch>
            <a:fillRect/>
          </a:stretch>
        </p:blipFill>
        <p:spPr>
          <a:xfrm>
            <a:off x="7718611" y="3581400"/>
            <a:ext cx="4231341" cy="2895600"/>
          </a:xfrm>
          <a:prstGeom prst="rect">
            <a:avLst/>
          </a:prstGeom>
        </p:spPr>
      </p:pic>
      <p:pic>
        <p:nvPicPr>
          <p:cNvPr id="5" name="Resim 4"/>
          <p:cNvPicPr>
            <a:picLocks noChangeAspect="1"/>
          </p:cNvPicPr>
          <p:nvPr/>
        </p:nvPicPr>
        <p:blipFill>
          <a:blip r:embed="rId4"/>
          <a:stretch>
            <a:fillRect/>
          </a:stretch>
        </p:blipFill>
        <p:spPr>
          <a:xfrm>
            <a:off x="82276" y="4724215"/>
            <a:ext cx="445047" cy="2133785"/>
          </a:xfrm>
          <a:prstGeom prst="rect">
            <a:avLst/>
          </a:prstGeom>
        </p:spPr>
      </p:pic>
    </p:spTree>
    <p:extLst>
      <p:ext uri="{BB962C8B-B14F-4D97-AF65-F5344CB8AC3E}">
        <p14:creationId xmlns:p14="http://schemas.microsoft.com/office/powerpoint/2010/main" val="4063403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78749" y="295835"/>
            <a:ext cx="5397615" cy="3072653"/>
          </a:xfrm>
          <a:prstGeom prst="rect">
            <a:avLst/>
          </a:prstGeom>
        </p:spPr>
      </p:pic>
      <p:pic>
        <p:nvPicPr>
          <p:cNvPr id="3" name="Resim 2"/>
          <p:cNvPicPr>
            <a:picLocks noChangeAspect="1"/>
          </p:cNvPicPr>
          <p:nvPr/>
        </p:nvPicPr>
        <p:blipFill>
          <a:blip r:embed="rId3"/>
          <a:stretch>
            <a:fillRect/>
          </a:stretch>
        </p:blipFill>
        <p:spPr>
          <a:xfrm>
            <a:off x="6206537" y="295835"/>
            <a:ext cx="5468591" cy="3072653"/>
          </a:xfrm>
          <a:prstGeom prst="rect">
            <a:avLst/>
          </a:prstGeom>
        </p:spPr>
      </p:pic>
      <p:pic>
        <p:nvPicPr>
          <p:cNvPr id="4" name="Resim 3"/>
          <p:cNvPicPr>
            <a:picLocks noChangeAspect="1"/>
          </p:cNvPicPr>
          <p:nvPr/>
        </p:nvPicPr>
        <p:blipFill>
          <a:blip r:embed="rId4"/>
          <a:stretch>
            <a:fillRect/>
          </a:stretch>
        </p:blipFill>
        <p:spPr>
          <a:xfrm>
            <a:off x="6206537" y="3524250"/>
            <a:ext cx="5468591" cy="3132044"/>
          </a:xfrm>
          <a:prstGeom prst="rect">
            <a:avLst/>
          </a:prstGeom>
        </p:spPr>
      </p:pic>
      <p:pic>
        <p:nvPicPr>
          <p:cNvPr id="6" name="Resim 5"/>
          <p:cNvPicPr>
            <a:picLocks noChangeAspect="1"/>
          </p:cNvPicPr>
          <p:nvPr/>
        </p:nvPicPr>
        <p:blipFill>
          <a:blip r:embed="rId5"/>
          <a:stretch>
            <a:fillRect/>
          </a:stretch>
        </p:blipFill>
        <p:spPr>
          <a:xfrm>
            <a:off x="478749" y="3524250"/>
            <a:ext cx="5397615" cy="3333750"/>
          </a:xfrm>
          <a:prstGeom prst="rect">
            <a:avLst/>
          </a:prstGeom>
        </p:spPr>
      </p:pic>
      <p:pic>
        <p:nvPicPr>
          <p:cNvPr id="7" name="Resim 6"/>
          <p:cNvPicPr>
            <a:picLocks noChangeAspect="1"/>
          </p:cNvPicPr>
          <p:nvPr/>
        </p:nvPicPr>
        <p:blipFill>
          <a:blip r:embed="rId6"/>
          <a:stretch>
            <a:fillRect/>
          </a:stretch>
        </p:blipFill>
        <p:spPr>
          <a:xfrm>
            <a:off x="33702" y="4791799"/>
            <a:ext cx="445047" cy="2133785"/>
          </a:xfrm>
          <a:prstGeom prst="rect">
            <a:avLst/>
          </a:prstGeom>
        </p:spPr>
      </p:pic>
    </p:spTree>
    <p:extLst>
      <p:ext uri="{BB962C8B-B14F-4D97-AF65-F5344CB8AC3E}">
        <p14:creationId xmlns:p14="http://schemas.microsoft.com/office/powerpoint/2010/main" val="365681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4D9E2233-8480-44E0-B7A2-1B5781B99949}"/>
              </a:ext>
            </a:extLst>
          </p:cNvPr>
          <p:cNvSpPr/>
          <p:nvPr/>
        </p:nvSpPr>
        <p:spPr>
          <a:xfrm>
            <a:off x="0" y="4811486"/>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COG 435 - UZAK DOĞU</a:t>
            </a:r>
          </a:p>
        </p:txBody>
      </p:sp>
      <p:sp>
        <p:nvSpPr>
          <p:cNvPr id="8" name="Metin kutusu 7">
            <a:extLst>
              <a:ext uri="{FF2B5EF4-FFF2-40B4-BE49-F238E27FC236}">
                <a16:creationId xmlns:a16="http://schemas.microsoft.com/office/drawing/2014/main" id="{15C8740E-46DA-4D07-AA3C-52C684170324}"/>
              </a:ext>
            </a:extLst>
          </p:cNvPr>
          <p:cNvSpPr txBox="1"/>
          <p:nvPr/>
        </p:nvSpPr>
        <p:spPr>
          <a:xfrm>
            <a:off x="454236" y="4584578"/>
            <a:ext cx="11737764" cy="2308324"/>
          </a:xfrm>
          <a:prstGeom prst="rect">
            <a:avLst/>
          </a:prstGeom>
          <a:noFill/>
        </p:spPr>
        <p:txBody>
          <a:bodyPr wrap="square" rtlCol="0">
            <a:spAutoFit/>
          </a:bodyPr>
          <a:lstStyle/>
          <a:p>
            <a:r>
              <a:rPr lang="tr-TR" sz="2400" dirty="0"/>
              <a:t>Uzak Doğu genellikle sıcak ve yağışlı bir iklim ile karakterize edilir ancak bölgede dokuz farklı iklim türü vardır. </a:t>
            </a:r>
          </a:p>
          <a:p>
            <a:r>
              <a:rPr lang="tr-TR" sz="2400" dirty="0"/>
              <a:t>Çöller, tropikal yağmur ormanları, step, tundra, tropikal savanlar gibi birbirinden oldukça farklı </a:t>
            </a:r>
          </a:p>
          <a:p>
            <a:r>
              <a:rPr lang="tr-TR" sz="2400" dirty="0"/>
              <a:t>formasyonlar bir arada bulunmaktadır.</a:t>
            </a:r>
          </a:p>
          <a:p>
            <a:r>
              <a:rPr lang="tr-TR" sz="2400" dirty="0"/>
              <a:t>Su sıcaklığı ılımlı olduğu için, Doğu Asya kıyı bölgeleri iç alanlardan daha ılımlı sıcaklıklara sahiptir. </a:t>
            </a:r>
          </a:p>
        </p:txBody>
      </p:sp>
      <p:sp>
        <p:nvSpPr>
          <p:cNvPr id="14" name="Dikdörtgen: Tek Köşesi Yuvarlatılmış 13">
            <a:extLst>
              <a:ext uri="{FF2B5EF4-FFF2-40B4-BE49-F238E27FC236}">
                <a16:creationId xmlns:a16="http://schemas.microsoft.com/office/drawing/2014/main" id="{B2344CED-7785-401D-8EA1-EA4D0B60D1BA}"/>
              </a:ext>
            </a:extLst>
          </p:cNvPr>
          <p:cNvSpPr/>
          <p:nvPr/>
        </p:nvSpPr>
        <p:spPr>
          <a:xfrm>
            <a:off x="718246" y="666800"/>
            <a:ext cx="4071257" cy="461665"/>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GENEL GÖRÜNÜM: UZAK DOĞU </a:t>
            </a:r>
          </a:p>
        </p:txBody>
      </p:sp>
      <p:sp>
        <p:nvSpPr>
          <p:cNvPr id="6" name="Dikdörtgen 5">
            <a:extLst>
              <a:ext uri="{FF2B5EF4-FFF2-40B4-BE49-F238E27FC236}">
                <a16:creationId xmlns:a16="http://schemas.microsoft.com/office/drawing/2014/main" id="{45D2622D-775C-42C7-9A6E-26810018AB03}"/>
              </a:ext>
            </a:extLst>
          </p:cNvPr>
          <p:cNvSpPr/>
          <p:nvPr/>
        </p:nvSpPr>
        <p:spPr>
          <a:xfrm>
            <a:off x="-1" y="2478139"/>
            <a:ext cx="392093" cy="2046513"/>
          </a:xfrm>
          <a:prstGeom prst="rect">
            <a:avLst/>
          </a:prstGeom>
          <a:solidFill>
            <a:srgbClr val="3B4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1600" dirty="0">
                <a:solidFill>
                  <a:schemeClr val="bg1"/>
                </a:solidFill>
              </a:rPr>
              <a:t>İKLİM ve BİTKİ ÖRTÜSÜ</a:t>
            </a:r>
          </a:p>
        </p:txBody>
      </p:sp>
      <p:pic>
        <p:nvPicPr>
          <p:cNvPr id="3" name="Resim 2">
            <a:extLst>
              <a:ext uri="{FF2B5EF4-FFF2-40B4-BE49-F238E27FC236}">
                <a16:creationId xmlns:a16="http://schemas.microsoft.com/office/drawing/2014/main" id="{7D9AA20D-0D7A-48DF-9269-B2816C0E7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754" y="1188391"/>
            <a:ext cx="3573435" cy="3336261"/>
          </a:xfrm>
          <a:prstGeom prst="rect">
            <a:avLst/>
          </a:prstGeom>
        </p:spPr>
      </p:pic>
      <p:sp>
        <p:nvSpPr>
          <p:cNvPr id="4" name="Metin kutusu 3">
            <a:extLst>
              <a:ext uri="{FF2B5EF4-FFF2-40B4-BE49-F238E27FC236}">
                <a16:creationId xmlns:a16="http://schemas.microsoft.com/office/drawing/2014/main" id="{42F61738-AA82-4C8B-B7C6-95D1939F807D}"/>
              </a:ext>
            </a:extLst>
          </p:cNvPr>
          <p:cNvSpPr txBox="1"/>
          <p:nvPr/>
        </p:nvSpPr>
        <p:spPr>
          <a:xfrm>
            <a:off x="2266454" y="4416116"/>
            <a:ext cx="1899821" cy="276999"/>
          </a:xfrm>
          <a:prstGeom prst="rect">
            <a:avLst/>
          </a:prstGeom>
          <a:noFill/>
        </p:spPr>
        <p:txBody>
          <a:bodyPr wrap="square" rtlCol="0">
            <a:spAutoFit/>
          </a:bodyPr>
          <a:lstStyle/>
          <a:p>
            <a:r>
              <a:rPr lang="tr-TR" sz="1200" b="1" dirty="0"/>
              <a:t>Kaynak: </a:t>
            </a:r>
            <a:r>
              <a:rPr lang="tr-TR" sz="1200" dirty="0" err="1"/>
              <a:t>Hobbs</a:t>
            </a:r>
            <a:r>
              <a:rPr lang="tr-TR" sz="1200" dirty="0"/>
              <a:t>, 2009: 285.</a:t>
            </a:r>
          </a:p>
        </p:txBody>
      </p:sp>
      <p:pic>
        <p:nvPicPr>
          <p:cNvPr id="9" name="Resim 8">
            <a:extLst>
              <a:ext uri="{FF2B5EF4-FFF2-40B4-BE49-F238E27FC236}">
                <a16:creationId xmlns:a16="http://schemas.microsoft.com/office/drawing/2014/main" id="{1279DC03-3D3D-4F54-B93F-75089849B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074" y="1188391"/>
            <a:ext cx="3464271" cy="3336261"/>
          </a:xfrm>
          <a:prstGeom prst="rect">
            <a:avLst/>
          </a:prstGeom>
        </p:spPr>
      </p:pic>
    </p:spTree>
    <p:extLst>
      <p:ext uri="{BB962C8B-B14F-4D97-AF65-F5344CB8AC3E}">
        <p14:creationId xmlns:p14="http://schemas.microsoft.com/office/powerpoint/2010/main" val="81418898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616</Words>
  <Application>Microsoft Office PowerPoint</Application>
  <PresentationFormat>Geniş ekran</PresentationFormat>
  <Paragraphs>83</Paragraphs>
  <Slides>15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Arial</vt:lpstr>
      <vt:lpstr>Calibri</vt:lpstr>
      <vt:lpstr>Calibri Light</vt:lpstr>
      <vt:lpstr>Comic Sans MS</vt:lpstr>
      <vt:lpstr>Times New Roman</vt:lpstr>
      <vt:lpstr>Office Teması</vt:lpstr>
      <vt:lpstr>COG 435  UZAK DOĞU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Uzakdoğu Yemekleri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Cemre Pehlivanoğlu</dc:creator>
  <cp:lastModifiedBy>Windows Kullanıcısı</cp:lastModifiedBy>
  <cp:revision>265</cp:revision>
  <dcterms:created xsi:type="dcterms:W3CDTF">2020-01-10T13:10:19Z</dcterms:created>
  <dcterms:modified xsi:type="dcterms:W3CDTF">2020-05-12T13:13:15Z</dcterms:modified>
</cp:coreProperties>
</file>