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1" r:id="rId6"/>
    <p:sldId id="262" r:id="rId7"/>
    <p:sldId id="263" r:id="rId8"/>
    <p:sldId id="264" r:id="rId9"/>
    <p:sldId id="265" r:id="rId10"/>
    <p:sldId id="266" r:id="rId11"/>
    <p:sldId id="269" r:id="rId12"/>
    <p:sldId id="267" r:id="rId13"/>
    <p:sldId id="268" r:id="rId14"/>
    <p:sldId id="270" r:id="rId15"/>
    <p:sldId id="271" r:id="rId16"/>
    <p:sldId id="272" r:id="rId17"/>
    <p:sldId id="273" r:id="rId1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7" d="100"/>
          <a:sy n="87" d="100"/>
        </p:scale>
        <p:origin x="666" y="9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3">
        <a:schemeClr val="bg1"/>
      </p:bgRef>
    </p:bg>
    <p:spTree>
      <p:nvGrpSpPr>
        <p:cNvPr id="1" name=""/>
        <p:cNvGrpSpPr/>
        <p:nvPr/>
      </p:nvGrpSpPr>
      <p:grpSpPr>
        <a:xfrm>
          <a:off x="0" y="0"/>
          <a:ext cx="0" cy="0"/>
          <a:chOff x="0" y="0"/>
          <a:chExt cx="0" cy="0"/>
        </a:xfrm>
      </p:grpSpPr>
      <p:sp>
        <p:nvSpPr>
          <p:cNvPr id="12" name="11 Dikdörtgen"/>
          <p:cNvSpPr/>
          <p:nvPr/>
        </p:nvSpPr>
        <p:spPr>
          <a:xfrm>
            <a:off x="0" y="0"/>
            <a:ext cx="12192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12 Yuvarlatılmış Dikdörtgen"/>
          <p:cNvSpPr/>
          <p:nvPr/>
        </p:nvSpPr>
        <p:spPr>
          <a:xfrm>
            <a:off x="87084" y="69756"/>
            <a:ext cx="12017829"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8 Alt Başlık"/>
          <p:cNvSpPr>
            <a:spLocks noGrp="1"/>
          </p:cNvSpPr>
          <p:nvPr>
            <p:ph type="subTitle" idx="1"/>
          </p:nvPr>
        </p:nvSpPr>
        <p:spPr>
          <a:xfrm>
            <a:off x="1727200" y="3200400"/>
            <a:ext cx="85344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p:txBody>
          <a:bodyPr/>
          <a:lstStyle/>
          <a:p>
            <a:fld id="{9E26FCF8-32A9-4115-BE61-87C23742E1E2}" type="datetimeFigureOut">
              <a:rPr lang="tr-TR" smtClean="0"/>
              <a:pPr/>
              <a:t>14.3.2018</a:t>
            </a:fld>
            <a:endParaRPr lang="tr-TR"/>
          </a:p>
        </p:txBody>
      </p:sp>
      <p:sp>
        <p:nvSpPr>
          <p:cNvPr id="17" name="16 Altbilgi Yer Tutucusu"/>
          <p:cNvSpPr>
            <a:spLocks noGrp="1"/>
          </p:cNvSpPr>
          <p:nvPr>
            <p:ph type="ftr" sz="quarter" idx="11"/>
          </p:nvPr>
        </p:nvSpPr>
        <p:spPr/>
        <p:txBody>
          <a:bodyPr/>
          <a:lstStyle/>
          <a:p>
            <a:endParaRPr lang="tr-TR"/>
          </a:p>
        </p:txBody>
      </p:sp>
      <p:sp>
        <p:nvSpPr>
          <p:cNvPr id="29" name="28 Slayt Numarası Yer Tutucusu"/>
          <p:cNvSpPr>
            <a:spLocks noGrp="1"/>
          </p:cNvSpPr>
          <p:nvPr>
            <p:ph type="sldNum" sz="quarter" idx="12"/>
          </p:nvPr>
        </p:nvSpPr>
        <p:spPr/>
        <p:txBody>
          <a:bodyPr lIns="0" tIns="0" rIns="0" bIns="0">
            <a:noAutofit/>
          </a:bodyPr>
          <a:lstStyle>
            <a:lvl1pPr>
              <a:defRPr sz="1400">
                <a:solidFill>
                  <a:srgbClr val="FFFFFF"/>
                </a:solidFill>
              </a:defRPr>
            </a:lvl1pPr>
          </a:lstStyle>
          <a:p>
            <a:fld id="{46C3E0A1-1455-461E-BDE3-F31FFED41399}" type="slidenum">
              <a:rPr lang="tr-TR" smtClean="0"/>
              <a:pPr/>
              <a:t>‹#›</a:t>
            </a:fld>
            <a:endParaRPr lang="tr-TR"/>
          </a:p>
        </p:txBody>
      </p:sp>
      <p:sp>
        <p:nvSpPr>
          <p:cNvPr id="7" name="6 Dikdörtgen"/>
          <p:cNvSpPr/>
          <p:nvPr/>
        </p:nvSpPr>
        <p:spPr>
          <a:xfrm>
            <a:off x="83909" y="1449304"/>
            <a:ext cx="12028716"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83909" y="1396720"/>
            <a:ext cx="12028716"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a:xfrm>
            <a:off x="83909" y="2976649"/>
            <a:ext cx="12028716"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Başlık"/>
          <p:cNvSpPr>
            <a:spLocks noGrp="1"/>
          </p:cNvSpPr>
          <p:nvPr>
            <p:ph type="ctrTitle"/>
          </p:nvPr>
        </p:nvSpPr>
        <p:spPr>
          <a:xfrm>
            <a:off x="609600" y="1505931"/>
            <a:ext cx="10972800" cy="1470025"/>
          </a:xfrm>
        </p:spPr>
        <p:txBody>
          <a:bodyPr anchor="ctr"/>
          <a:lstStyle>
            <a:lvl1pPr algn="ctr">
              <a:defRPr lang="en-US" dirty="0">
                <a:solidFill>
                  <a:srgbClr val="FFFFFF"/>
                </a:solidFill>
              </a:defRPr>
            </a:lvl1pPr>
          </a:lstStyle>
          <a:p>
            <a:r>
              <a:rPr kumimoji="0" lang="tr-TR" smtClean="0"/>
              <a:t>Asıl başlık stili için tıklatın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9E26FCF8-32A9-4115-BE61-87C23742E1E2}" type="datetimeFigureOut">
              <a:rPr lang="tr-TR" smtClean="0"/>
              <a:pPr/>
              <a:t>14.3.2018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6C3E0A1-1455-461E-BDE3-F31FFED41399}"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42"/>
            <a:ext cx="268224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1219200" y="274641"/>
            <a:ext cx="7416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9E26FCF8-32A9-4115-BE61-87C23742E1E2}" type="datetimeFigureOut">
              <a:rPr lang="tr-TR" smtClean="0"/>
              <a:pPr/>
              <a:t>14.3.2018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6C3E0A1-1455-461E-BDE3-F31FFED41399}"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9E26FCF8-32A9-4115-BE61-87C23742E1E2}" type="datetimeFigureOut">
              <a:rPr lang="tr-TR" smtClean="0"/>
              <a:pPr/>
              <a:t>14.3.2018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6C3E0A1-1455-461E-BDE3-F31FFED41399}" type="slidenum">
              <a:rPr lang="tr-TR" smtClean="0"/>
              <a:pPr/>
              <a:t>‹#›</a:t>
            </a:fld>
            <a:endParaRPr lang="tr-TR"/>
          </a:p>
        </p:txBody>
      </p:sp>
      <p:sp>
        <p:nvSpPr>
          <p:cNvPr id="8" name="7 İçerik Yer Tutucusu"/>
          <p:cNvSpPr>
            <a:spLocks noGrp="1"/>
          </p:cNvSpPr>
          <p:nvPr>
            <p:ph sz="quarter" idx="1"/>
          </p:nvPr>
        </p:nvSpPr>
        <p:spPr>
          <a:xfrm>
            <a:off x="1219200" y="1447800"/>
            <a:ext cx="1036320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3">
        <a:schemeClr val="bg1"/>
      </p:bgRef>
    </p:bg>
    <p:spTree>
      <p:nvGrpSpPr>
        <p:cNvPr id="1" name=""/>
        <p:cNvGrpSpPr/>
        <p:nvPr/>
      </p:nvGrpSpPr>
      <p:grpSpPr>
        <a:xfrm>
          <a:off x="0" y="0"/>
          <a:ext cx="0" cy="0"/>
          <a:chOff x="0" y="0"/>
          <a:chExt cx="0" cy="0"/>
        </a:xfrm>
      </p:grpSpPr>
      <p:sp>
        <p:nvSpPr>
          <p:cNvPr id="11" name="10 Dikdörtgen"/>
          <p:cNvSpPr/>
          <p:nvPr/>
        </p:nvSpPr>
        <p:spPr>
          <a:xfrm>
            <a:off x="0" y="0"/>
            <a:ext cx="12192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9 Yuvarlatılmış Dikdörtgen"/>
          <p:cNvSpPr/>
          <p:nvPr/>
        </p:nvSpPr>
        <p:spPr>
          <a:xfrm>
            <a:off x="87084" y="69756"/>
            <a:ext cx="12017829"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963084" y="952501"/>
            <a:ext cx="10363200" cy="1362075"/>
          </a:xfrm>
        </p:spPr>
        <p:txBody>
          <a:bodyPr anchor="b" anchorCtr="0"/>
          <a:lstStyle>
            <a:lvl1pPr algn="l">
              <a:buNone/>
              <a:defRPr sz="4000" b="0" cap="none"/>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963084" y="2547938"/>
            <a:ext cx="103632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9E26FCF8-32A9-4115-BE61-87C23742E1E2}" type="datetimeFigureOut">
              <a:rPr lang="tr-TR" smtClean="0"/>
              <a:pPr/>
              <a:t>14.3.2018</a:t>
            </a:fld>
            <a:endParaRPr lang="tr-TR"/>
          </a:p>
        </p:txBody>
      </p:sp>
      <p:sp>
        <p:nvSpPr>
          <p:cNvPr id="5" name="4 Altbilgi Yer Tutucusu"/>
          <p:cNvSpPr>
            <a:spLocks noGrp="1"/>
          </p:cNvSpPr>
          <p:nvPr>
            <p:ph type="ftr" sz="quarter" idx="11"/>
          </p:nvPr>
        </p:nvSpPr>
        <p:spPr>
          <a:xfrm>
            <a:off x="1066800" y="6172200"/>
            <a:ext cx="5334000" cy="457200"/>
          </a:xfrm>
        </p:spPr>
        <p:txBody>
          <a:bodyPr/>
          <a:lstStyle/>
          <a:p>
            <a:endParaRPr lang="tr-TR"/>
          </a:p>
        </p:txBody>
      </p:sp>
      <p:sp>
        <p:nvSpPr>
          <p:cNvPr id="7" name="6 Dikdörtgen"/>
          <p:cNvSpPr/>
          <p:nvPr/>
        </p:nvSpPr>
        <p:spPr>
          <a:xfrm flipV="1">
            <a:off x="92550" y="2376830"/>
            <a:ext cx="1201802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92195" y="2341476"/>
            <a:ext cx="12018375"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ikdörtgen"/>
          <p:cNvSpPr/>
          <p:nvPr/>
        </p:nvSpPr>
        <p:spPr>
          <a:xfrm>
            <a:off x="91075" y="2468880"/>
            <a:ext cx="12019495"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Slayt Numarası Yer Tutucusu"/>
          <p:cNvSpPr>
            <a:spLocks noGrp="1"/>
          </p:cNvSpPr>
          <p:nvPr>
            <p:ph type="sldNum" sz="quarter" idx="12"/>
          </p:nvPr>
        </p:nvSpPr>
        <p:spPr>
          <a:xfrm>
            <a:off x="195072" y="6208776"/>
            <a:ext cx="609600" cy="457200"/>
          </a:xfrm>
        </p:spPr>
        <p:txBody>
          <a:bodyPr/>
          <a:lstStyle/>
          <a:p>
            <a:fld id="{46C3E0A1-1455-461E-BDE3-F31FFED41399}"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9E26FCF8-32A9-4115-BE61-87C23742E1E2}" type="datetimeFigureOut">
              <a:rPr lang="tr-TR" smtClean="0"/>
              <a:pPr/>
              <a:t>14.3.2018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46C3E0A1-1455-461E-BDE3-F31FFED41399}" type="slidenum">
              <a:rPr lang="tr-TR" smtClean="0"/>
              <a:pPr/>
              <a:t>‹#›</a:t>
            </a:fld>
            <a:endParaRPr lang="tr-TR"/>
          </a:p>
        </p:txBody>
      </p:sp>
      <p:sp>
        <p:nvSpPr>
          <p:cNvPr id="9" name="8 İçerik Yer Tutucusu"/>
          <p:cNvSpPr>
            <a:spLocks noGrp="1"/>
          </p:cNvSpPr>
          <p:nvPr>
            <p:ph sz="quarter" idx="1"/>
          </p:nvPr>
        </p:nvSpPr>
        <p:spPr>
          <a:xfrm>
            <a:off x="1219200" y="1447800"/>
            <a:ext cx="499872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6578600" y="1447800"/>
            <a:ext cx="499872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1219200" y="273050"/>
            <a:ext cx="10363200" cy="1143000"/>
          </a:xfrm>
        </p:spPr>
        <p:txBody>
          <a:bodyPr anchor="b" anchorCtr="0"/>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219200" y="1447800"/>
            <a:ext cx="49784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6604000" y="1447800"/>
            <a:ext cx="49784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9E26FCF8-32A9-4115-BE61-87C23742E1E2}" type="datetimeFigureOut">
              <a:rPr lang="tr-TR" smtClean="0"/>
              <a:pPr/>
              <a:t>14.3.2018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46C3E0A1-1455-461E-BDE3-F31FFED41399}" type="slidenum">
              <a:rPr lang="tr-TR" smtClean="0"/>
              <a:pPr/>
              <a:t>‹#›</a:t>
            </a:fld>
            <a:endParaRPr lang="tr-TR"/>
          </a:p>
        </p:txBody>
      </p:sp>
      <p:sp>
        <p:nvSpPr>
          <p:cNvPr id="11" name="10 İçerik Yer Tutucusu"/>
          <p:cNvSpPr>
            <a:spLocks noGrp="1"/>
          </p:cNvSpPr>
          <p:nvPr>
            <p:ph sz="half" idx="2"/>
          </p:nvPr>
        </p:nvSpPr>
        <p:spPr>
          <a:xfrm>
            <a:off x="1219200" y="2247900"/>
            <a:ext cx="49784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half" idx="4"/>
          </p:nvPr>
        </p:nvSpPr>
        <p:spPr>
          <a:xfrm>
            <a:off x="6604000" y="2247900"/>
            <a:ext cx="49784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9E26FCF8-32A9-4115-BE61-87C23742E1E2}" type="datetimeFigureOut">
              <a:rPr lang="tr-TR" smtClean="0"/>
              <a:pPr/>
              <a:t>14.3.2018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46C3E0A1-1455-461E-BDE3-F31FFED41399}"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9E26FCF8-32A9-4115-BE61-87C23742E1E2}" type="datetimeFigureOut">
              <a:rPr lang="tr-TR" smtClean="0"/>
              <a:pPr/>
              <a:t>14.3.2018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46C3E0A1-1455-461E-BDE3-F31FFED41399}"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8" name="7 Dikdörtgen"/>
          <p:cNvSpPr/>
          <p:nvPr/>
        </p:nvSpPr>
        <p:spPr>
          <a:xfrm>
            <a:off x="0" y="0"/>
            <a:ext cx="12192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8 Yuvarlatılmış Dikdörtgen"/>
          <p:cNvSpPr/>
          <p:nvPr/>
        </p:nvSpPr>
        <p:spPr>
          <a:xfrm>
            <a:off x="85344" y="69755"/>
            <a:ext cx="12017829"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1219200" y="273050"/>
            <a:ext cx="10363200" cy="1143000"/>
          </a:xfrm>
        </p:spPr>
        <p:txBody>
          <a:bodyPr anchor="b" anchorCtr="0"/>
          <a:lstStyle>
            <a:lvl1pPr algn="l">
              <a:buNone/>
              <a:defRPr sz="4000" b="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1219200" y="1600200"/>
            <a:ext cx="2540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9E26FCF8-32A9-4115-BE61-87C23742E1E2}" type="datetimeFigureOut">
              <a:rPr lang="tr-TR" smtClean="0"/>
              <a:pPr/>
              <a:t>14.3.2018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46C3E0A1-1455-461E-BDE3-F31FFED41399}" type="slidenum">
              <a:rPr lang="tr-TR" smtClean="0"/>
              <a:pPr/>
              <a:t>‹#›</a:t>
            </a:fld>
            <a:endParaRPr lang="tr-TR"/>
          </a:p>
        </p:txBody>
      </p:sp>
      <p:sp>
        <p:nvSpPr>
          <p:cNvPr id="11" name="10 İçerik Yer Tutucusu"/>
          <p:cNvSpPr>
            <a:spLocks noGrp="1"/>
          </p:cNvSpPr>
          <p:nvPr>
            <p:ph sz="quarter" idx="1"/>
          </p:nvPr>
        </p:nvSpPr>
        <p:spPr>
          <a:xfrm>
            <a:off x="3962400" y="1600200"/>
            <a:ext cx="7620000" cy="44958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219200" y="4900550"/>
            <a:ext cx="9753600" cy="522288"/>
          </a:xfrm>
        </p:spPr>
        <p:txBody>
          <a:bodyPr anchor="ctr">
            <a:noAutofit/>
          </a:bodyPr>
          <a:lstStyle>
            <a:lvl1pPr algn="l">
              <a:buNone/>
              <a:defRPr sz="2800" b="0"/>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1219200" y="5445825"/>
            <a:ext cx="97536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9E26FCF8-32A9-4115-BE61-87C23742E1E2}" type="datetimeFigureOut">
              <a:rPr lang="tr-TR" smtClean="0"/>
              <a:pPr/>
              <a:t>14.3.2018</a:t>
            </a:fld>
            <a:endParaRPr lang="tr-TR"/>
          </a:p>
        </p:txBody>
      </p:sp>
      <p:sp>
        <p:nvSpPr>
          <p:cNvPr id="6" name="5 Altbilgi Yer Tutucusu"/>
          <p:cNvSpPr>
            <a:spLocks noGrp="1"/>
          </p:cNvSpPr>
          <p:nvPr>
            <p:ph type="ftr" sz="quarter" idx="11"/>
          </p:nvPr>
        </p:nvSpPr>
        <p:spPr>
          <a:xfrm>
            <a:off x="1219200" y="6172200"/>
            <a:ext cx="5181600" cy="457200"/>
          </a:xfrm>
        </p:spPr>
        <p:txBody>
          <a:bodyPr/>
          <a:lstStyle/>
          <a:p>
            <a:endParaRPr lang="tr-TR"/>
          </a:p>
        </p:txBody>
      </p:sp>
      <p:sp>
        <p:nvSpPr>
          <p:cNvPr id="7" name="6 Slayt Numarası Yer Tutucusu"/>
          <p:cNvSpPr>
            <a:spLocks noGrp="1"/>
          </p:cNvSpPr>
          <p:nvPr>
            <p:ph type="sldNum" sz="quarter" idx="12"/>
          </p:nvPr>
        </p:nvSpPr>
        <p:spPr>
          <a:xfrm>
            <a:off x="195072" y="6208776"/>
            <a:ext cx="609600" cy="457200"/>
          </a:xfrm>
        </p:spPr>
        <p:txBody>
          <a:bodyPr/>
          <a:lstStyle/>
          <a:p>
            <a:fld id="{46C3E0A1-1455-461E-BDE3-F31FFED41399}" type="slidenum">
              <a:rPr lang="tr-TR" smtClean="0"/>
              <a:pPr/>
              <a:t>‹#›</a:t>
            </a:fld>
            <a:endParaRPr lang="tr-TR"/>
          </a:p>
        </p:txBody>
      </p:sp>
      <p:sp>
        <p:nvSpPr>
          <p:cNvPr id="11" name="10 Dikdörtgen"/>
          <p:cNvSpPr/>
          <p:nvPr/>
        </p:nvSpPr>
        <p:spPr>
          <a:xfrm flipV="1">
            <a:off x="91076" y="4683555"/>
            <a:ext cx="1200912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a:xfrm>
            <a:off x="91345" y="4650475"/>
            <a:ext cx="12008852"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ikdörtgen"/>
          <p:cNvSpPr/>
          <p:nvPr/>
        </p:nvSpPr>
        <p:spPr>
          <a:xfrm>
            <a:off x="91348" y="4773225"/>
            <a:ext cx="12008849"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2 Resim Yer Tutucusu"/>
          <p:cNvSpPr>
            <a:spLocks noGrp="1"/>
          </p:cNvSpPr>
          <p:nvPr>
            <p:ph type="pic" idx="1"/>
          </p:nvPr>
        </p:nvSpPr>
        <p:spPr>
          <a:xfrm>
            <a:off x="91078" y="66676"/>
            <a:ext cx="12002497"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tr-TR" smtClean="0"/>
              <a:t>Resim eklemek için simgeyi tıklatın</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Dikdörtgen"/>
          <p:cNvSpPr/>
          <p:nvPr/>
        </p:nvSpPr>
        <p:spPr>
          <a:xfrm>
            <a:off x="0" y="0"/>
            <a:ext cx="12192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7 Yuvarlatılmış Dikdörtgen"/>
          <p:cNvSpPr/>
          <p:nvPr/>
        </p:nvSpPr>
        <p:spPr>
          <a:xfrm>
            <a:off x="85344" y="69755"/>
            <a:ext cx="12017829"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21 Başlık Yer Tutucusu"/>
          <p:cNvSpPr>
            <a:spLocks noGrp="1"/>
          </p:cNvSpPr>
          <p:nvPr>
            <p:ph type="title"/>
          </p:nvPr>
        </p:nvSpPr>
        <p:spPr>
          <a:xfrm>
            <a:off x="1219200" y="274638"/>
            <a:ext cx="10363200" cy="1143000"/>
          </a:xfrm>
          <a:prstGeom prst="rect">
            <a:avLst/>
          </a:prstGeom>
        </p:spPr>
        <p:txBody>
          <a:bodyPr bIns="91440"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1219200" y="1447800"/>
            <a:ext cx="10363200" cy="4572000"/>
          </a:xfrm>
          <a:prstGeom prst="rect">
            <a:avLst/>
          </a:prstGeom>
        </p:spPr>
        <p:txBody>
          <a:bodyPr>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8229600" y="6191250"/>
            <a:ext cx="3302000" cy="476250"/>
          </a:xfrm>
          <a:prstGeom prst="rect">
            <a:avLst/>
          </a:prstGeom>
        </p:spPr>
        <p:txBody>
          <a:bodyPr anchor="ctr" anchorCtr="0"/>
          <a:lstStyle>
            <a:lvl1pPr algn="r" eaLnBrk="1" latinLnBrk="0" hangingPunct="1">
              <a:defRPr kumimoji="0" sz="1400">
                <a:solidFill>
                  <a:schemeClr val="tx2"/>
                </a:solidFill>
              </a:defRPr>
            </a:lvl1pPr>
          </a:lstStyle>
          <a:p>
            <a:fld id="{9E26FCF8-32A9-4115-BE61-87C23742E1E2}" type="datetimeFigureOut">
              <a:rPr lang="tr-TR" smtClean="0"/>
              <a:pPr/>
              <a:t>14.3.2018</a:t>
            </a:fld>
            <a:endParaRPr lang="tr-TR"/>
          </a:p>
        </p:txBody>
      </p:sp>
      <p:sp>
        <p:nvSpPr>
          <p:cNvPr id="3" name="2 Altbilgi Yer Tutucusu"/>
          <p:cNvSpPr>
            <a:spLocks noGrp="1"/>
          </p:cNvSpPr>
          <p:nvPr>
            <p:ph type="ftr" sz="quarter" idx="3"/>
          </p:nvPr>
        </p:nvSpPr>
        <p:spPr>
          <a:xfrm>
            <a:off x="1219200" y="6172200"/>
            <a:ext cx="5283200" cy="457200"/>
          </a:xfrm>
          <a:prstGeom prst="rect">
            <a:avLst/>
          </a:prstGeom>
        </p:spPr>
        <p:txBody>
          <a:bodyPr anchor="ctr" anchorCtr="0"/>
          <a:lstStyle>
            <a:lvl1pP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195072" y="6210300"/>
            <a:ext cx="6096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46C3E0A1-1455-461E-BDE3-F31FFED41399}"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p:txBody>
          <a:bodyPr/>
          <a:lstStyle/>
          <a:p>
            <a:r>
              <a:rPr lang="tr-TR" dirty="0" smtClean="0"/>
              <a:t>Arş. Gör. Yasemin </a:t>
            </a:r>
            <a:r>
              <a:rPr lang="tr-TR" dirty="0" smtClean="0"/>
              <a:t>ÇEKİÇ</a:t>
            </a:r>
          </a:p>
          <a:p>
            <a:r>
              <a:rPr lang="tr-TR" dirty="0" smtClean="0"/>
              <a:t>Prof. Dr. Ayten DEMİR</a:t>
            </a:r>
            <a:endParaRPr lang="tr-TR" dirty="0"/>
          </a:p>
        </p:txBody>
      </p:sp>
      <p:sp>
        <p:nvSpPr>
          <p:cNvPr id="2" name="Unvan 1"/>
          <p:cNvSpPr>
            <a:spLocks noGrp="1"/>
          </p:cNvSpPr>
          <p:nvPr>
            <p:ph type="ctrTitle"/>
          </p:nvPr>
        </p:nvSpPr>
        <p:spPr/>
        <p:txBody>
          <a:bodyPr/>
          <a:lstStyle/>
          <a:p>
            <a:r>
              <a:rPr lang="tr-TR" b="1" dirty="0" smtClean="0"/>
              <a:t>Beden İmajı/Beden İmgesi</a:t>
            </a:r>
            <a:endParaRPr lang="tr-TR" dirty="0"/>
          </a:p>
        </p:txBody>
      </p:sp>
      <p:sp>
        <p:nvSpPr>
          <p:cNvPr id="25602" name="AutoShape 2" descr="beden imajı ile ilgili görsel sonucu"/>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tr-TR"/>
          </a:p>
        </p:txBody>
      </p:sp>
      <p:sp>
        <p:nvSpPr>
          <p:cNvPr id="25604" name="AutoShape 4" descr="beden imajı ile ilgili görsel sonucu"/>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tr-TR"/>
          </a:p>
        </p:txBody>
      </p:sp>
      <p:pic>
        <p:nvPicPr>
          <p:cNvPr id="25606" name="Picture 6" descr="beden imajı ile ilgili görsel sonucu"/>
          <p:cNvPicPr>
            <a:picLocks noChangeAspect="1" noChangeArrowheads="1"/>
          </p:cNvPicPr>
          <p:nvPr/>
        </p:nvPicPr>
        <p:blipFill>
          <a:blip r:embed="rId2"/>
          <a:srcRect/>
          <a:stretch>
            <a:fillRect/>
          </a:stretch>
        </p:blipFill>
        <p:spPr bwMode="auto">
          <a:xfrm>
            <a:off x="1069146" y="3305638"/>
            <a:ext cx="2369624" cy="2201226"/>
          </a:xfrm>
          <a:prstGeom prst="rect">
            <a:avLst/>
          </a:prstGeom>
          <a:noFill/>
        </p:spPr>
      </p:pic>
      <p:pic>
        <p:nvPicPr>
          <p:cNvPr id="25608" name="Picture 8" descr="beden imajı ile ilgili görsel sonucu"/>
          <p:cNvPicPr>
            <a:picLocks noChangeAspect="1" noChangeArrowheads="1"/>
          </p:cNvPicPr>
          <p:nvPr/>
        </p:nvPicPr>
        <p:blipFill>
          <a:blip r:embed="rId3"/>
          <a:srcRect/>
          <a:stretch>
            <a:fillRect/>
          </a:stretch>
        </p:blipFill>
        <p:spPr bwMode="auto">
          <a:xfrm>
            <a:off x="8848579" y="3207483"/>
            <a:ext cx="2635592" cy="3112242"/>
          </a:xfrm>
          <a:prstGeom prst="rect">
            <a:avLst/>
          </a:prstGeom>
          <a:noFill/>
        </p:spPr>
      </p:pic>
    </p:spTree>
    <p:extLst>
      <p:ext uri="{BB962C8B-B14F-4D97-AF65-F5344CB8AC3E}">
        <p14:creationId xmlns:p14="http://schemas.microsoft.com/office/powerpoint/2010/main" val="13149427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p:txBody>
          <a:bodyPr>
            <a:normAutofit/>
          </a:bodyPr>
          <a:lstStyle/>
          <a:p>
            <a:pPr algn="just"/>
            <a:r>
              <a:rPr lang="tr-TR" i="1" dirty="0"/>
              <a:t>Etkilenme:</a:t>
            </a:r>
            <a:r>
              <a:rPr lang="tr-TR" dirty="0"/>
              <a:t> Bu dönemde herhangi bir hastalığın yol açtığı fiziksel ya da işlevsel kayıpla bireyin beden imajı etkilenir</a:t>
            </a:r>
            <a:r>
              <a:rPr lang="tr-TR" dirty="0" smtClean="0"/>
              <a:t>.</a:t>
            </a:r>
          </a:p>
          <a:p>
            <a:pPr algn="just">
              <a:buNone/>
            </a:pPr>
            <a:endParaRPr lang="tr-TR" dirty="0"/>
          </a:p>
          <a:p>
            <a:pPr algn="just"/>
            <a:r>
              <a:rPr lang="tr-TR" i="1" dirty="0"/>
              <a:t>Geri </a:t>
            </a:r>
            <a:r>
              <a:rPr lang="tr-TR" i="1" dirty="0" smtClean="0"/>
              <a:t>çekilme (kaçınma)</a:t>
            </a:r>
            <a:r>
              <a:rPr lang="tr-TR" dirty="0" smtClean="0"/>
              <a:t>: </a:t>
            </a:r>
            <a:r>
              <a:rPr lang="tr-TR" dirty="0"/>
              <a:t>Bu dönemde görülen en büyük tepki inkardır. Kişi durumunu yok sayarak bundan kaçar. Değişen beden parçasına bakmayı reddetme, </a:t>
            </a:r>
            <a:r>
              <a:rPr lang="tr-TR" dirty="0" err="1"/>
              <a:t>anksiyete</a:t>
            </a:r>
            <a:r>
              <a:rPr lang="tr-TR" dirty="0"/>
              <a:t> ve öfke duyguları görülebilir.</a:t>
            </a:r>
          </a:p>
          <a:p>
            <a:pPr marL="0" indent="0">
              <a:buNone/>
            </a:pPr>
            <a:endParaRPr lang="tr-TR" dirty="0"/>
          </a:p>
        </p:txBody>
      </p:sp>
    </p:spTree>
    <p:extLst>
      <p:ext uri="{BB962C8B-B14F-4D97-AF65-F5344CB8AC3E}">
        <p14:creationId xmlns:p14="http://schemas.microsoft.com/office/powerpoint/2010/main" val="28909776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pPr algn="just"/>
            <a:r>
              <a:rPr lang="tr-TR" i="1" dirty="0" smtClean="0"/>
              <a:t>Kabul dönemi:</a:t>
            </a:r>
            <a:r>
              <a:rPr lang="tr-TR" dirty="0" smtClean="0"/>
              <a:t> Bu dönemde kişi kaybın ne olursa olsun gizlenemeyeceğinin farkına varır. Kişi yine öfke duygusu yaşayabilir ve başkasını suçlayabilir. Öfkesini uygun şekilde ifade etmesi için fırsat verilmelidir. Eğer öfke duygusunu kendine yöneltirse bireyde yoğun mutsuzluk ve depresyon görülebilir.</a:t>
            </a:r>
          </a:p>
          <a:p>
            <a:pPr algn="just">
              <a:buNone/>
            </a:pPr>
            <a:endParaRPr lang="tr-TR" dirty="0" smtClean="0"/>
          </a:p>
          <a:p>
            <a:pPr algn="just"/>
            <a:r>
              <a:rPr lang="tr-TR" i="1" dirty="0" smtClean="0"/>
              <a:t>Yeniden yapılanma:</a:t>
            </a:r>
            <a:r>
              <a:rPr lang="tr-TR" dirty="0" smtClean="0"/>
              <a:t> Kişi bedenindeki değişikliğe adapte olmaya çalışmaktadır. Kişi bedenindeki değişmeyi konuşmaya başladığında ve rehabilitasyonla ilgili yardımları kabul ettiğinde yeni duruma sağlıklı uyum sağlıyor demektir.</a:t>
            </a:r>
          </a:p>
          <a:p>
            <a:pPr>
              <a:buNone/>
            </a:pPr>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1219200" y="1927274"/>
            <a:ext cx="10363200" cy="4092526"/>
          </a:xfrm>
        </p:spPr>
        <p:txBody>
          <a:bodyPr/>
          <a:lstStyle/>
          <a:p>
            <a:pPr marL="0" indent="0">
              <a:buNone/>
            </a:pPr>
            <a:r>
              <a:rPr lang="tr-TR" dirty="0" smtClean="0"/>
              <a:t>***Hemşirenin </a:t>
            </a:r>
            <a:r>
              <a:rPr lang="tr-TR" dirty="0"/>
              <a:t>asıl görevi, değişim akut değilse beden imajındaki değişikliğe hastayı hazırlamakla başlar.</a:t>
            </a:r>
          </a:p>
          <a:p>
            <a:pPr marL="0" indent="0">
              <a:buNone/>
            </a:pPr>
            <a:endParaRPr lang="tr-TR" dirty="0"/>
          </a:p>
        </p:txBody>
      </p:sp>
    </p:spTree>
    <p:extLst>
      <p:ext uri="{BB962C8B-B14F-4D97-AF65-F5344CB8AC3E}">
        <p14:creationId xmlns:p14="http://schemas.microsoft.com/office/powerpoint/2010/main" val="30888149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838200" y="822960"/>
            <a:ext cx="10515600" cy="5354003"/>
          </a:xfrm>
        </p:spPr>
        <p:txBody>
          <a:bodyPr>
            <a:normAutofit/>
          </a:bodyPr>
          <a:lstStyle/>
          <a:p>
            <a:pPr lvl="0" algn="just"/>
            <a:r>
              <a:rPr lang="tr-TR" dirty="0"/>
              <a:t>Hemşirenin beden imajı değişikliği olan bireye </a:t>
            </a:r>
            <a:r>
              <a:rPr lang="tr-TR" dirty="0" smtClean="0"/>
              <a:t>bakım verebilmesi için </a:t>
            </a:r>
            <a:r>
              <a:rPr lang="tr-TR" dirty="0"/>
              <a:t>öncelikle kendisinin bozulan beden imajı ile ilgili duygularının farkında olması ve bu </a:t>
            </a:r>
            <a:r>
              <a:rPr lang="tr-TR" dirty="0" smtClean="0"/>
              <a:t>hastanın </a:t>
            </a:r>
            <a:r>
              <a:rPr lang="tr-TR" dirty="0"/>
              <a:t>beden imajını kabul etmesi gerekmektedir</a:t>
            </a:r>
            <a:r>
              <a:rPr lang="tr-TR" dirty="0" smtClean="0"/>
              <a:t>.</a:t>
            </a:r>
          </a:p>
          <a:p>
            <a:pPr lvl="0" algn="just">
              <a:buNone/>
            </a:pPr>
            <a:endParaRPr lang="tr-TR" dirty="0"/>
          </a:p>
          <a:p>
            <a:pPr lvl="0" algn="just"/>
            <a:r>
              <a:rPr lang="tr-TR" dirty="0"/>
              <a:t>Hemşire, hasta ile güvenli iletişimi başlatmalı ve bunu hasta istediği sürece </a:t>
            </a:r>
            <a:r>
              <a:rPr lang="tr-TR" dirty="0" smtClean="0"/>
              <a:t>sürdürmelidir.</a:t>
            </a:r>
          </a:p>
          <a:p>
            <a:pPr lvl="0" algn="just">
              <a:buNone/>
            </a:pPr>
            <a:endParaRPr lang="tr-TR" dirty="0"/>
          </a:p>
          <a:p>
            <a:pPr lvl="0" algn="just"/>
            <a:r>
              <a:rPr lang="tr-TR" dirty="0"/>
              <a:t>Beden imajında değişikliğin olduğu etkilenme döneminde, daha çok hastanın fiziksel gereksinimlerine </a:t>
            </a:r>
            <a:r>
              <a:rPr lang="tr-TR" dirty="0" err="1"/>
              <a:t>yoğunlaşılmalıdır</a:t>
            </a:r>
            <a:r>
              <a:rPr lang="tr-TR" dirty="0" smtClean="0"/>
              <a:t>.</a:t>
            </a:r>
            <a:endParaRPr lang="tr-TR" dirty="0"/>
          </a:p>
        </p:txBody>
      </p:sp>
    </p:spTree>
    <p:extLst>
      <p:ext uri="{BB962C8B-B14F-4D97-AF65-F5344CB8AC3E}">
        <p14:creationId xmlns:p14="http://schemas.microsoft.com/office/powerpoint/2010/main" val="37325308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a:bodyPr>
          <a:lstStyle/>
          <a:p>
            <a:pPr lvl="0" algn="just"/>
            <a:r>
              <a:rPr lang="tr-TR" dirty="0" smtClean="0"/>
              <a:t>Hasta, duygu	 ve düşüncelerini ortaya koyması için cesaretlendirilmelidir.</a:t>
            </a:r>
          </a:p>
          <a:p>
            <a:pPr lvl="0" algn="just">
              <a:buNone/>
            </a:pPr>
            <a:endParaRPr lang="tr-TR" dirty="0" smtClean="0"/>
          </a:p>
          <a:p>
            <a:pPr lvl="0" algn="just"/>
            <a:r>
              <a:rPr lang="tr-TR" dirty="0" smtClean="0"/>
              <a:t>Geri çekilme döneminde hastanın inkarı pekiştirilmeden, öfkesini ifade etmesine izin verilmelidir.</a:t>
            </a:r>
          </a:p>
          <a:p>
            <a:pPr lvl="0" algn="just">
              <a:buNone/>
            </a:pPr>
            <a:endParaRPr lang="tr-TR" dirty="0" smtClean="0"/>
          </a:p>
          <a:p>
            <a:pPr lvl="0" algn="just"/>
            <a:r>
              <a:rPr lang="tr-TR" dirty="0" smtClean="0"/>
              <a:t>Kabullenme döneminde hastanın duyguları değişken olduğu için hemşirelik müdahalelerinde esnek olunmalı, </a:t>
            </a:r>
            <a:r>
              <a:rPr lang="tr-TR" smtClean="0"/>
              <a:t>hastanın duygularını </a:t>
            </a:r>
            <a:r>
              <a:rPr lang="tr-TR" dirty="0" smtClean="0"/>
              <a:t>ifade etmesine izin verilmelidir.</a:t>
            </a:r>
          </a:p>
          <a:p>
            <a:pPr>
              <a:buNone/>
            </a:pPr>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pPr lvl="0" algn="just"/>
            <a:r>
              <a:rPr lang="tr-TR" dirty="0" smtClean="0"/>
              <a:t>Hemşire hastayı kendi bakımına katmak için hazır oluşluk düzeyini iyi değerlendirmeli ve hastayı cesaretlendirmelidir. Bunun için, bedeninin değişen bölgesine bakması için cesaretlendirilir, hazır değilse zorlanmaz.</a:t>
            </a:r>
          </a:p>
          <a:p>
            <a:pPr lvl="0" algn="just">
              <a:buNone/>
            </a:pPr>
            <a:endParaRPr lang="tr-TR" dirty="0" smtClean="0"/>
          </a:p>
          <a:p>
            <a:pPr lvl="0" algn="just"/>
            <a:r>
              <a:rPr lang="tr-TR" dirty="0" smtClean="0"/>
              <a:t>Hasta hazır olduğunda, diğer insanların tepkilerinin onun için ne anlama geldiği konusunda konuşulmalıdır.</a:t>
            </a:r>
          </a:p>
          <a:p>
            <a:pPr>
              <a:buNone/>
            </a:pPr>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pPr lvl="0" algn="just"/>
            <a:r>
              <a:rPr lang="tr-TR" dirty="0" smtClean="0"/>
              <a:t>Beden imajındaki değişiklik hastanın ailesi için de bir kriz dönemidir. Bu nedenle, onların da desteğe gereksinimleri vardır. Aileye hastanın psikolojik ve fizyolojik durumu hakkında bilgi verilmelidir.</a:t>
            </a:r>
          </a:p>
          <a:p>
            <a:pPr lvl="0" algn="just"/>
            <a:endParaRPr lang="tr-TR" dirty="0" smtClean="0"/>
          </a:p>
          <a:p>
            <a:pPr lvl="0" algn="just">
              <a:buNone/>
            </a:pPr>
            <a:endParaRPr lang="tr-TR" dirty="0" smtClean="0"/>
          </a:p>
          <a:p>
            <a:pPr algn="just"/>
            <a:r>
              <a:rPr lang="tr-TR" dirty="0" smtClean="0"/>
              <a:t>Hastanın gelecekle ilgili gerçekçi beklentiler içerisinde olmasına ve planlar yapmasına yardımcı olunmalıdır.</a:t>
            </a:r>
          </a:p>
          <a:p>
            <a:endParaRPr lang="tr-T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Kaynakça</a:t>
            </a:r>
            <a:endParaRPr lang="tr-TR" dirty="0"/>
          </a:p>
        </p:txBody>
      </p:sp>
      <p:sp>
        <p:nvSpPr>
          <p:cNvPr id="3" name="2 İçerik Yer Tutucusu"/>
          <p:cNvSpPr>
            <a:spLocks noGrp="1"/>
          </p:cNvSpPr>
          <p:nvPr>
            <p:ph sz="quarter" idx="1"/>
          </p:nvPr>
        </p:nvSpPr>
        <p:spPr/>
        <p:txBody>
          <a:bodyPr>
            <a:normAutofit fontScale="70000" lnSpcReduction="20000"/>
          </a:bodyPr>
          <a:lstStyle/>
          <a:p>
            <a:pPr lvl="0" algn="just"/>
            <a:r>
              <a:rPr lang="tr-TR" dirty="0" err="1" smtClean="0"/>
              <a:t>Aktaş</a:t>
            </a:r>
            <a:r>
              <a:rPr lang="tr-TR" dirty="0" smtClean="0"/>
              <a:t> A, Aştı T, </a:t>
            </a:r>
            <a:r>
              <a:rPr lang="tr-TR" dirty="0" err="1" smtClean="0"/>
              <a:t>Bakanoğlu</a:t>
            </a:r>
            <a:r>
              <a:rPr lang="tr-TR" dirty="0" smtClean="0"/>
              <a:t> E, </a:t>
            </a:r>
            <a:r>
              <a:rPr lang="tr-TR" dirty="0" err="1" smtClean="0"/>
              <a:t>Celebioğlu</a:t>
            </a:r>
            <a:r>
              <a:rPr lang="tr-TR" dirty="0" smtClean="0"/>
              <a:t> M (2010), Bir Hemşirelik Yüksekokulu Öğrencilerinin Beden İmgesi Algısının Belirlenmesi, </a:t>
            </a:r>
            <a:r>
              <a:rPr lang="tr-TR" i="1" dirty="0" smtClean="0"/>
              <a:t>İ.U.F.N. Hem. Dergisi, Cilt 18 - Sayı 2: 63-7.</a:t>
            </a:r>
            <a:endParaRPr lang="tr-TR" dirty="0" smtClean="0"/>
          </a:p>
          <a:p>
            <a:pPr lvl="0" algn="just"/>
            <a:r>
              <a:rPr lang="tr-TR" dirty="0" smtClean="0"/>
              <a:t>Doğan T, Sapmaz F,</a:t>
            </a:r>
            <a:r>
              <a:rPr lang="tr-TR" dirty="0" err="1" smtClean="0"/>
              <a:t>Totan</a:t>
            </a:r>
            <a:r>
              <a:rPr lang="tr-TR" dirty="0" smtClean="0"/>
              <a:t> T (2011), Beden İmgesi Baş Etme Stratejileri Ölçeğinin Türkçe Uyarlaması: Geçerlilik Ve Güvenilirlik Çalışması Anadolu Psikiyatri Dergisi ; 12:121-129.</a:t>
            </a:r>
          </a:p>
          <a:p>
            <a:pPr lvl="0" algn="just"/>
            <a:r>
              <a:rPr lang="tr-TR" dirty="0" err="1" smtClean="0"/>
              <a:t>Roberts</a:t>
            </a:r>
            <a:r>
              <a:rPr lang="tr-TR" dirty="0" smtClean="0"/>
              <a:t> A.; </a:t>
            </a:r>
            <a:r>
              <a:rPr lang="tr-TR" dirty="0" err="1" smtClean="0"/>
              <a:t>Cash</a:t>
            </a:r>
            <a:r>
              <a:rPr lang="tr-TR" dirty="0" smtClean="0"/>
              <a:t> T.F.; </a:t>
            </a:r>
            <a:r>
              <a:rPr lang="tr-TR" dirty="0" err="1" smtClean="0"/>
              <a:t>Feingold</a:t>
            </a:r>
            <a:r>
              <a:rPr lang="tr-TR" dirty="0" smtClean="0"/>
              <a:t> A.; Johnson B.T., </a:t>
            </a:r>
            <a:r>
              <a:rPr lang="tr-TR" dirty="0" err="1" smtClean="0"/>
              <a:t>AreBlack</a:t>
            </a:r>
            <a:r>
              <a:rPr lang="tr-TR" dirty="0" smtClean="0"/>
              <a:t>-</a:t>
            </a:r>
            <a:r>
              <a:rPr lang="tr-TR" dirty="0" err="1" smtClean="0"/>
              <a:t>White</a:t>
            </a:r>
            <a:r>
              <a:rPr lang="tr-TR" dirty="0" smtClean="0"/>
              <a:t> </a:t>
            </a:r>
            <a:r>
              <a:rPr lang="tr-TR" dirty="0" err="1" smtClean="0"/>
              <a:t>Differences</a:t>
            </a:r>
            <a:r>
              <a:rPr lang="tr-TR" dirty="0" smtClean="0"/>
              <a:t> in </a:t>
            </a:r>
            <a:r>
              <a:rPr lang="tr-TR" dirty="0" err="1" smtClean="0"/>
              <a:t>Females</a:t>
            </a:r>
            <a:r>
              <a:rPr lang="tr-TR" dirty="0" smtClean="0"/>
              <a:t>' Body </a:t>
            </a:r>
            <a:r>
              <a:rPr lang="tr-TR" dirty="0" err="1" smtClean="0"/>
              <a:t>DissatisfactionDecreasing</a:t>
            </a:r>
            <a:r>
              <a:rPr lang="tr-TR" dirty="0" smtClean="0"/>
              <a:t>? A Meta-</a:t>
            </a:r>
            <a:r>
              <a:rPr lang="tr-TR" dirty="0" err="1" smtClean="0"/>
              <a:t>AnalyticReview</a:t>
            </a:r>
            <a:r>
              <a:rPr lang="tr-TR" dirty="0" smtClean="0"/>
              <a:t>, </a:t>
            </a:r>
            <a:r>
              <a:rPr lang="tr-TR" dirty="0" err="1" smtClean="0"/>
              <a:t>Journal</a:t>
            </a:r>
            <a:r>
              <a:rPr lang="tr-TR" dirty="0" smtClean="0"/>
              <a:t> </a:t>
            </a:r>
            <a:r>
              <a:rPr lang="tr-TR" dirty="0" err="1" smtClean="0"/>
              <a:t>ofConsultingandClinicalPsychology</a:t>
            </a:r>
            <a:r>
              <a:rPr lang="tr-TR" dirty="0" smtClean="0"/>
              <a:t>, 2006, 74 (6), 1121–1131.</a:t>
            </a:r>
          </a:p>
          <a:p>
            <a:pPr lvl="0" algn="just"/>
            <a:r>
              <a:rPr lang="tr-TR" dirty="0" err="1" smtClean="0"/>
              <a:t>Perez</a:t>
            </a:r>
            <a:r>
              <a:rPr lang="tr-TR" dirty="0" smtClean="0"/>
              <a:t> M.;</a:t>
            </a:r>
            <a:r>
              <a:rPr lang="tr-TR" dirty="0" err="1" smtClean="0"/>
              <a:t>Voelz</a:t>
            </a:r>
            <a:r>
              <a:rPr lang="tr-TR" dirty="0" smtClean="0"/>
              <a:t> Z.R.; </a:t>
            </a:r>
            <a:r>
              <a:rPr lang="tr-TR" dirty="0" err="1" smtClean="0"/>
              <a:t>Pettit</a:t>
            </a:r>
            <a:r>
              <a:rPr lang="tr-TR" dirty="0" smtClean="0"/>
              <a:t> J.W.; </a:t>
            </a:r>
            <a:r>
              <a:rPr lang="tr-TR" dirty="0" err="1" smtClean="0"/>
              <a:t>Joiner</a:t>
            </a:r>
            <a:r>
              <a:rPr lang="tr-TR" dirty="0" smtClean="0"/>
              <a:t>, T.E. </a:t>
            </a:r>
            <a:r>
              <a:rPr lang="tr-TR" dirty="0" err="1" smtClean="0"/>
              <a:t>The</a:t>
            </a:r>
            <a:r>
              <a:rPr lang="tr-TR" dirty="0" smtClean="0"/>
              <a:t> role </a:t>
            </a:r>
            <a:r>
              <a:rPr lang="tr-TR" dirty="0" err="1" smtClean="0"/>
              <a:t>ofacculturativestressand</a:t>
            </a:r>
            <a:r>
              <a:rPr lang="tr-TR" dirty="0" smtClean="0"/>
              <a:t> body </a:t>
            </a:r>
            <a:r>
              <a:rPr lang="tr-TR" dirty="0" err="1" smtClean="0"/>
              <a:t>dissatisfaction</a:t>
            </a:r>
            <a:r>
              <a:rPr lang="tr-TR" dirty="0" smtClean="0"/>
              <a:t> in </a:t>
            </a:r>
            <a:r>
              <a:rPr lang="tr-TR" dirty="0" err="1" smtClean="0"/>
              <a:t>predictingbulimicsymptomatologyacrossethnicgroups</a:t>
            </a:r>
            <a:r>
              <a:rPr lang="tr-TR" dirty="0" smtClean="0"/>
              <a:t>,</a:t>
            </a:r>
            <a:r>
              <a:rPr lang="tr-TR" dirty="0" err="1" smtClean="0"/>
              <a:t>International</a:t>
            </a:r>
            <a:r>
              <a:rPr lang="tr-TR" dirty="0" smtClean="0"/>
              <a:t> </a:t>
            </a:r>
            <a:r>
              <a:rPr lang="tr-TR" dirty="0" err="1" smtClean="0"/>
              <a:t>Journal</a:t>
            </a:r>
            <a:r>
              <a:rPr lang="tr-TR" dirty="0" smtClean="0"/>
              <a:t> of </a:t>
            </a:r>
            <a:r>
              <a:rPr lang="tr-TR" dirty="0" err="1" smtClean="0"/>
              <a:t>EatingDisorders</a:t>
            </a:r>
            <a:r>
              <a:rPr lang="tr-TR" dirty="0" smtClean="0"/>
              <a:t>, 2002, 31, 442–454.</a:t>
            </a:r>
          </a:p>
          <a:p>
            <a:pPr lvl="0" algn="just"/>
            <a:r>
              <a:rPr lang="tr-TR" dirty="0" err="1" smtClean="0"/>
              <a:t>Schooler</a:t>
            </a:r>
            <a:r>
              <a:rPr lang="tr-TR" dirty="0" smtClean="0"/>
              <a:t> D.;</a:t>
            </a:r>
            <a:r>
              <a:rPr lang="tr-TR" dirty="0" err="1" smtClean="0"/>
              <a:t>Lowry</a:t>
            </a:r>
            <a:r>
              <a:rPr lang="tr-TR" dirty="0" smtClean="0"/>
              <a:t> L.S.; </a:t>
            </a:r>
            <a:r>
              <a:rPr lang="tr-TR" dirty="0" err="1" smtClean="0"/>
              <a:t>Biesen</a:t>
            </a:r>
            <a:r>
              <a:rPr lang="tr-TR" dirty="0" smtClean="0"/>
              <a:t> J.N., Body </a:t>
            </a:r>
            <a:r>
              <a:rPr lang="tr-TR" dirty="0" err="1" smtClean="0"/>
              <a:t>Image</a:t>
            </a:r>
            <a:r>
              <a:rPr lang="tr-TR" dirty="0" smtClean="0"/>
              <a:t> </a:t>
            </a:r>
            <a:r>
              <a:rPr lang="tr-TR" dirty="0" err="1" smtClean="0"/>
              <a:t>amongHispanics</a:t>
            </a:r>
            <a:r>
              <a:rPr lang="tr-TR" dirty="0" smtClean="0"/>
              <a:t>/</a:t>
            </a:r>
            <a:r>
              <a:rPr lang="tr-TR" dirty="0" err="1" smtClean="0"/>
              <a:t>Latinos</a:t>
            </a:r>
            <a:r>
              <a:rPr lang="tr-TR" dirty="0" smtClean="0"/>
              <a:t>, in “</a:t>
            </a:r>
            <a:r>
              <a:rPr lang="tr-TR" dirty="0" err="1" smtClean="0"/>
              <a:t>Encyclopedia</a:t>
            </a:r>
            <a:r>
              <a:rPr lang="tr-TR" dirty="0" smtClean="0"/>
              <a:t> of Body </a:t>
            </a:r>
            <a:r>
              <a:rPr lang="tr-TR" dirty="0" err="1" smtClean="0"/>
              <a:t>Image</a:t>
            </a:r>
            <a:r>
              <a:rPr lang="tr-TR" dirty="0" smtClean="0"/>
              <a:t> </a:t>
            </a:r>
            <a:r>
              <a:rPr lang="tr-TR" dirty="0" err="1" smtClean="0"/>
              <a:t>andHuman</a:t>
            </a:r>
            <a:r>
              <a:rPr lang="tr-TR" dirty="0" smtClean="0"/>
              <a:t> </a:t>
            </a:r>
            <a:r>
              <a:rPr lang="tr-TR" dirty="0" err="1" smtClean="0"/>
              <a:t>Appearance</a:t>
            </a:r>
            <a:r>
              <a:rPr lang="tr-TR" dirty="0" smtClean="0"/>
              <a:t>”, ed. T. </a:t>
            </a:r>
            <a:r>
              <a:rPr lang="tr-TR" dirty="0" err="1" smtClean="0"/>
              <a:t>Cash</a:t>
            </a:r>
            <a:r>
              <a:rPr lang="tr-TR" dirty="0" smtClean="0"/>
              <a:t>, </a:t>
            </a:r>
            <a:r>
              <a:rPr lang="tr-TR" dirty="0" err="1" smtClean="0"/>
              <a:t>Elsevier</a:t>
            </a:r>
            <a:r>
              <a:rPr lang="tr-TR" dirty="0" smtClean="0"/>
              <a:t>, 2012, </a:t>
            </a:r>
            <a:r>
              <a:rPr lang="tr-TR" dirty="0" err="1" smtClean="0"/>
              <a:t>pp</a:t>
            </a:r>
            <a:r>
              <a:rPr lang="tr-TR" dirty="0" smtClean="0"/>
              <a:t>. 108-113.</a:t>
            </a:r>
          </a:p>
          <a:p>
            <a:pPr lvl="0" algn="just"/>
            <a:r>
              <a:rPr lang="tr-TR" dirty="0" err="1" smtClean="0"/>
              <a:t>Trainer</a:t>
            </a:r>
            <a:r>
              <a:rPr lang="tr-TR" dirty="0" smtClean="0"/>
              <a:t> S.S., Body </a:t>
            </a:r>
            <a:r>
              <a:rPr lang="tr-TR" dirty="0" err="1" smtClean="0"/>
              <a:t>Image</a:t>
            </a:r>
            <a:r>
              <a:rPr lang="tr-TR" dirty="0" smtClean="0"/>
              <a:t>, </a:t>
            </a:r>
            <a:r>
              <a:rPr lang="tr-TR" dirty="0" err="1" smtClean="0"/>
              <a:t>Health</a:t>
            </a:r>
            <a:r>
              <a:rPr lang="tr-TR" dirty="0" smtClean="0"/>
              <a:t>, </a:t>
            </a:r>
            <a:r>
              <a:rPr lang="tr-TR" dirty="0" err="1" smtClean="0"/>
              <a:t>andModernity</a:t>
            </a:r>
            <a:r>
              <a:rPr lang="tr-TR" dirty="0" smtClean="0"/>
              <a:t>:</a:t>
            </a:r>
            <a:r>
              <a:rPr lang="tr-TR" dirty="0" err="1" smtClean="0"/>
              <a:t>Women’sPerspectivesandExperiences</a:t>
            </a:r>
            <a:r>
              <a:rPr lang="tr-TR" dirty="0" smtClean="0"/>
              <a:t> in </a:t>
            </a:r>
            <a:r>
              <a:rPr lang="tr-TR" dirty="0" err="1" smtClean="0"/>
              <a:t>the</a:t>
            </a:r>
            <a:r>
              <a:rPr lang="tr-TR" dirty="0" smtClean="0"/>
              <a:t> </a:t>
            </a:r>
            <a:r>
              <a:rPr lang="tr-TR" dirty="0" err="1" smtClean="0"/>
              <a:t>UnitedArabEmirates</a:t>
            </a:r>
            <a:r>
              <a:rPr lang="tr-TR" dirty="0" smtClean="0"/>
              <a:t>, </a:t>
            </a:r>
            <a:r>
              <a:rPr lang="tr-TR" dirty="0" err="1" smtClean="0"/>
              <a:t>Asia</a:t>
            </a:r>
            <a:r>
              <a:rPr lang="tr-TR" dirty="0" smtClean="0"/>
              <a:t>-</a:t>
            </a:r>
            <a:r>
              <a:rPr lang="tr-TR" dirty="0" err="1" smtClean="0"/>
              <a:t>Pacific</a:t>
            </a:r>
            <a:r>
              <a:rPr lang="tr-TR" dirty="0" smtClean="0"/>
              <a:t> </a:t>
            </a:r>
            <a:r>
              <a:rPr lang="tr-TR" dirty="0" err="1" smtClean="0"/>
              <a:t>Journal</a:t>
            </a:r>
            <a:r>
              <a:rPr lang="tr-TR" dirty="0" smtClean="0"/>
              <a:t> of </a:t>
            </a:r>
            <a:r>
              <a:rPr lang="tr-TR" dirty="0" err="1" smtClean="0"/>
              <a:t>PublicHealth</a:t>
            </a:r>
            <a:r>
              <a:rPr lang="tr-TR" dirty="0" smtClean="0"/>
              <a:t>,2010, 22 (3 </a:t>
            </a:r>
            <a:r>
              <a:rPr lang="tr-TR" dirty="0" err="1" smtClean="0"/>
              <a:t>Suppl</a:t>
            </a:r>
            <a:r>
              <a:rPr lang="tr-TR" dirty="0" smtClean="0"/>
              <a:t>), 60S–67S.</a:t>
            </a:r>
          </a:p>
          <a:p>
            <a:pPr lvl="0" algn="just"/>
            <a:r>
              <a:rPr lang="tr-TR" dirty="0" err="1" smtClean="0"/>
              <a:t>Kawamura</a:t>
            </a:r>
            <a:r>
              <a:rPr lang="tr-TR" dirty="0" smtClean="0"/>
              <a:t> K. Y., “</a:t>
            </a:r>
            <a:r>
              <a:rPr lang="tr-TR" dirty="0" err="1" smtClean="0"/>
              <a:t>AsianAmerican</a:t>
            </a:r>
            <a:r>
              <a:rPr lang="tr-TR" dirty="0" smtClean="0"/>
              <a:t> body </a:t>
            </a:r>
            <a:r>
              <a:rPr lang="tr-TR" dirty="0" err="1" smtClean="0"/>
              <a:t>images</a:t>
            </a:r>
            <a:r>
              <a:rPr lang="tr-TR" dirty="0" smtClean="0"/>
              <a:t>”,</a:t>
            </a:r>
            <a:r>
              <a:rPr lang="tr-TR" dirty="0" err="1" smtClean="0"/>
              <a:t>in”Body</a:t>
            </a:r>
            <a:r>
              <a:rPr lang="tr-TR" dirty="0" smtClean="0"/>
              <a:t> </a:t>
            </a:r>
            <a:r>
              <a:rPr lang="tr-TR" dirty="0" err="1" smtClean="0"/>
              <a:t>Image</a:t>
            </a:r>
            <a:r>
              <a:rPr lang="tr-TR" dirty="0" smtClean="0"/>
              <a:t>: A </a:t>
            </a:r>
            <a:r>
              <a:rPr lang="tr-TR" dirty="0" err="1" smtClean="0"/>
              <a:t>Handbook</a:t>
            </a:r>
            <a:r>
              <a:rPr lang="tr-TR" dirty="0" smtClean="0"/>
              <a:t> of </a:t>
            </a:r>
            <a:r>
              <a:rPr lang="tr-TR" dirty="0" err="1" smtClean="0"/>
              <a:t>Science</a:t>
            </a:r>
            <a:r>
              <a:rPr lang="tr-TR" dirty="0" smtClean="0"/>
              <a:t>, </a:t>
            </a:r>
            <a:r>
              <a:rPr lang="tr-TR" dirty="0" err="1" smtClean="0"/>
              <a:t>Practice</a:t>
            </a:r>
            <a:r>
              <a:rPr lang="tr-TR" dirty="0" smtClean="0"/>
              <a:t>, </a:t>
            </a:r>
            <a:r>
              <a:rPr lang="tr-TR" dirty="0" err="1" smtClean="0"/>
              <a:t>andPrevention</a:t>
            </a:r>
            <a:r>
              <a:rPr lang="tr-TR" dirty="0" smtClean="0"/>
              <a:t>”, 2nd </a:t>
            </a:r>
            <a:r>
              <a:rPr lang="tr-TR" dirty="0" err="1" smtClean="0"/>
              <a:t>edition</a:t>
            </a:r>
            <a:r>
              <a:rPr lang="tr-TR" dirty="0" smtClean="0"/>
              <a:t>, </a:t>
            </a:r>
            <a:r>
              <a:rPr lang="tr-TR" dirty="0" err="1" smtClean="0"/>
              <a:t>eds</a:t>
            </a:r>
            <a:r>
              <a:rPr lang="tr-TR" dirty="0" smtClean="0"/>
              <a:t>. Thomas F. </a:t>
            </a:r>
            <a:r>
              <a:rPr lang="tr-TR" dirty="0" err="1" smtClean="0"/>
              <a:t>Cash</a:t>
            </a:r>
            <a:r>
              <a:rPr lang="tr-TR" dirty="0" smtClean="0"/>
              <a:t> </a:t>
            </a:r>
            <a:r>
              <a:rPr lang="tr-TR" dirty="0" err="1" smtClean="0"/>
              <a:t>andLindaSmolak</a:t>
            </a:r>
            <a:r>
              <a:rPr lang="tr-TR" dirty="0" smtClean="0"/>
              <a:t>, </a:t>
            </a:r>
            <a:r>
              <a:rPr lang="tr-TR" dirty="0" err="1" smtClean="0"/>
              <a:t>GuilfordPress</a:t>
            </a:r>
            <a:r>
              <a:rPr lang="tr-TR" dirty="0" smtClean="0"/>
              <a:t>, New York, 2011, </a:t>
            </a:r>
            <a:r>
              <a:rPr lang="tr-TR" dirty="0" err="1" smtClean="0"/>
              <a:t>pp</a:t>
            </a:r>
            <a:r>
              <a:rPr lang="tr-TR" dirty="0" smtClean="0"/>
              <a:t>. 229–236.</a:t>
            </a:r>
          </a:p>
          <a:p>
            <a:pPr>
              <a:buNone/>
            </a:pP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Beden İmajı/Beden İmgesi nedir?</a:t>
            </a:r>
            <a:endParaRPr lang="tr-TR" dirty="0"/>
          </a:p>
        </p:txBody>
      </p:sp>
      <p:sp>
        <p:nvSpPr>
          <p:cNvPr id="3" name="İçerik Yer Tutucusu 2"/>
          <p:cNvSpPr>
            <a:spLocks noGrp="1"/>
          </p:cNvSpPr>
          <p:nvPr>
            <p:ph sz="quarter" idx="1"/>
          </p:nvPr>
        </p:nvSpPr>
        <p:spPr/>
        <p:txBody>
          <a:bodyPr>
            <a:normAutofit fontScale="92500"/>
          </a:bodyPr>
          <a:lstStyle/>
          <a:p>
            <a:pPr algn="just"/>
            <a:r>
              <a:rPr lang="tr-TR" dirty="0" err="1"/>
              <a:t>Shilder</a:t>
            </a:r>
            <a:r>
              <a:rPr lang="tr-TR" dirty="0"/>
              <a:t>’ e göre beden imajı, </a:t>
            </a:r>
            <a:r>
              <a:rPr lang="tr-TR" b="1" dirty="0"/>
              <a:t>kendi bedenimizin zihnimizde canlandırdığımız resmidir.</a:t>
            </a:r>
          </a:p>
          <a:p>
            <a:pPr algn="just"/>
            <a:r>
              <a:rPr lang="tr-TR" dirty="0" err="1"/>
              <a:t>Norris</a:t>
            </a:r>
            <a:r>
              <a:rPr lang="tr-TR" dirty="0"/>
              <a:t>’ e göre beden imajı, bir kişinin başka kişilerden ayrı olarak beden alanı hakkındaki bilinçli yada bilinç dışı bilgisinin, duygularının ve algılarının tümünün düzenli olarak değişimidir.</a:t>
            </a:r>
          </a:p>
          <a:p>
            <a:pPr algn="just"/>
            <a:r>
              <a:rPr lang="tr-TR" dirty="0" err="1"/>
              <a:t>Schwab</a:t>
            </a:r>
            <a:r>
              <a:rPr lang="tr-TR" dirty="0"/>
              <a:t>’ a göre beden imajı, kişinin kendi bedeninin parçalarına ve onların işlevlerine karşı olumlu ve olumsuz duygularının kendisi tarafından değerlendirilmesidir.</a:t>
            </a:r>
          </a:p>
          <a:p>
            <a:pPr algn="just"/>
            <a:r>
              <a:rPr lang="tr-TR" dirty="0" err="1"/>
              <a:t>Wood</a:t>
            </a:r>
            <a:r>
              <a:rPr lang="tr-TR" dirty="0"/>
              <a:t>’ a göre beden imajı; kişinin bedeninin ruhsal bir görünümü olarak kavramsallaştırılması ve bedenin benliğe görünen biçimidir.</a:t>
            </a:r>
          </a:p>
          <a:p>
            <a:pPr algn="just"/>
            <a:r>
              <a:rPr lang="tr-TR" dirty="0" err="1"/>
              <a:t>Samonds</a:t>
            </a:r>
            <a:r>
              <a:rPr lang="tr-TR" dirty="0"/>
              <a:t> ve </a:t>
            </a:r>
            <a:r>
              <a:rPr lang="tr-TR" dirty="0" err="1"/>
              <a:t>Cammermeyer</a:t>
            </a:r>
            <a:r>
              <a:rPr lang="tr-TR" dirty="0"/>
              <a:t>’ e göre beden imajı </a:t>
            </a:r>
            <a:r>
              <a:rPr lang="tr-TR" b="1" dirty="0"/>
              <a:t>bireyin kendi bedenini algılamasıdır</a:t>
            </a:r>
            <a:r>
              <a:rPr lang="tr-TR" dirty="0"/>
              <a:t>.</a:t>
            </a:r>
          </a:p>
          <a:p>
            <a:pPr marL="0" indent="0">
              <a:buNone/>
            </a:pPr>
            <a:endParaRPr lang="tr-TR" dirty="0"/>
          </a:p>
        </p:txBody>
      </p:sp>
    </p:spTree>
    <p:extLst>
      <p:ext uri="{BB962C8B-B14F-4D97-AF65-F5344CB8AC3E}">
        <p14:creationId xmlns:p14="http://schemas.microsoft.com/office/powerpoint/2010/main" val="15565943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Beden imajının özellikleri</a:t>
            </a:r>
            <a:endParaRPr lang="tr-TR" dirty="0"/>
          </a:p>
        </p:txBody>
      </p:sp>
      <p:sp>
        <p:nvSpPr>
          <p:cNvPr id="3" name="İçerik Yer Tutucusu 2"/>
          <p:cNvSpPr>
            <a:spLocks noGrp="1"/>
          </p:cNvSpPr>
          <p:nvPr>
            <p:ph sz="quarter" idx="1"/>
          </p:nvPr>
        </p:nvSpPr>
        <p:spPr/>
        <p:txBody>
          <a:bodyPr>
            <a:normAutofit fontScale="92500" lnSpcReduction="20000"/>
          </a:bodyPr>
          <a:lstStyle/>
          <a:p>
            <a:pPr lvl="0" algn="just"/>
            <a:r>
              <a:rPr lang="tr-TR" dirty="0"/>
              <a:t>Beden imajının gelişmesinde bedenle ilgili eski ve yeni tüm duygu, tutum ve algılar önemlidir. </a:t>
            </a:r>
          </a:p>
          <a:p>
            <a:pPr lvl="0" algn="just"/>
            <a:r>
              <a:rPr lang="tr-TR" dirty="0"/>
              <a:t>Bireyin beden imajı kendi algıları kadar, başkalarının da bakış açısından etkilenir.</a:t>
            </a:r>
          </a:p>
          <a:p>
            <a:pPr lvl="0" algn="just"/>
            <a:r>
              <a:rPr lang="tr-TR" dirty="0"/>
              <a:t>Beden imajının kavramsal yönü olduğu gibi, gerçek yönü de vardır.</a:t>
            </a:r>
          </a:p>
          <a:p>
            <a:pPr lvl="0" algn="just"/>
            <a:r>
              <a:rPr lang="tr-TR" dirty="0"/>
              <a:t>Beden imajı değişebilir bir niteliktedir.</a:t>
            </a:r>
          </a:p>
          <a:p>
            <a:pPr lvl="0" algn="just"/>
            <a:r>
              <a:rPr lang="tr-TR" dirty="0"/>
              <a:t>Beden imajı beden işlevlerine karşı tutumu da gösterir.</a:t>
            </a:r>
          </a:p>
          <a:p>
            <a:pPr lvl="0" algn="just"/>
            <a:r>
              <a:rPr lang="tr-TR" dirty="0"/>
              <a:t>Sosyokültürel değerler bir kişinin beden imajı kavramına yansıtılır.</a:t>
            </a:r>
          </a:p>
          <a:p>
            <a:pPr lvl="0" algn="just"/>
            <a:r>
              <a:rPr lang="tr-TR" dirty="0"/>
              <a:t>Beden imajı gerçek beden yapısıyla uyumlu yada uyumsuz olabilir.</a:t>
            </a:r>
          </a:p>
          <a:p>
            <a:pPr lvl="0" algn="just"/>
            <a:r>
              <a:rPr lang="tr-TR" dirty="0"/>
              <a:t>Beden imajı benlik, kendilik, kimlik ve kişilik kavramlarıyla yakından ilişkiye sahiptir.</a:t>
            </a:r>
          </a:p>
          <a:p>
            <a:pPr lvl="0" algn="just"/>
            <a:r>
              <a:rPr lang="tr-TR" dirty="0"/>
              <a:t>Beden imajı kavramının oluşumunda bilinçdışı özel yaşantılar da önemli olduğundan, </a:t>
            </a:r>
            <a:r>
              <a:rPr lang="tr-TR" dirty="0" smtClean="0"/>
              <a:t>hiç kimse </a:t>
            </a:r>
            <a:r>
              <a:rPr lang="tr-TR" dirty="0"/>
              <a:t>kendi beden imgesini tam olarak tanımlayamaz</a:t>
            </a:r>
            <a:r>
              <a:rPr lang="tr-TR" dirty="0" smtClean="0"/>
              <a:t>.</a:t>
            </a:r>
          </a:p>
          <a:p>
            <a:pPr algn="just"/>
            <a:r>
              <a:rPr lang="tr-TR" dirty="0" smtClean="0"/>
              <a:t>Beden imajı, kişinin bedeni hakkındaki psikolojik beklentisini ortaya koyar.</a:t>
            </a:r>
            <a:endParaRPr lang="tr-TR" dirty="0"/>
          </a:p>
        </p:txBody>
      </p:sp>
    </p:spTree>
    <p:extLst>
      <p:ext uri="{BB962C8B-B14F-4D97-AF65-F5344CB8AC3E}">
        <p14:creationId xmlns:p14="http://schemas.microsoft.com/office/powerpoint/2010/main" val="15990463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Beden imajının bileşenleri</a:t>
            </a:r>
            <a:endParaRPr lang="tr-TR" dirty="0"/>
          </a:p>
        </p:txBody>
      </p:sp>
      <p:sp>
        <p:nvSpPr>
          <p:cNvPr id="3" name="İçerik Yer Tutucusu 2"/>
          <p:cNvSpPr>
            <a:spLocks noGrp="1"/>
          </p:cNvSpPr>
          <p:nvPr>
            <p:ph sz="quarter" idx="1"/>
          </p:nvPr>
        </p:nvSpPr>
        <p:spPr/>
        <p:txBody>
          <a:bodyPr/>
          <a:lstStyle/>
          <a:p>
            <a:pPr>
              <a:buNone/>
            </a:pPr>
            <a:r>
              <a:rPr lang="tr-TR" dirty="0"/>
              <a:t>İdeal </a:t>
            </a:r>
            <a:r>
              <a:rPr lang="tr-TR" dirty="0" smtClean="0"/>
              <a:t>beden; olması istenilen </a:t>
            </a:r>
            <a:r>
              <a:rPr lang="tr-TR" dirty="0"/>
              <a:t>beden </a:t>
            </a:r>
            <a:r>
              <a:rPr lang="tr-TR" dirty="0" smtClean="0"/>
              <a:t>şekli, boyutları, bölümleri, </a:t>
            </a:r>
            <a:r>
              <a:rPr lang="tr-TR" dirty="0"/>
              <a:t>güç ve </a:t>
            </a:r>
            <a:r>
              <a:rPr lang="tr-TR" dirty="0" smtClean="0"/>
              <a:t>işlevleri</a:t>
            </a:r>
          </a:p>
          <a:p>
            <a:pPr>
              <a:buNone/>
            </a:pPr>
            <a:r>
              <a:rPr lang="tr-TR" dirty="0" smtClean="0"/>
              <a:t>Gerçek beden; </a:t>
            </a:r>
            <a:r>
              <a:rPr lang="tr-TR" dirty="0"/>
              <a:t>mevcut olan </a:t>
            </a:r>
            <a:r>
              <a:rPr lang="tr-TR" dirty="0" smtClean="0"/>
              <a:t>durum</a:t>
            </a:r>
          </a:p>
          <a:p>
            <a:pPr>
              <a:buNone/>
            </a:pPr>
            <a:r>
              <a:rPr lang="tr-TR" dirty="0" smtClean="0"/>
              <a:t>Ortaya </a:t>
            </a:r>
            <a:r>
              <a:rPr lang="tr-TR" dirty="0"/>
              <a:t>konulan beden ise bedenin topluma </a:t>
            </a:r>
            <a:r>
              <a:rPr lang="tr-TR" dirty="0" smtClean="0"/>
              <a:t>sunuluşu</a:t>
            </a:r>
          </a:p>
          <a:p>
            <a:pPr>
              <a:buNone/>
            </a:pPr>
            <a:endParaRPr lang="tr-TR" dirty="0" smtClean="0"/>
          </a:p>
        </p:txBody>
      </p:sp>
      <p:sp>
        <p:nvSpPr>
          <p:cNvPr id="22536" name="AutoShape 8" descr="denge işareti ile ilgili görsel sonucu"/>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tr-TR"/>
          </a:p>
        </p:txBody>
      </p:sp>
      <p:sp>
        <p:nvSpPr>
          <p:cNvPr id="22538" name="AutoShape 10" descr="denge işareti ile ilgili görsel sonucu"/>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tr-TR"/>
          </a:p>
        </p:txBody>
      </p:sp>
      <p:sp>
        <p:nvSpPr>
          <p:cNvPr id="22540" name="AutoShape 12" descr="denge işareti ile ilgili görsel sonucu"/>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tr-TR"/>
          </a:p>
        </p:txBody>
      </p:sp>
      <p:pic>
        <p:nvPicPr>
          <p:cNvPr id="22542" name="Picture 14" descr="denge işareti ile ilgili görsel sonucu"/>
          <p:cNvPicPr>
            <a:picLocks noChangeAspect="1" noChangeArrowheads="1"/>
          </p:cNvPicPr>
          <p:nvPr/>
        </p:nvPicPr>
        <p:blipFill>
          <a:blip r:embed="rId2"/>
          <a:srcRect/>
          <a:stretch>
            <a:fillRect/>
          </a:stretch>
        </p:blipFill>
        <p:spPr bwMode="auto">
          <a:xfrm rot="17686861">
            <a:off x="9271440" y="4684224"/>
            <a:ext cx="1524000" cy="1524001"/>
          </a:xfrm>
          <a:prstGeom prst="rect">
            <a:avLst/>
          </a:prstGeom>
          <a:noFill/>
        </p:spPr>
      </p:pic>
    </p:spTree>
    <p:extLst>
      <p:ext uri="{BB962C8B-B14F-4D97-AF65-F5344CB8AC3E}">
        <p14:creationId xmlns:p14="http://schemas.microsoft.com/office/powerpoint/2010/main" val="42533178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Beden İmajındaki Değişikliklere Bireyin Tepkisi</a:t>
            </a:r>
          </a:p>
        </p:txBody>
      </p:sp>
      <p:sp>
        <p:nvSpPr>
          <p:cNvPr id="3" name="İçerik Yer Tutucusu 2"/>
          <p:cNvSpPr>
            <a:spLocks noGrp="1"/>
          </p:cNvSpPr>
          <p:nvPr>
            <p:ph sz="quarter" idx="1"/>
          </p:nvPr>
        </p:nvSpPr>
        <p:spPr>
          <a:xfrm>
            <a:off x="1219200" y="1941342"/>
            <a:ext cx="10363200" cy="4078458"/>
          </a:xfrm>
        </p:spPr>
        <p:txBody>
          <a:bodyPr/>
          <a:lstStyle/>
          <a:p>
            <a:pPr algn="just">
              <a:buNone/>
            </a:pPr>
            <a:r>
              <a:rPr lang="tr-TR" dirty="0" smtClean="0"/>
              <a:t>	Bireyin </a:t>
            </a:r>
            <a:r>
              <a:rPr lang="tr-TR" dirty="0"/>
              <a:t>yaşı, cinsiyeti, kişilik yapısı, sosyokültürel faktörler, değişen beden parçasına verdiği değer, değişikliğin görünür olup olmaması, değişikliğin akut ya da kalıcı olması, bireyin önceki baş etme yolları, çevredeki destek sistemleri, bedendeki değişikliğe verilen cevabı etkileyen faktörlerdir.</a:t>
            </a:r>
          </a:p>
        </p:txBody>
      </p:sp>
    </p:spTree>
    <p:extLst>
      <p:ext uri="{BB962C8B-B14F-4D97-AF65-F5344CB8AC3E}">
        <p14:creationId xmlns:p14="http://schemas.microsoft.com/office/powerpoint/2010/main" val="27887587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Beden İmajında Bozukluklara Yol Açan Durumlar</a:t>
            </a:r>
            <a:br>
              <a:rPr lang="tr-TR" b="1" dirty="0"/>
            </a:br>
            <a:endParaRPr lang="tr-TR" dirty="0"/>
          </a:p>
        </p:txBody>
      </p:sp>
      <p:sp>
        <p:nvSpPr>
          <p:cNvPr id="3" name="İçerik Yer Tutucusu 2"/>
          <p:cNvSpPr>
            <a:spLocks noGrp="1"/>
          </p:cNvSpPr>
          <p:nvPr>
            <p:ph sz="quarter" idx="1"/>
          </p:nvPr>
        </p:nvSpPr>
        <p:spPr/>
        <p:txBody>
          <a:bodyPr>
            <a:normAutofit/>
          </a:bodyPr>
          <a:lstStyle/>
          <a:p>
            <a:pPr lvl="0"/>
            <a:r>
              <a:rPr lang="tr-TR" dirty="0"/>
              <a:t>Fizyolojik değişiklikler; gençlik, yaşlılık dönemleri, hamilelik, doğum</a:t>
            </a:r>
          </a:p>
          <a:p>
            <a:pPr lvl="0"/>
            <a:r>
              <a:rPr lang="tr-TR" dirty="0"/>
              <a:t>Yavaş gelişen değişiklikler; </a:t>
            </a:r>
            <a:r>
              <a:rPr lang="tr-TR" dirty="0" err="1"/>
              <a:t>obezite</a:t>
            </a:r>
            <a:r>
              <a:rPr lang="tr-TR" dirty="0"/>
              <a:t>, </a:t>
            </a:r>
            <a:r>
              <a:rPr lang="tr-TR" dirty="0" err="1"/>
              <a:t>artrit</a:t>
            </a:r>
            <a:endParaRPr lang="tr-TR" dirty="0"/>
          </a:p>
          <a:p>
            <a:r>
              <a:rPr lang="tr-TR" dirty="0"/>
              <a:t>Hızla gelişen değişiklikler; yaralanma, akut </a:t>
            </a:r>
            <a:r>
              <a:rPr lang="tr-TR" dirty="0" smtClean="0"/>
              <a:t>hastalık</a:t>
            </a:r>
          </a:p>
          <a:p>
            <a:pPr lvl="0"/>
            <a:r>
              <a:rPr lang="tr-TR" dirty="0"/>
              <a:t>Geçici değişiklikler; </a:t>
            </a:r>
            <a:r>
              <a:rPr lang="tr-TR" dirty="0" smtClean="0"/>
              <a:t>alçı, </a:t>
            </a:r>
            <a:r>
              <a:rPr lang="tr-TR" dirty="0"/>
              <a:t>bandaj</a:t>
            </a:r>
          </a:p>
          <a:p>
            <a:pPr lvl="0"/>
            <a:r>
              <a:rPr lang="tr-TR" dirty="0"/>
              <a:t>Kalıcı değişiklikler; </a:t>
            </a:r>
            <a:r>
              <a:rPr lang="tr-TR" dirty="0" err="1"/>
              <a:t>amputasyon</a:t>
            </a:r>
            <a:r>
              <a:rPr lang="tr-TR" dirty="0"/>
              <a:t>, </a:t>
            </a:r>
            <a:r>
              <a:rPr lang="tr-TR" dirty="0" err="1"/>
              <a:t>mastektomi</a:t>
            </a:r>
            <a:endParaRPr lang="tr-TR" dirty="0"/>
          </a:p>
          <a:p>
            <a:pPr lvl="0"/>
            <a:r>
              <a:rPr lang="tr-TR" dirty="0"/>
              <a:t>Bunaltı arttırıcı durumlar; hastanede yatma, bazı </a:t>
            </a:r>
            <a:r>
              <a:rPr lang="tr-TR" dirty="0" err="1"/>
              <a:t>invaziv</a:t>
            </a:r>
            <a:r>
              <a:rPr lang="tr-TR" dirty="0"/>
              <a:t> girişimler</a:t>
            </a:r>
          </a:p>
          <a:p>
            <a:pPr lvl="0"/>
            <a:r>
              <a:rPr lang="tr-TR" dirty="0"/>
              <a:t>Ruhsal bozukluklar; depresyon, şizofreni vb</a:t>
            </a:r>
            <a:r>
              <a:rPr lang="tr-TR" dirty="0" smtClean="0"/>
              <a:t>.</a:t>
            </a:r>
            <a:endParaRPr lang="tr-TR" dirty="0"/>
          </a:p>
        </p:txBody>
      </p:sp>
    </p:spTree>
    <p:extLst>
      <p:ext uri="{BB962C8B-B14F-4D97-AF65-F5344CB8AC3E}">
        <p14:creationId xmlns:p14="http://schemas.microsoft.com/office/powerpoint/2010/main" val="17979769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289539" y="668533"/>
            <a:ext cx="10363200" cy="1143000"/>
          </a:xfrm>
        </p:spPr>
        <p:txBody>
          <a:bodyPr>
            <a:normAutofit fontScale="90000"/>
          </a:bodyPr>
          <a:lstStyle/>
          <a:p>
            <a:r>
              <a:rPr lang="tr-TR" b="1" dirty="0"/>
              <a:t>Beden İmajında Hemşirelik Yaklaşımları</a:t>
            </a:r>
            <a:br>
              <a:rPr lang="tr-TR" b="1" dirty="0"/>
            </a:br>
            <a:endParaRPr lang="tr-TR" dirty="0"/>
          </a:p>
        </p:txBody>
      </p:sp>
      <p:sp>
        <p:nvSpPr>
          <p:cNvPr id="3" name="İçerik Yer Tutucusu 2"/>
          <p:cNvSpPr>
            <a:spLocks noGrp="1"/>
          </p:cNvSpPr>
          <p:nvPr>
            <p:ph sz="quarter" idx="1"/>
          </p:nvPr>
        </p:nvSpPr>
        <p:spPr>
          <a:xfrm>
            <a:off x="1219200" y="1702190"/>
            <a:ext cx="10363200" cy="4317609"/>
          </a:xfrm>
        </p:spPr>
        <p:txBody>
          <a:bodyPr/>
          <a:lstStyle/>
          <a:p>
            <a:pPr lvl="0"/>
            <a:r>
              <a:rPr lang="tr-TR" dirty="0"/>
              <a:t>Değişen beden bölümünün birey için önemi,</a:t>
            </a:r>
          </a:p>
          <a:p>
            <a:pPr lvl="0"/>
            <a:r>
              <a:rPr lang="tr-TR" dirty="0"/>
              <a:t>Bireyin daha önceki hastaneye yatma deneyimi ve hastalıklara karşı tutumu,</a:t>
            </a:r>
          </a:p>
          <a:p>
            <a:pPr lvl="0"/>
            <a:r>
              <a:rPr lang="tr-TR" dirty="0"/>
              <a:t>Bireyin değişikliklere olan tepkisi ve başkalarının tepkilerinin kendisi için önemi,</a:t>
            </a:r>
          </a:p>
          <a:p>
            <a:pPr lvl="0"/>
            <a:r>
              <a:rPr lang="tr-TR" dirty="0"/>
              <a:t>Bireyin geçmişteki baş etme yöntemleri,</a:t>
            </a:r>
          </a:p>
          <a:p>
            <a:pPr lvl="0"/>
            <a:r>
              <a:rPr lang="tr-TR" dirty="0"/>
              <a:t>Bireyin hastalığının ya da beden imgesindeki değişikliğe ilişkin bilgisinin </a:t>
            </a:r>
            <a:r>
              <a:rPr lang="tr-TR" dirty="0" smtClean="0"/>
              <a:t>doğruluğudur (kemoterapi sonrası saçlar).</a:t>
            </a:r>
            <a:endParaRPr lang="tr-TR" dirty="0"/>
          </a:p>
          <a:p>
            <a:endParaRPr lang="tr-TR" dirty="0"/>
          </a:p>
        </p:txBody>
      </p:sp>
    </p:spTree>
    <p:extLst>
      <p:ext uri="{BB962C8B-B14F-4D97-AF65-F5344CB8AC3E}">
        <p14:creationId xmlns:p14="http://schemas.microsoft.com/office/powerpoint/2010/main" val="20082793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pPr algn="just"/>
            <a:r>
              <a:rPr lang="tr-TR" dirty="0"/>
              <a:t>Hemşirenin beden imajında değişikliği olan bireye yeni imajına uyumunda bu kriz dönemini sağlıklı bir şekilde atlatmasına yardımcı olabilmesi için beden imajı değişen bir bireyin geçirdiği uyum sürecinin basamaklarını bilmeli ve bu doğrultuda davranmalıdır.</a:t>
            </a:r>
          </a:p>
          <a:p>
            <a:pPr algn="just"/>
            <a:r>
              <a:rPr lang="tr-TR" dirty="0"/>
              <a:t>Elizabeth </a:t>
            </a:r>
            <a:r>
              <a:rPr lang="tr-TR" dirty="0" err="1"/>
              <a:t>Kübler-Ross</a:t>
            </a:r>
            <a:r>
              <a:rPr lang="tr-TR" dirty="0"/>
              <a:t> bireyin beden imajına yol açan kayba karşı tepki olarak; şok, inkar, öfke, depresyon, pazarlık ve kabullenme gibi tepkiler verdiklerini ifade etmektedir. </a:t>
            </a:r>
          </a:p>
        </p:txBody>
      </p:sp>
    </p:spTree>
    <p:extLst>
      <p:ext uri="{BB962C8B-B14F-4D97-AF65-F5344CB8AC3E}">
        <p14:creationId xmlns:p14="http://schemas.microsoft.com/office/powerpoint/2010/main" val="24188993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pPr marL="0" indent="0">
              <a:buNone/>
            </a:pPr>
            <a:r>
              <a:rPr lang="tr-TR" dirty="0" smtClean="0"/>
              <a:t>Hasta </a:t>
            </a:r>
            <a:r>
              <a:rPr lang="tr-TR" dirty="0"/>
              <a:t>4 aşamadan geçerek uyum sağlar. Bunlar;</a:t>
            </a:r>
          </a:p>
          <a:p>
            <a:pPr lvl="0"/>
            <a:r>
              <a:rPr lang="tr-TR" dirty="0"/>
              <a:t>Etkilenme,</a:t>
            </a:r>
          </a:p>
          <a:p>
            <a:pPr lvl="0"/>
            <a:r>
              <a:rPr lang="tr-TR" dirty="0"/>
              <a:t>Geri çekilme,</a:t>
            </a:r>
          </a:p>
          <a:p>
            <a:pPr lvl="0"/>
            <a:r>
              <a:rPr lang="tr-TR" dirty="0" smtClean="0"/>
              <a:t>Kabullenme,</a:t>
            </a:r>
            <a:endParaRPr lang="tr-TR" dirty="0"/>
          </a:p>
          <a:p>
            <a:pPr lvl="0"/>
            <a:r>
              <a:rPr lang="tr-TR" dirty="0"/>
              <a:t>Yeniden yapılanmadır.</a:t>
            </a:r>
          </a:p>
          <a:p>
            <a:pPr marL="0" indent="0">
              <a:buNone/>
            </a:pPr>
            <a:endParaRPr lang="tr-TR" dirty="0"/>
          </a:p>
        </p:txBody>
      </p:sp>
    </p:spTree>
    <p:extLst>
      <p:ext uri="{BB962C8B-B14F-4D97-AF65-F5344CB8AC3E}">
        <p14:creationId xmlns:p14="http://schemas.microsoft.com/office/powerpoint/2010/main" val="424128986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Hisse Senedi">
  <a:themeElements>
    <a:clrScheme name="Hisse Senedi">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Hisse Senedi">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Hisse Senedi">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350</TotalTime>
  <Words>995</Words>
  <Application>Microsoft Office PowerPoint</Application>
  <PresentationFormat>Geniş ekran</PresentationFormat>
  <Paragraphs>79</Paragraphs>
  <Slides>17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17</vt:i4>
      </vt:variant>
    </vt:vector>
  </HeadingPairs>
  <TitlesOfParts>
    <vt:vector size="21" baseType="lpstr">
      <vt:lpstr>Franklin Gothic Book</vt:lpstr>
      <vt:lpstr>Perpetua</vt:lpstr>
      <vt:lpstr>Wingdings 2</vt:lpstr>
      <vt:lpstr>Hisse Senedi</vt:lpstr>
      <vt:lpstr>Beden İmajı/Beden İmgesi</vt:lpstr>
      <vt:lpstr>Beden İmajı/Beden İmgesi nedir?</vt:lpstr>
      <vt:lpstr>Beden imajının özellikleri</vt:lpstr>
      <vt:lpstr>Beden imajının bileşenleri</vt:lpstr>
      <vt:lpstr>Beden İmajındaki Değişikliklere Bireyin Tepkisi</vt:lpstr>
      <vt:lpstr>Beden İmajında Bozukluklara Yol Açan Durumlar </vt:lpstr>
      <vt:lpstr>Beden İmajında Hemşirelik Yaklaşımları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Kaynakça</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yasemin</dc:creator>
  <cp:lastModifiedBy>yasemin</cp:lastModifiedBy>
  <cp:revision>23</cp:revision>
  <dcterms:created xsi:type="dcterms:W3CDTF">2018-02-09T07:21:45Z</dcterms:created>
  <dcterms:modified xsi:type="dcterms:W3CDTF">2018-03-14T13:54:18Z</dcterms:modified>
</cp:coreProperties>
</file>