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69" r:id="rId2"/>
    <p:sldId id="489" r:id="rId3"/>
    <p:sldId id="470" r:id="rId4"/>
    <p:sldId id="490" r:id="rId5"/>
    <p:sldId id="491" r:id="rId6"/>
    <p:sldId id="492" r:id="rId7"/>
    <p:sldId id="495" r:id="rId8"/>
    <p:sldId id="493" r:id="rId9"/>
    <p:sldId id="496" r:id="rId10"/>
    <p:sldId id="494" r:id="rId11"/>
    <p:sldId id="497" r:id="rId12"/>
    <p:sldId id="498" r:id="rId13"/>
    <p:sldId id="499" r:id="rId14"/>
    <p:sldId id="500" r:id="rId15"/>
    <p:sldId id="501" r:id="rId16"/>
    <p:sldId id="471" r:id="rId17"/>
    <p:sldId id="472" r:id="rId18"/>
    <p:sldId id="473" r:id="rId19"/>
    <p:sldId id="475" r:id="rId20"/>
    <p:sldId id="476" r:id="rId21"/>
    <p:sldId id="474" r:id="rId22"/>
    <p:sldId id="27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2212145"/>
            <a:ext cx="10515600" cy="4808257"/>
          </a:xfrm>
        </p:spPr>
        <p:txBody>
          <a:bodyPr>
            <a:normAutofit/>
          </a:bodyPr>
          <a:lstStyle/>
          <a:p>
            <a:pPr marL="0" indent="0">
              <a:spcBef>
                <a:spcPts val="1800"/>
              </a:spcBef>
              <a:buNone/>
            </a:pPr>
            <a:r>
              <a:rPr lang="tr-TR" sz="2800" dirty="0" smtClean="0"/>
              <a:t>Çocukların öz disiplinli, yaratıcı, </a:t>
            </a:r>
            <a:r>
              <a:rPr lang="tr-TR" sz="2800" dirty="0" err="1" smtClean="0"/>
              <a:t>pro</a:t>
            </a:r>
            <a:r>
              <a:rPr lang="tr-TR" sz="2800" dirty="0" smtClean="0"/>
              <a:t>-sosyal davranışlara sahip birey olmaları onlarla çocukluktan itibaren kurulan iletişime bağlıdır. Aile içi iletişim de bu bağlamda zincirin en önemli halkalarından birini oluşturmaktadır. </a:t>
            </a:r>
          </a:p>
          <a:p>
            <a:pPr marL="0" indent="0">
              <a:spcBef>
                <a:spcPts val="1800"/>
              </a:spcBef>
              <a:buNone/>
            </a:pPr>
            <a:r>
              <a:rPr lang="tr-TR" sz="2800" dirty="0" smtClean="0"/>
              <a:t>Anne baba çocuk arası iletişimde en temel faktör, anne ve babanın susmayı öğrenmesi ile mümkündür. Bu sayede çocuk konuşacak ve anne baba çocuklarını dinleme fırsatı bulacaktır.</a:t>
            </a:r>
          </a:p>
        </p:txBody>
      </p:sp>
    </p:spTree>
    <p:extLst>
      <p:ext uri="{BB962C8B-B14F-4D97-AF65-F5344CB8AC3E}">
        <p14:creationId xmlns:p14="http://schemas.microsoft.com/office/powerpoint/2010/main" val="1258314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AİLE İÇİ İLETİŞİMİN ÖNEMİ:</a:t>
            </a:r>
          </a:p>
          <a:p>
            <a:pPr>
              <a:spcBef>
                <a:spcPts val="1800"/>
              </a:spcBef>
            </a:pPr>
            <a:r>
              <a:rPr lang="tr-TR" sz="2800" dirty="0" smtClean="0"/>
              <a:t>Aile içi iletişim ortamında çocuğun kaygılanmadan duygu ve düşüncelerini olduğu gibi ifade edebilmesinin sağlanması görevi anne babaya düşmektedir.  Anne babanın iletişim kurarken takındıkları tutum çocuğun kendini doğru ifade edip edememesinde kilit noktayı oluşturur.</a:t>
            </a:r>
          </a:p>
          <a:p>
            <a:pPr>
              <a:spcBef>
                <a:spcPts val="1800"/>
              </a:spcBef>
            </a:pPr>
            <a:r>
              <a:rPr lang="tr-TR" sz="2800" dirty="0" smtClean="0"/>
              <a:t>Bağlanma kavramı uzun zamandır bireylerin başta kişilik gelişimleri olmak üzere bir çok gelişim alanını etkileyen sosyal bir süreçtir. Bağlanma bebeğin doğduğu andan itibaren bakım veren kişi ile kurduğu iletişimi temel almaktadır ve bu iletişimin gücü ile sınıflandırılmaktadır.</a:t>
            </a:r>
          </a:p>
        </p:txBody>
      </p:sp>
    </p:spTree>
    <p:extLst>
      <p:ext uri="{BB962C8B-B14F-4D97-AF65-F5344CB8AC3E}">
        <p14:creationId xmlns:p14="http://schemas.microsoft.com/office/powerpoint/2010/main" val="31741135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fontScale="92500"/>
          </a:bodyPr>
          <a:lstStyle/>
          <a:p>
            <a:pPr>
              <a:spcBef>
                <a:spcPts val="1800"/>
              </a:spcBef>
            </a:pPr>
            <a:r>
              <a:rPr lang="tr-TR" sz="2800" b="1" dirty="0" smtClean="0"/>
              <a:t>ANNE İLE İLETİŞİM:</a:t>
            </a:r>
          </a:p>
          <a:p>
            <a:pPr>
              <a:spcBef>
                <a:spcPts val="1800"/>
              </a:spcBef>
            </a:pPr>
            <a:r>
              <a:rPr lang="tr-TR" sz="2800" dirty="0" smtClean="0"/>
              <a:t>Bireyler hayatlarındaki ilk iletişimi anneleri ile kurarlar. Anne-çocuk arasında iletişim anne karnında başlar. Doğrumdan sonra da bu ilişki güçlenerek devam eder ve bu iletişim biçiminin çocuğun gelişimi üzerinde doğrudan etkisi vardır.</a:t>
            </a:r>
          </a:p>
          <a:p>
            <a:pPr>
              <a:spcBef>
                <a:spcPts val="1800"/>
              </a:spcBef>
            </a:pPr>
            <a:r>
              <a:rPr lang="tr-TR" sz="2800" dirty="0" smtClean="0"/>
              <a:t>Yeni doğandan itibaren bebekler annelerinin sesini diğer yetişkinlerin sesinden ayırırlar ve anne sesi bebekleri rahatlatır. Aynı şekilde anneler de bebeklerin ağlama stillerinden nasıl bir sorunlarının olduğunu anlayabilirler. </a:t>
            </a:r>
          </a:p>
          <a:p>
            <a:pPr>
              <a:spcBef>
                <a:spcPts val="1800"/>
              </a:spcBef>
            </a:pPr>
            <a:r>
              <a:rPr lang="tr-TR" sz="2800" dirty="0" smtClean="0"/>
              <a:t>Anne çocuk arasındaki sağlıklı bağlanmanın temelini bebeklik dönemindeki iletişim, ilgi ve bakım oluşturur. Bu iletişimde temas oldukça önem taşımaktadır.</a:t>
            </a:r>
            <a:endParaRPr lang="tr-TR" sz="2800" dirty="0"/>
          </a:p>
        </p:txBody>
      </p:sp>
    </p:spTree>
    <p:extLst>
      <p:ext uri="{BB962C8B-B14F-4D97-AF65-F5344CB8AC3E}">
        <p14:creationId xmlns:p14="http://schemas.microsoft.com/office/powerpoint/2010/main" val="40306913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fontScale="92500" lnSpcReduction="10000"/>
          </a:bodyPr>
          <a:lstStyle/>
          <a:p>
            <a:pPr>
              <a:spcBef>
                <a:spcPts val="1800"/>
              </a:spcBef>
            </a:pPr>
            <a:r>
              <a:rPr lang="tr-TR" sz="2800" b="1" dirty="0" smtClean="0"/>
              <a:t>ANNE İLE İLETİŞİM:</a:t>
            </a:r>
          </a:p>
          <a:p>
            <a:pPr>
              <a:spcBef>
                <a:spcPts val="1800"/>
              </a:spcBef>
            </a:pPr>
            <a:r>
              <a:rPr lang="tr-TR" sz="2800" dirty="0" smtClean="0"/>
              <a:t>Erken dönemlerden itibaren anne bebek arasındaki iletişimde tutarlık ve süreklilik bebekteki güven duygusunun gelişiminde önemli bir etkiye sahiptir. Bu güven duygusu ve sağlıklı bağlanma sayesinde çocuk ayrılma bireyselleşme evresine sağlıkla geçebilir ve sosyal hayatın temellerini atmaya başlar. Bu zamandan itibaren anne bebek/çocuk arasındaki iletişimsel ilişki çocuğun yetişkin döneminde kullanacağı iletişim biçiminden tutun da kişiler arası ilişkilerine kendilik algısının gelişimine kadar bir çok sosyal becerisinin temelini oluşturur. </a:t>
            </a:r>
            <a:r>
              <a:rPr lang="tr-TR" sz="2800" dirty="0"/>
              <a:t>Çocuk annesi ile kurduğu iletişimi sonrasında diğer yetişkinlere karşı geneller. </a:t>
            </a:r>
          </a:p>
          <a:p>
            <a:pPr>
              <a:spcBef>
                <a:spcPts val="1800"/>
              </a:spcBef>
            </a:pPr>
            <a:r>
              <a:rPr lang="tr-TR" sz="2800" dirty="0" smtClean="0"/>
              <a:t>Bu süreçte annenin olumsuz iletişimi ile karşı karşıya kalan çocuğun temel güven duygusunda yaşanacak olan sıkıntı ileriki dönem sosyal hayatını olumsuz etkileyecektir.</a:t>
            </a:r>
          </a:p>
        </p:txBody>
      </p:sp>
    </p:spTree>
    <p:extLst>
      <p:ext uri="{BB962C8B-B14F-4D97-AF65-F5344CB8AC3E}">
        <p14:creationId xmlns:p14="http://schemas.microsoft.com/office/powerpoint/2010/main" val="2996197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BABA İLE İLETİŞİM:</a:t>
            </a:r>
          </a:p>
          <a:p>
            <a:pPr>
              <a:spcBef>
                <a:spcPts val="1800"/>
              </a:spcBef>
            </a:pPr>
            <a:r>
              <a:rPr lang="tr-TR" sz="2800" dirty="0" smtClean="0"/>
              <a:t>Genel olarak ülkemiz şartlarında birincil bakım veren kişi annedir. Bu nedenle çocuğun anne ile olan iletişiminin önemi tartışılmaz bir boyuttadır. Ancak Çocuğun anneden sonra en çok iletişim kurduğu birey olan baba ile kurulan iletişim de aynı şekilde anne ile kurulan iletişim gibi çocuğun gelişimi açısından ciddi derecede önem taşımaktadır.</a:t>
            </a:r>
          </a:p>
          <a:p>
            <a:pPr>
              <a:spcBef>
                <a:spcPts val="1800"/>
              </a:spcBef>
            </a:pPr>
            <a:r>
              <a:rPr lang="tr-TR" sz="2800" dirty="0" smtClean="0"/>
              <a:t>Çocuk baba ilişkisi aynı annede olduğu gibi bebek anne karnındayken başlar. Babanın anne karnında iken bebeği ile konuşması ile başlayan bu süreç doğumdan sonra da aynı şekilde bebeğin ihtiyaçlarının giderilmesi, onunla oyun oynanması gibi süreçlerle devam eder. </a:t>
            </a:r>
          </a:p>
        </p:txBody>
      </p:sp>
    </p:spTree>
    <p:extLst>
      <p:ext uri="{BB962C8B-B14F-4D97-AF65-F5344CB8AC3E}">
        <p14:creationId xmlns:p14="http://schemas.microsoft.com/office/powerpoint/2010/main" val="10582391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BABA İLE İLETİŞİM:</a:t>
            </a:r>
          </a:p>
          <a:p>
            <a:pPr>
              <a:spcBef>
                <a:spcPts val="1800"/>
              </a:spcBef>
            </a:pPr>
            <a:r>
              <a:rPr lang="tr-TR" sz="2800" dirty="0" smtClean="0"/>
              <a:t>Baba ile iletişimde oluşacak sorunlar çocuğun davranış problemleri ya da uyum problemleri yaşamasına neden olabilmektedir.</a:t>
            </a:r>
          </a:p>
          <a:p>
            <a:pPr>
              <a:spcBef>
                <a:spcPts val="1800"/>
              </a:spcBef>
            </a:pPr>
            <a:r>
              <a:rPr lang="tr-TR" sz="2800" dirty="0" smtClean="0"/>
              <a:t>Baba çocuk arasında kurulan olumlu iletişim çocuğun yalnızca sosyal gelişimini değil, bilişsel hatta akademik gelişimlerini bile olumlu etkileyebilmektedir. Bunun nedeni olarak babaların annelere göre daha bağımsız davranmaları için verdikleri fırsatlar gösterilmektedir. </a:t>
            </a:r>
          </a:p>
          <a:p>
            <a:pPr>
              <a:spcBef>
                <a:spcPts val="1800"/>
              </a:spcBef>
            </a:pPr>
            <a:r>
              <a:rPr lang="tr-TR" sz="2800" dirty="0" smtClean="0"/>
              <a:t>Geleneksel anlayışın tersine baba ile çocuk arasında kurulan erken dönemdeki iletişim baba çocuk arasındaki güvenli bağlanmanın da temelini oluşturmaktadır.</a:t>
            </a:r>
          </a:p>
        </p:txBody>
      </p:sp>
    </p:spTree>
    <p:extLst>
      <p:ext uri="{BB962C8B-B14F-4D97-AF65-F5344CB8AC3E}">
        <p14:creationId xmlns:p14="http://schemas.microsoft.com/office/powerpoint/2010/main" val="2526370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2361613"/>
            <a:ext cx="10515600" cy="4808257"/>
          </a:xfrm>
        </p:spPr>
        <p:txBody>
          <a:bodyPr>
            <a:normAutofit/>
          </a:bodyPr>
          <a:lstStyle/>
          <a:p>
            <a:pPr>
              <a:spcBef>
                <a:spcPts val="1800"/>
              </a:spcBef>
            </a:pPr>
            <a:r>
              <a:rPr lang="tr-TR" sz="2800" b="1" dirty="0" smtClean="0"/>
              <a:t>BABA İLE İLETİŞİM:</a:t>
            </a:r>
          </a:p>
          <a:p>
            <a:pPr>
              <a:spcBef>
                <a:spcPts val="1800"/>
              </a:spcBef>
            </a:pPr>
            <a:r>
              <a:rPr lang="tr-TR" sz="2800" dirty="0" smtClean="0"/>
              <a:t>Çocukluk döneminde, özellikle rol model açısından bakıldığında babaları ile sağlıklı iletişim kuramayan çocukların erkek cinsiyet rollerinin kazanmada sıkıntı yaşayabilmektedir. Aynı şekilde baba ile iletişim problemi yaşayan kız çocuklarının da ilerleyen dönemlerde karşı cins ile ilgili sıkıntılar yaşayabildikleri görülmektedir.</a:t>
            </a:r>
          </a:p>
          <a:p>
            <a:pPr marL="0" indent="0">
              <a:spcBef>
                <a:spcPts val="1800"/>
              </a:spcBef>
              <a:buNone/>
            </a:pPr>
            <a:endParaRPr lang="tr-TR" sz="2800" dirty="0" smtClean="0"/>
          </a:p>
        </p:txBody>
      </p:sp>
    </p:spTree>
    <p:extLst>
      <p:ext uri="{BB962C8B-B14F-4D97-AF65-F5344CB8AC3E}">
        <p14:creationId xmlns:p14="http://schemas.microsoft.com/office/powerpoint/2010/main" val="32686002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dirty="0" smtClean="0"/>
              <a:t>Gelişimsel açıdan bakıldığında anne baba çocuk iletişimi önemli bir etkiye sahiptir. </a:t>
            </a:r>
          </a:p>
          <a:p>
            <a:pPr>
              <a:spcBef>
                <a:spcPts val="1800"/>
              </a:spcBef>
            </a:pPr>
            <a:r>
              <a:rPr lang="tr-TR" sz="2800" dirty="0" smtClean="0"/>
              <a:t>Bu doğrultuda anne baba çocuk arasındaki iletişim Martin ve </a:t>
            </a:r>
            <a:r>
              <a:rPr lang="tr-TR" sz="2800" dirty="0" err="1" smtClean="0"/>
              <a:t>Anderson</a:t>
            </a:r>
            <a:r>
              <a:rPr lang="tr-TR" sz="2800" dirty="0" smtClean="0"/>
              <a:t> tarafından üç şekilde kategorize edilmiştir.</a:t>
            </a:r>
          </a:p>
          <a:p>
            <a:pPr>
              <a:spcBef>
                <a:spcPts val="1800"/>
              </a:spcBef>
            </a:pPr>
            <a:r>
              <a:rPr lang="tr-TR" sz="2800" dirty="0"/>
              <a:t> </a:t>
            </a:r>
            <a:r>
              <a:rPr lang="tr-TR" sz="2800" dirty="0" smtClean="0"/>
              <a:t>Bunlar;</a:t>
            </a:r>
          </a:p>
          <a:p>
            <a:pPr>
              <a:spcBef>
                <a:spcPts val="1800"/>
              </a:spcBef>
            </a:pPr>
            <a:r>
              <a:rPr lang="tr-TR" sz="2800" dirty="0" smtClean="0"/>
              <a:t>- Tartışmacı iletişim</a:t>
            </a:r>
          </a:p>
          <a:p>
            <a:pPr>
              <a:spcBef>
                <a:spcPts val="1800"/>
              </a:spcBef>
            </a:pPr>
            <a:r>
              <a:rPr lang="tr-TR" sz="2800" dirty="0" smtClean="0"/>
              <a:t>-Atılgan iletişim</a:t>
            </a:r>
          </a:p>
          <a:p>
            <a:pPr>
              <a:spcBef>
                <a:spcPts val="1800"/>
              </a:spcBef>
            </a:pPr>
            <a:r>
              <a:rPr lang="tr-TR" sz="2800" dirty="0" smtClean="0"/>
              <a:t>-Sözel saldırgan iletişimdir.</a:t>
            </a:r>
          </a:p>
        </p:txBody>
      </p:sp>
    </p:spTree>
    <p:extLst>
      <p:ext uri="{BB962C8B-B14F-4D97-AF65-F5344CB8AC3E}">
        <p14:creationId xmlns:p14="http://schemas.microsoft.com/office/powerpoint/2010/main" val="2583305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TARTIŞMACI İLETİŞİM: </a:t>
            </a:r>
            <a:r>
              <a:rPr lang="tr-TR" sz="2800" dirty="0" smtClean="0"/>
              <a:t>Bu iletişim türü yapıcı bir iletişim türüdür. Tartışmalar bireylere değil konulara odaklanır. Bu  nedenle anne baba çocuk iletişiminde tartışmacı iletişim olumlu etkiye sahiptir. Burada önemli olan tartışma esnasında saldırgan bir tutum takınılıp yakınılmadığıdır. </a:t>
            </a:r>
          </a:p>
          <a:p>
            <a:pPr>
              <a:spcBef>
                <a:spcPts val="1800"/>
              </a:spcBef>
            </a:pPr>
            <a:r>
              <a:rPr lang="tr-TR" sz="2800" b="1" dirty="0" smtClean="0"/>
              <a:t>ATILGAN İLETİŞİM: </a:t>
            </a:r>
            <a:r>
              <a:rPr lang="tr-TR" sz="2800" dirty="0" smtClean="0"/>
              <a:t>Bu iletişim türünde kişilik özellikleri önemlidir. Liderlik özelliği olan bireylerin kullanmayı tercih ettiği iletişim türüdür. Eğer anne baba atılgan olursa bu iletişim biçimi çocuğun kendi hakkını savunan bir birey olmasını destekler. Çocuklar da anne babalarından görerek atılgan iletişim kurmayı öğrenirler, bu nedenle model olmak bu iletişim sürecinde önemlidir.</a:t>
            </a:r>
          </a:p>
        </p:txBody>
      </p:sp>
    </p:spTree>
    <p:extLst>
      <p:ext uri="{BB962C8B-B14F-4D97-AF65-F5344CB8AC3E}">
        <p14:creationId xmlns:p14="http://schemas.microsoft.com/office/powerpoint/2010/main" val="18618266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2484706"/>
            <a:ext cx="10515600" cy="4808257"/>
          </a:xfrm>
        </p:spPr>
        <p:txBody>
          <a:bodyPr>
            <a:normAutofit/>
          </a:bodyPr>
          <a:lstStyle/>
          <a:p>
            <a:pPr>
              <a:spcBef>
                <a:spcPts val="1800"/>
              </a:spcBef>
            </a:pPr>
            <a:r>
              <a:rPr lang="tr-TR" sz="2800" b="1" dirty="0" smtClean="0"/>
              <a:t>SÖZEL SALDIRGAN İLETİŞİM: </a:t>
            </a:r>
            <a:r>
              <a:rPr lang="tr-TR" sz="2800" dirty="0" smtClean="0"/>
              <a:t>Diğer iki iletişim biçimine göre daha yıkıcı-yıpratıcı bir iletişim türüdür. İletişim kurulan kişinin doğrudan kişiliğini hedef alır. Müdahale ve karşı tarafı kırma söz konudur. </a:t>
            </a:r>
          </a:p>
          <a:p>
            <a:pPr>
              <a:spcBef>
                <a:spcPts val="1800"/>
              </a:spcBef>
            </a:pPr>
            <a:r>
              <a:rPr lang="tr-TR" sz="2800" dirty="0" smtClean="0"/>
              <a:t>Daha çok otoriter tutuma sahip ebeveynlerin kullandığı iletişim tarzıdır. </a:t>
            </a:r>
          </a:p>
        </p:txBody>
      </p:sp>
    </p:spTree>
    <p:extLst>
      <p:ext uri="{BB962C8B-B14F-4D97-AF65-F5344CB8AC3E}">
        <p14:creationId xmlns:p14="http://schemas.microsoft.com/office/powerpoint/2010/main" val="42873597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marL="0" indent="0">
              <a:spcBef>
                <a:spcPts val="1800"/>
              </a:spcBef>
              <a:buNone/>
            </a:pPr>
            <a:r>
              <a:rPr lang="tr-TR" sz="2800" b="1" dirty="0" smtClean="0"/>
              <a:t>ANNE BABA ÇOCUK ARASINDA YAŞANAN İLETİŞİM ENGELLERİ</a:t>
            </a:r>
          </a:p>
          <a:p>
            <a:pPr>
              <a:spcBef>
                <a:spcPts val="1800"/>
              </a:spcBef>
              <a:buFontTx/>
              <a:buChar char="-"/>
            </a:pPr>
            <a:r>
              <a:rPr lang="tr-TR" sz="2800" dirty="0" smtClean="0"/>
              <a:t>Emir verme- yönetme</a:t>
            </a:r>
          </a:p>
          <a:p>
            <a:pPr>
              <a:spcBef>
                <a:spcPts val="1800"/>
              </a:spcBef>
              <a:buFontTx/>
              <a:buChar char="-"/>
            </a:pPr>
            <a:r>
              <a:rPr lang="tr-TR" sz="2800" dirty="0" smtClean="0"/>
              <a:t>Uyarı-tehdit</a:t>
            </a:r>
          </a:p>
          <a:p>
            <a:pPr>
              <a:spcBef>
                <a:spcPts val="1800"/>
              </a:spcBef>
              <a:buFontTx/>
              <a:buChar char="-"/>
            </a:pPr>
            <a:r>
              <a:rPr lang="tr-TR" sz="2800" dirty="0" smtClean="0"/>
              <a:t>Öğüt verme-ahlaki değerlendirme- övme</a:t>
            </a:r>
          </a:p>
          <a:p>
            <a:pPr>
              <a:spcBef>
                <a:spcPts val="1800"/>
              </a:spcBef>
              <a:buFontTx/>
              <a:buChar char="-"/>
            </a:pPr>
            <a:r>
              <a:rPr lang="tr-TR" sz="2800" dirty="0" smtClean="0"/>
              <a:t>Çözüm yolu önerme – alaycı tavır takınma</a:t>
            </a:r>
          </a:p>
          <a:p>
            <a:pPr>
              <a:spcBef>
                <a:spcPts val="1800"/>
              </a:spcBef>
              <a:buFontTx/>
              <a:buChar char="-"/>
            </a:pPr>
            <a:r>
              <a:rPr lang="tr-TR" sz="2800" dirty="0" smtClean="0"/>
              <a:t>Mantıksal tartışma - avutma</a:t>
            </a:r>
          </a:p>
          <a:p>
            <a:pPr>
              <a:spcBef>
                <a:spcPts val="1800"/>
              </a:spcBef>
              <a:buFontTx/>
              <a:buChar char="-"/>
            </a:pPr>
            <a:r>
              <a:rPr lang="tr-TR" sz="2800" dirty="0" smtClean="0"/>
              <a:t>Yargılama-eleştirme-karşı koyma</a:t>
            </a:r>
          </a:p>
          <a:p>
            <a:pPr>
              <a:spcBef>
                <a:spcPts val="1800"/>
              </a:spcBef>
              <a:buFontTx/>
              <a:buChar char="-"/>
            </a:pPr>
            <a:endParaRPr lang="tr-TR" sz="2800" b="1" dirty="0" smtClean="0"/>
          </a:p>
        </p:txBody>
      </p:sp>
    </p:spTree>
    <p:extLst>
      <p:ext uri="{BB962C8B-B14F-4D97-AF65-F5344CB8AC3E}">
        <p14:creationId xmlns:p14="http://schemas.microsoft.com/office/powerpoint/2010/main" val="17886215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09357" y="1737360"/>
            <a:ext cx="10515600" cy="4808257"/>
          </a:xfrm>
        </p:spPr>
        <p:txBody>
          <a:bodyPr>
            <a:normAutofit fontScale="92500" lnSpcReduction="10000"/>
          </a:bodyPr>
          <a:lstStyle/>
          <a:p>
            <a:pPr marL="0" indent="0">
              <a:spcBef>
                <a:spcPts val="1800"/>
              </a:spcBef>
              <a:buNone/>
            </a:pPr>
            <a:r>
              <a:rPr lang="tr-TR" sz="2800" b="1" dirty="0" smtClean="0"/>
              <a:t>AİLE İÇİ İLETİŞİMİN ÖNEMİ:</a:t>
            </a:r>
          </a:p>
          <a:p>
            <a:pPr marL="0" indent="0">
              <a:spcBef>
                <a:spcPts val="1800"/>
              </a:spcBef>
              <a:buNone/>
            </a:pPr>
            <a:r>
              <a:rPr lang="tr-TR" sz="2800" dirty="0" smtClean="0"/>
              <a:t>Bireyin toplumsal yaşantısının ilk adımı ailede atılmaktadır. Bu nedenle çocuklar en çok aile içi iletişim örneklerini model alırlar ve iletişim örüntülerini bu ortamda oluştururlar.</a:t>
            </a:r>
          </a:p>
          <a:p>
            <a:pPr marL="0" indent="0">
              <a:spcBef>
                <a:spcPts val="1800"/>
              </a:spcBef>
              <a:buNone/>
            </a:pPr>
            <a:r>
              <a:rPr lang="tr-TR" sz="2800" dirty="0" smtClean="0"/>
              <a:t>Her gelişim alanında olduğu gibi iletişim için de bebeklik ve erken çocukluk döneminden itibaren çocuğun karşılaştığı uyaranlar bireyin iletişim alışkanlıklarında önemli bir yer kaplamaktadır.  </a:t>
            </a:r>
          </a:p>
          <a:p>
            <a:pPr marL="0" indent="0">
              <a:spcBef>
                <a:spcPts val="1800"/>
              </a:spcBef>
              <a:buNone/>
            </a:pPr>
            <a:r>
              <a:rPr lang="tr-TR" sz="2800" dirty="0" smtClean="0"/>
              <a:t>Bu nedenle çocuğun ilk iletişim ortamı olan aile ortamı hem çocuğun genel gelişim alanlarında sağlıklı gelişim gösterebilmesi için hem de iletişim becerilerinin doğru gelişmesi ve yetişkinliğinde sağlıklı iletişim kurabilecek becerilere sahip olması için anne babasını kurduğu iletişim ve çocuğun anne babası ile kurduğu iletişim oldukça önemlidir. </a:t>
            </a:r>
          </a:p>
        </p:txBody>
      </p:sp>
    </p:spTree>
    <p:extLst>
      <p:ext uri="{BB962C8B-B14F-4D97-AF65-F5344CB8AC3E}">
        <p14:creationId xmlns:p14="http://schemas.microsoft.com/office/powerpoint/2010/main" val="18184937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ANNE BABA ÇOCUK ARASINDA YAŞANAN İLETİŞİM ENGELLERİ</a:t>
            </a:r>
          </a:p>
          <a:p>
            <a:pPr>
              <a:spcBef>
                <a:spcPts val="1800"/>
              </a:spcBef>
            </a:pPr>
            <a:r>
              <a:rPr lang="tr-TR" sz="2800" dirty="0" smtClean="0"/>
              <a:t>Anne baba çocuk arasında gelişen iletişim engelleri;</a:t>
            </a:r>
          </a:p>
          <a:p>
            <a:pPr>
              <a:spcBef>
                <a:spcPts val="1800"/>
              </a:spcBef>
            </a:pPr>
            <a:r>
              <a:rPr lang="tr-TR" sz="2800" dirty="0" smtClean="0"/>
              <a:t>-çocukların konuşmalarını engeller, sürekli bir savunma mekanizması geliştirmelerine, saldırgan tavır geliştirmelerine ve tartışma çıkarmalarına neden olur, yetersizlik, suçluluk ve aşağılık duygusuna kapılmalarına, gücenmelerine ve incinmelerine neden olur.</a:t>
            </a:r>
          </a:p>
        </p:txBody>
      </p:sp>
    </p:spTree>
    <p:extLst>
      <p:ext uri="{BB962C8B-B14F-4D97-AF65-F5344CB8AC3E}">
        <p14:creationId xmlns:p14="http://schemas.microsoft.com/office/powerpoint/2010/main" val="10112751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ANNE BABA ÇOCUK ARASINDA SAĞLIKLI İLETİŞİM İÇİN:</a:t>
            </a:r>
          </a:p>
          <a:p>
            <a:pPr>
              <a:spcBef>
                <a:spcPts val="1800"/>
              </a:spcBef>
            </a:pPr>
            <a:r>
              <a:rPr lang="tr-TR" sz="2800" dirty="0" smtClean="0"/>
              <a:t>- Karşılıklı iletişim için doğru zaman ayrılmalı</a:t>
            </a:r>
          </a:p>
          <a:p>
            <a:pPr>
              <a:spcBef>
                <a:spcPts val="1800"/>
              </a:spcBef>
            </a:pPr>
            <a:r>
              <a:rPr lang="tr-TR" sz="2800" dirty="0" smtClean="0"/>
              <a:t>-Dürüst iletişim geliştirilmeli</a:t>
            </a:r>
          </a:p>
          <a:p>
            <a:pPr>
              <a:spcBef>
                <a:spcPts val="1800"/>
              </a:spcBef>
            </a:pPr>
            <a:r>
              <a:rPr lang="tr-TR" sz="2800" dirty="0" smtClean="0"/>
              <a:t>-Çocukların duygularına odaklanılmalı</a:t>
            </a:r>
          </a:p>
          <a:p>
            <a:pPr>
              <a:spcBef>
                <a:spcPts val="1800"/>
              </a:spcBef>
            </a:pPr>
            <a:r>
              <a:rPr lang="tr-TR" sz="2800" dirty="0" smtClean="0"/>
              <a:t>-Çocuğun mahremiyete saygı duyulmalı</a:t>
            </a:r>
          </a:p>
          <a:p>
            <a:pPr>
              <a:spcBef>
                <a:spcPts val="1800"/>
              </a:spcBef>
            </a:pPr>
            <a:r>
              <a:rPr lang="tr-TR" sz="2800" dirty="0" smtClean="0"/>
              <a:t>-Çocuk olduğu gibi kabul edilmeli ve olduğu gibi sevilmeli</a:t>
            </a:r>
          </a:p>
        </p:txBody>
      </p:sp>
    </p:spTree>
    <p:extLst>
      <p:ext uri="{BB962C8B-B14F-4D97-AF65-F5344CB8AC3E}">
        <p14:creationId xmlns:p14="http://schemas.microsoft.com/office/powerpoint/2010/main" val="32747398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a:bodyPr>
          <a:lstStyle/>
          <a:p>
            <a:r>
              <a:rPr lang="tr-TR" dirty="0" smtClean="0"/>
              <a:t>Güngör </a:t>
            </a:r>
            <a:r>
              <a:rPr lang="tr-TR" dirty="0" err="1" smtClean="0"/>
              <a:t>Aytar</a:t>
            </a:r>
            <a:r>
              <a:rPr lang="tr-TR" dirty="0" smtClean="0"/>
              <a:t>, A.,</a:t>
            </a:r>
            <a:r>
              <a:rPr lang="tr-TR" dirty="0" err="1" smtClean="0"/>
              <a:t>Kaytez</a:t>
            </a:r>
            <a:r>
              <a:rPr lang="tr-TR" dirty="0" smtClean="0"/>
              <a:t>, N. </a:t>
            </a:r>
            <a:r>
              <a:rPr lang="tr-TR" dirty="0"/>
              <a:t>(2014</a:t>
            </a:r>
            <a:r>
              <a:rPr lang="tr-TR" dirty="0" smtClean="0"/>
              <a:t>). Ailede İletişim ve Çocuk Üzerindeki Etkileri. Her </a:t>
            </a:r>
            <a:r>
              <a:rPr lang="tr-TR" dirty="0"/>
              <a:t>Yönü ile Okul Öncesi Eğitim – Etkili İletişim. Ed.: Prof. Dr. F. Abide Güngör </a:t>
            </a:r>
            <a:r>
              <a:rPr lang="tr-TR" dirty="0" err="1"/>
              <a:t>Aytar</a:t>
            </a:r>
            <a:r>
              <a:rPr lang="tr-TR" dirty="0"/>
              <a:t>. Hedef Cs. Basın Yayın. Ankara</a:t>
            </a:r>
            <a:r>
              <a:rPr lang="tr-TR" dirty="0" smtClean="0"/>
              <a:t>.</a:t>
            </a:r>
          </a:p>
          <a:p>
            <a:r>
              <a:rPr lang="tr-TR" dirty="0"/>
              <a:t>Dökmen, Ü. 1998. </a:t>
            </a:r>
            <a:r>
              <a:rPr lang="tr-TR" i="1" dirty="0"/>
              <a:t>İletişim Çatışmaları ve Empati. </a:t>
            </a:r>
            <a:r>
              <a:rPr lang="tr-TR" dirty="0"/>
              <a:t>Sistem Yayıncılık. İstanbul.</a:t>
            </a:r>
          </a:p>
          <a:p>
            <a:r>
              <a:rPr lang="tr-TR" dirty="0"/>
              <a:t>Tayfun, R. (2007). Etkili iletişim ve beden dili. Nobel Basım Evi. Ankara</a:t>
            </a:r>
            <a:r>
              <a:rPr lang="tr-TR" dirty="0" smtClean="0"/>
              <a:t>.</a:t>
            </a:r>
          </a:p>
          <a:p>
            <a:r>
              <a:rPr lang="tr-TR" dirty="0" smtClean="0"/>
              <a:t>Sağlam, M. </a:t>
            </a:r>
            <a:r>
              <a:rPr lang="tr-TR" dirty="0"/>
              <a:t>(2017). </a:t>
            </a:r>
            <a:r>
              <a:rPr lang="tr-TR" dirty="0" smtClean="0"/>
              <a:t>Aile İçi İletişim. </a:t>
            </a:r>
            <a:r>
              <a:rPr lang="tr-TR" dirty="0"/>
              <a:t>Çocuk ve İletişim. Ed.: Neriman Aral. Vize Yayıncılık, </a:t>
            </a:r>
            <a:r>
              <a:rPr lang="tr-TR" dirty="0" smtClean="0"/>
              <a:t>Ankara.</a:t>
            </a:r>
          </a:p>
          <a:p>
            <a:r>
              <a:rPr lang="tr-TR" dirty="0" err="1" smtClean="0"/>
              <a:t>Kayılı</a:t>
            </a:r>
            <a:r>
              <a:rPr lang="tr-TR" dirty="0" smtClean="0"/>
              <a:t>, G. (2018). Aile ve Çocuk. Aile Yaşam Döngüsü. </a:t>
            </a:r>
            <a:r>
              <a:rPr lang="tr-TR" dirty="0" err="1" smtClean="0"/>
              <a:t>Ed.:Kezban</a:t>
            </a:r>
            <a:r>
              <a:rPr lang="tr-TR" dirty="0" smtClean="0"/>
              <a:t> Tepeli, Ender </a:t>
            </a:r>
            <a:r>
              <a:rPr lang="tr-TR" dirty="0" err="1" smtClean="0"/>
              <a:t>Durualp</a:t>
            </a:r>
            <a:r>
              <a:rPr lang="tr-TR" dirty="0" smtClean="0"/>
              <a:t>, Ankara.</a:t>
            </a:r>
          </a:p>
          <a:p>
            <a:r>
              <a:rPr lang="tr-TR" dirty="0" smtClean="0"/>
              <a:t>Nazlı, S. (2016). Aile Danışmanlığı. Anı Yayıncılık. </a:t>
            </a:r>
            <a:r>
              <a:rPr lang="tr-TR" smtClean="0"/>
              <a:t>Ankara.</a:t>
            </a:r>
            <a:endParaRPr lang="tr-TR" dirty="0" smtClean="0"/>
          </a:p>
          <a:p>
            <a:endParaRPr lang="tr-TR" dirty="0"/>
          </a:p>
          <a:p>
            <a:endParaRPr lang="tr-TR" dirty="0"/>
          </a:p>
        </p:txBody>
      </p:sp>
    </p:spTree>
    <p:extLst>
      <p:ext uri="{BB962C8B-B14F-4D97-AF65-F5344CB8AC3E}">
        <p14:creationId xmlns:p14="http://schemas.microsoft.com/office/powerpoint/2010/main" val="204057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AİLE İÇİ İLETİŞİMİN ÖNEMİ:</a:t>
            </a:r>
          </a:p>
          <a:p>
            <a:pPr>
              <a:spcBef>
                <a:spcPts val="1800"/>
              </a:spcBef>
            </a:pPr>
            <a:r>
              <a:rPr lang="tr-TR" sz="2800" dirty="0" smtClean="0"/>
              <a:t>Anne baba çocuk iletişiminde çocuklar ile sağlıklı iletişim kurabilmek için;</a:t>
            </a:r>
          </a:p>
          <a:p>
            <a:pPr>
              <a:spcBef>
                <a:spcPts val="1800"/>
              </a:spcBef>
            </a:pPr>
            <a:r>
              <a:rPr lang="tr-TR" sz="2800" dirty="0" smtClean="0"/>
              <a:t>- çocuğu duymak</a:t>
            </a:r>
          </a:p>
          <a:p>
            <a:pPr>
              <a:spcBef>
                <a:spcPts val="1800"/>
              </a:spcBef>
            </a:pPr>
            <a:r>
              <a:rPr lang="tr-TR" sz="2800" dirty="0" smtClean="0"/>
              <a:t>-çocuğu dinlemek</a:t>
            </a:r>
          </a:p>
          <a:p>
            <a:pPr>
              <a:spcBef>
                <a:spcPts val="1800"/>
              </a:spcBef>
            </a:pPr>
            <a:r>
              <a:rPr lang="tr-TR" sz="2800" dirty="0" smtClean="0"/>
              <a:t>- çocuğun dediğini anlamak</a:t>
            </a:r>
          </a:p>
          <a:p>
            <a:pPr>
              <a:spcBef>
                <a:spcPts val="1800"/>
              </a:spcBef>
            </a:pPr>
            <a:r>
              <a:rPr lang="tr-TR" sz="2800" dirty="0" smtClean="0"/>
              <a:t>Sürecin en basamaklarını oluşturmaktadır.</a:t>
            </a:r>
          </a:p>
        </p:txBody>
      </p:sp>
    </p:spTree>
    <p:extLst>
      <p:ext uri="{BB962C8B-B14F-4D97-AF65-F5344CB8AC3E}">
        <p14:creationId xmlns:p14="http://schemas.microsoft.com/office/powerpoint/2010/main" val="40142574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fontScale="92500"/>
          </a:bodyPr>
          <a:lstStyle/>
          <a:p>
            <a:pPr>
              <a:spcBef>
                <a:spcPts val="1800"/>
              </a:spcBef>
            </a:pPr>
            <a:r>
              <a:rPr lang="tr-TR" sz="2800" b="1" dirty="0"/>
              <a:t>AİLE İÇİ İLETİŞİMİN ÖNEMİ:</a:t>
            </a:r>
          </a:p>
          <a:p>
            <a:pPr>
              <a:spcBef>
                <a:spcPts val="1800"/>
              </a:spcBef>
            </a:pPr>
            <a:r>
              <a:rPr lang="tr-TR" sz="2800" dirty="0" smtClean="0"/>
              <a:t>Anne babalar çocukları ile iletişim kurarken genelde soru sormayı çok tercih ederler. Bu sorular çocuklara sorgulandıklarını hissettirir ve çocuklar suçluluk duygusu içerisinde savunmaya geçerler. </a:t>
            </a:r>
          </a:p>
          <a:p>
            <a:pPr>
              <a:spcBef>
                <a:spcPts val="1800"/>
              </a:spcBef>
            </a:pPr>
            <a:r>
              <a:rPr lang="tr-TR" sz="2800" dirty="0" smtClean="0"/>
              <a:t>Bu nedenle çocuklara sorular sorulurken olaylara durumlara değil duygulara odaklanmak gerekir. </a:t>
            </a:r>
          </a:p>
          <a:p>
            <a:pPr>
              <a:spcBef>
                <a:spcPts val="1800"/>
              </a:spcBef>
            </a:pPr>
            <a:r>
              <a:rPr lang="tr-TR" sz="2800" dirty="0" smtClean="0"/>
              <a:t>Unutulmamalıdır ki iyi çocuklarla iyi bir iletişim kurmak için iyi bir dinleyici olmak şarttır. </a:t>
            </a:r>
          </a:p>
          <a:p>
            <a:pPr>
              <a:spcBef>
                <a:spcPts val="1800"/>
              </a:spcBef>
            </a:pPr>
            <a:r>
              <a:rPr lang="tr-TR" sz="2800" dirty="0" smtClean="0"/>
              <a:t>Ebeveynler </a:t>
            </a:r>
            <a:r>
              <a:rPr lang="tr-TR" sz="2800" dirty="0" err="1" smtClean="0"/>
              <a:t>empatik</a:t>
            </a:r>
            <a:r>
              <a:rPr lang="tr-TR" sz="2800" dirty="0" smtClean="0"/>
              <a:t> dinlemeyi becerebilir ve çocuklarını etkin bir biçimde dinlerlerse çocuklar kendi sorunlarını kendileri çözmeyi öğrenebilirler.</a:t>
            </a:r>
          </a:p>
        </p:txBody>
      </p:sp>
    </p:spTree>
    <p:extLst>
      <p:ext uri="{BB962C8B-B14F-4D97-AF65-F5344CB8AC3E}">
        <p14:creationId xmlns:p14="http://schemas.microsoft.com/office/powerpoint/2010/main" val="17055902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2124221"/>
            <a:ext cx="10515600" cy="4808257"/>
          </a:xfrm>
        </p:spPr>
        <p:txBody>
          <a:bodyPr>
            <a:normAutofit/>
          </a:bodyPr>
          <a:lstStyle/>
          <a:p>
            <a:pPr>
              <a:spcBef>
                <a:spcPts val="1800"/>
              </a:spcBef>
            </a:pPr>
            <a:r>
              <a:rPr lang="tr-TR" sz="2800" b="1" dirty="0"/>
              <a:t>AİLE İÇİ İLETİŞİMİN ÖNEMİ:</a:t>
            </a:r>
          </a:p>
          <a:p>
            <a:pPr>
              <a:spcBef>
                <a:spcPts val="1800"/>
              </a:spcBef>
            </a:pPr>
            <a:r>
              <a:rPr lang="tr-TR" sz="2800" dirty="0" smtClean="0"/>
              <a:t>Anne baba çocuk iletişiminde ruhsal iletişim de oldukça önemlidir. Yapılan araştırmalara göre kişinin ilk deneyimlediği iletişimi içselleştirdiği ve yetişkinlikte kurduğu yakın ilişkileri oldukça etkilediği ortaya konulmaktadır. </a:t>
            </a:r>
          </a:p>
          <a:p>
            <a:pPr>
              <a:spcBef>
                <a:spcPts val="1800"/>
              </a:spcBef>
            </a:pPr>
            <a:r>
              <a:rPr lang="tr-TR" sz="2800" dirty="0" smtClean="0"/>
              <a:t>Tutarlı olmak aile içi sağlıklı iletişiminin olmazsa olmaz kavramıdır. </a:t>
            </a:r>
          </a:p>
          <a:p>
            <a:pPr>
              <a:spcBef>
                <a:spcPts val="1800"/>
              </a:spcBef>
            </a:pPr>
            <a:r>
              <a:rPr lang="tr-TR" sz="2800" dirty="0" smtClean="0"/>
              <a:t>Demokratik tutum da aynı şekilde anne baba çocuk arasındaki sağlıklı ve etkili iletişim kurulmasının öncüsüdür.</a:t>
            </a:r>
          </a:p>
          <a:p>
            <a:pPr>
              <a:spcBef>
                <a:spcPts val="1800"/>
              </a:spcBef>
            </a:pPr>
            <a:endParaRPr lang="tr-TR" sz="2800" dirty="0" smtClean="0"/>
          </a:p>
        </p:txBody>
      </p:sp>
    </p:spTree>
    <p:extLst>
      <p:ext uri="{BB962C8B-B14F-4D97-AF65-F5344CB8AC3E}">
        <p14:creationId xmlns:p14="http://schemas.microsoft.com/office/powerpoint/2010/main" val="2721025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fontScale="92500"/>
          </a:bodyPr>
          <a:lstStyle/>
          <a:p>
            <a:pPr>
              <a:spcBef>
                <a:spcPts val="1800"/>
              </a:spcBef>
            </a:pPr>
            <a:r>
              <a:rPr lang="tr-TR" sz="2800" b="1" dirty="0"/>
              <a:t>AİLE İÇİ İLETİŞİMİN ÖNEMİ:</a:t>
            </a:r>
          </a:p>
          <a:p>
            <a:pPr>
              <a:spcBef>
                <a:spcPts val="1800"/>
              </a:spcBef>
            </a:pPr>
            <a:r>
              <a:rPr lang="tr-TR" sz="2800" dirty="0" smtClean="0"/>
              <a:t>Gelişimsel olarak en iyi şekilde desteklenen çocuklar aile içerisindeki ilişkilerin iyi olduğu ortamlarda yetişen çocuklardır. Bunun aksi durumlarda ise çocuğun problem davranışlar sergilemesi ya da uyumsuz bir çocuk olması kaçınılmazıdır.</a:t>
            </a:r>
          </a:p>
          <a:p>
            <a:pPr algn="just">
              <a:spcBef>
                <a:spcPts val="1800"/>
              </a:spcBef>
            </a:pPr>
            <a:r>
              <a:rPr lang="tr-TR" sz="2800" dirty="0" smtClean="0"/>
              <a:t>Çocuk ile nasıl iletişi kurmalarını gereken anne babalar çocuğa daha kolay ulaşabilir ve duygularını düşüncelerini doğru şekilde öğrenebilir.</a:t>
            </a:r>
          </a:p>
          <a:p>
            <a:pPr algn="just">
              <a:spcBef>
                <a:spcPts val="1800"/>
              </a:spcBef>
            </a:pPr>
            <a:r>
              <a:rPr lang="tr-TR" sz="2800" dirty="0" smtClean="0"/>
              <a:t>Çocuğu anlamak onunla kurulacak olan sağlıklı iletişim sürecinin yarısını oluşturur. Çocuğun suydu ve düşüncelerinin ciddiye alınması, aile içerisinde duruma ve konuya göre verilen kararlarda söz sahibi olması, sorduğu sorulara gelişimine uygun şekilde ve onu tatmin edecek cevaplar verilmesi önemlidir.</a:t>
            </a:r>
          </a:p>
        </p:txBody>
      </p:sp>
    </p:spTree>
    <p:extLst>
      <p:ext uri="{BB962C8B-B14F-4D97-AF65-F5344CB8AC3E}">
        <p14:creationId xmlns:p14="http://schemas.microsoft.com/office/powerpoint/2010/main" val="5849695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AİLE İÇİ İLETİŞİMİN ÖNEMİ:</a:t>
            </a:r>
          </a:p>
          <a:p>
            <a:pPr>
              <a:spcBef>
                <a:spcPts val="1800"/>
              </a:spcBef>
            </a:pPr>
            <a:r>
              <a:rPr lang="tr-TR" sz="2800" dirty="0" smtClean="0"/>
              <a:t>Aile içi iletişim gelişimin her döneminde önemlidir ancak ergenlik dönemi gibi krizlerin ve çatışmaların beklendiği gelişimsel süreçlerde sağlıklı iletişim bu krizlerin doğru yönetilmesini ve çatışmaların çözümlenmesini sağlar. Bu nedenler anne baba çocuk arasındaki iletişimin bebeklik döneminden itibaren doğru modellerle kurulması gelişimin ilerleyen dönemi olan ergenlik sürecinin de daha kolay atlatılmasını sağlar. İletişim sayesinde ergen aile desteğini hisseder ve bu doğrultuda kararlarını alır.</a:t>
            </a:r>
          </a:p>
        </p:txBody>
      </p:sp>
    </p:spTree>
    <p:extLst>
      <p:ext uri="{BB962C8B-B14F-4D97-AF65-F5344CB8AC3E}">
        <p14:creationId xmlns:p14="http://schemas.microsoft.com/office/powerpoint/2010/main" val="7273484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lnSpcReduction="10000"/>
          </a:bodyPr>
          <a:lstStyle/>
          <a:p>
            <a:pPr>
              <a:spcBef>
                <a:spcPts val="1800"/>
              </a:spcBef>
            </a:pPr>
            <a:r>
              <a:rPr lang="tr-TR" sz="2800" b="1" dirty="0"/>
              <a:t>AİLE İÇİ İLETİŞİMİN ÖNEMİ:</a:t>
            </a:r>
          </a:p>
          <a:p>
            <a:pPr>
              <a:spcBef>
                <a:spcPts val="1800"/>
              </a:spcBef>
            </a:pPr>
            <a:r>
              <a:rPr lang="tr-TR" sz="2800" dirty="0" smtClean="0"/>
              <a:t>Çocukla kurulan iletişimde;</a:t>
            </a:r>
          </a:p>
          <a:p>
            <a:pPr>
              <a:spcBef>
                <a:spcPts val="1800"/>
              </a:spcBef>
            </a:pPr>
            <a:r>
              <a:rPr lang="tr-TR" sz="2800" dirty="0" smtClean="0"/>
              <a:t>- onu rahatlatmak</a:t>
            </a:r>
          </a:p>
          <a:p>
            <a:pPr>
              <a:spcBef>
                <a:spcPts val="1800"/>
              </a:spcBef>
            </a:pPr>
            <a:r>
              <a:rPr lang="tr-TR" sz="2800" dirty="0" smtClean="0"/>
              <a:t>- ihtiyaçlarını dikkate almak</a:t>
            </a:r>
          </a:p>
          <a:p>
            <a:pPr>
              <a:spcBef>
                <a:spcPts val="1800"/>
              </a:spcBef>
            </a:pPr>
            <a:r>
              <a:rPr lang="tr-TR" sz="2800" dirty="0" smtClean="0"/>
              <a:t>-ihtiyaçlarına zamanında karşılık vermek</a:t>
            </a:r>
          </a:p>
          <a:p>
            <a:pPr>
              <a:spcBef>
                <a:spcPts val="1800"/>
              </a:spcBef>
            </a:pPr>
            <a:r>
              <a:rPr lang="tr-TR" sz="2800" dirty="0" smtClean="0"/>
              <a:t>-birey olarak değer vermek</a:t>
            </a:r>
          </a:p>
          <a:p>
            <a:pPr>
              <a:spcBef>
                <a:spcPts val="1800"/>
              </a:spcBef>
            </a:pPr>
            <a:r>
              <a:rPr lang="tr-TR" sz="2800" dirty="0" smtClean="0"/>
              <a:t>-destek olmak</a:t>
            </a:r>
          </a:p>
          <a:p>
            <a:pPr>
              <a:spcBef>
                <a:spcPts val="1800"/>
              </a:spcBef>
            </a:pPr>
            <a:r>
              <a:rPr lang="tr-TR" sz="2800" dirty="0" smtClean="0"/>
              <a:t>-düşüncelerine saygı duymak önem taşımaktadır.</a:t>
            </a:r>
          </a:p>
        </p:txBody>
      </p:sp>
    </p:spTree>
    <p:extLst>
      <p:ext uri="{BB962C8B-B14F-4D97-AF65-F5344CB8AC3E}">
        <p14:creationId xmlns:p14="http://schemas.microsoft.com/office/powerpoint/2010/main" val="14480492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ANNE BABA ÇOCUK İLETİŞİMİ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AİLE İÇİ İLETİŞİMİN ÖNEMİ:</a:t>
            </a:r>
          </a:p>
          <a:p>
            <a:pPr>
              <a:spcBef>
                <a:spcPts val="1800"/>
              </a:spcBef>
            </a:pPr>
            <a:r>
              <a:rPr lang="tr-TR" sz="2800" dirty="0" smtClean="0"/>
              <a:t>Çocukla kurulan iletişimde;</a:t>
            </a:r>
          </a:p>
          <a:p>
            <a:pPr>
              <a:spcBef>
                <a:spcPts val="1800"/>
              </a:spcBef>
            </a:pPr>
            <a:r>
              <a:rPr lang="tr-TR" sz="2800" dirty="0" smtClean="0"/>
              <a:t>- Hizasına inerek göz kontağı kurmak</a:t>
            </a:r>
          </a:p>
          <a:p>
            <a:pPr>
              <a:spcBef>
                <a:spcPts val="1800"/>
              </a:spcBef>
            </a:pPr>
            <a:r>
              <a:rPr lang="tr-TR" sz="2800" dirty="0" smtClean="0"/>
              <a:t>- Gelişim düzeyine uygun kavramlar seçmek</a:t>
            </a:r>
          </a:p>
          <a:p>
            <a:pPr>
              <a:spcBef>
                <a:spcPts val="1800"/>
              </a:spcBef>
            </a:pPr>
            <a:r>
              <a:rPr lang="tr-TR" sz="2800" dirty="0" smtClean="0"/>
              <a:t>- Duruma ve olaya uygun doğru ses tonunu ayarlamak</a:t>
            </a:r>
          </a:p>
          <a:p>
            <a:pPr>
              <a:spcBef>
                <a:spcPts val="1800"/>
              </a:spcBef>
            </a:pPr>
            <a:r>
              <a:rPr lang="tr-TR" sz="2800" dirty="0" smtClean="0"/>
              <a:t>- Vücut pozisyonu, jest ve mimikleri doğru kullanmak hem çocuğun dikkatini iletişe çekmek hem de iletişimi doğru kurabilmek için önemlidir.</a:t>
            </a:r>
          </a:p>
        </p:txBody>
      </p:sp>
    </p:spTree>
    <p:extLst>
      <p:ext uri="{BB962C8B-B14F-4D97-AF65-F5344CB8AC3E}">
        <p14:creationId xmlns:p14="http://schemas.microsoft.com/office/powerpoint/2010/main" val="3819780077"/>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3115</TotalTime>
  <Words>1603</Words>
  <Application>Microsoft Office PowerPoint</Application>
  <PresentationFormat>Geniş ekran</PresentationFormat>
  <Paragraphs>114</Paragraphs>
  <Slides>22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22</vt:i4>
      </vt:variant>
    </vt:vector>
  </HeadingPairs>
  <TitlesOfParts>
    <vt:vector size="25" baseType="lpstr">
      <vt:lpstr>Calibri</vt:lpstr>
      <vt:lpstr>Calibri Light</vt:lpstr>
      <vt:lpstr>Geçmişe bakış</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ANNE BABA ÇOCUK İLETİŞİMİ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329</cp:revision>
  <dcterms:created xsi:type="dcterms:W3CDTF">2020-08-13T09:39:35Z</dcterms:created>
  <dcterms:modified xsi:type="dcterms:W3CDTF">2020-12-09T19:19:14Z</dcterms:modified>
</cp:coreProperties>
</file>