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3"/>
  </p:notesMasterIdLst>
  <p:sldIdLst>
    <p:sldId id="256" r:id="rId2"/>
    <p:sldId id="261" r:id="rId3"/>
    <p:sldId id="262" r:id="rId4"/>
    <p:sldId id="263" r:id="rId5"/>
    <p:sldId id="264" r:id="rId6"/>
    <p:sldId id="265" r:id="rId7"/>
    <p:sldId id="260" r:id="rId8"/>
    <p:sldId id="257" r:id="rId9"/>
    <p:sldId id="258" r:id="rId10"/>
    <p:sldId id="259" r:id="rId11"/>
    <p:sldId id="266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4843" autoAdjust="0"/>
    <p:restoredTop sz="95872" autoAdjust="0"/>
  </p:normalViewPr>
  <p:slideViewPr>
    <p:cSldViewPr snapToGrid="0">
      <p:cViewPr varScale="1">
        <p:scale>
          <a:sx n="93" d="100"/>
          <a:sy n="93" d="100"/>
        </p:scale>
        <p:origin x="216" y="64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811041-1DAD-40AA-B621-A24E85D7490B}" type="datetimeFigureOut">
              <a:rPr lang="tr-TR" smtClean="0"/>
              <a:t>4.05.2020</a:t>
            </a:fld>
            <a:endParaRPr lang="tr-TR" dirty="0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DC9E85-7CAA-40F2-89AD-E1A4A209ED3C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93203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8368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0712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59455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6157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99029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605062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dirty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568628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94744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7989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59284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7271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77734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63267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0250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5341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5717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79675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1AA26-1C18-419D-8596-258C9E3D8812}" type="datetimeFigureOut">
              <a:rPr lang="tr-TR" smtClean="0"/>
              <a:pPr/>
              <a:t>4.05.2020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24933-2B0B-48AB-BEE0-77F857C9AF66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73768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494" l="20563" r="79975">
                        <a14:foregroundMark x1="33306" y1="10918" x2="33306" y2="10918"/>
                        <a14:foregroundMark x1="33306" y1="10918" x2="33306" y2="10918"/>
                        <a14:foregroundMark x1="38726" y1="13666" x2="38726" y2="13666"/>
                        <a14:foregroundMark x1="38726" y1="13666" x2="38726" y2="13666"/>
                        <a14:foregroundMark x1="38726" y1="13666" x2="38726" y2="13666"/>
                        <a14:foregroundMark x1="38726" y1="5423" x2="38726" y2="5423"/>
                        <a14:foregroundMark x1="67646" y1="9544" x2="67646" y2="9544"/>
                        <a14:foregroundMark x1="66570" y1="13160" x2="66570" y2="13160"/>
                        <a14:foregroundMark x1="73066" y1="28633" x2="73066" y2="28633"/>
                        <a14:foregroundMark x1="74514" y1="45481" x2="74514" y2="45481"/>
                        <a14:foregroundMark x1="69466" y1="73174" x2="69466" y2="73174"/>
                        <a14:foregroundMark x1="68018" y1="80477" x2="68018" y2="80477"/>
                        <a14:foregroundMark x1="51014" y1="90022" x2="51014" y2="90022"/>
                        <a14:foregroundMark x1="30037" y1="74548" x2="30037" y2="74548"/>
                        <a14:foregroundMark x1="32189" y1="23210" x2="32189" y2="23210"/>
                        <a14:foregroundMark x1="29293" y1="33189" x2="29293" y2="33189"/>
                        <a14:foregroundMark x1="27141" y1="42733" x2="27141" y2="42733"/>
                        <a14:foregroundMark x1="26769" y1="44541" x2="26769" y2="44541"/>
                        <a14:foregroundMark x1="25693" y1="39118" x2="25693" y2="39118"/>
                        <a14:foregroundMark x1="26769" y1="50036" x2="26769" y2="50036"/>
                        <a14:foregroundMark x1="24948" y1="50036" x2="24948" y2="50036"/>
                        <a14:foregroundMark x1="27844" y1="53651" x2="27844" y2="53651"/>
                        <a14:foregroundMark x1="27844" y1="60014" x2="27844" y2="60014"/>
                        <a14:foregroundMark x1="29293" y1="64064" x2="29293" y2="64064"/>
                        <a14:foregroundMark x1="29665" y1="66811" x2="29665" y2="66811"/>
                        <a14:foregroundMark x1="32189" y1="77296" x2="32189" y2="77296"/>
                        <a14:foregroundMark x1="39801" y1="83225" x2="39801" y2="83225"/>
                        <a14:foregroundMark x1="42325" y1="89588" x2="42325" y2="89588"/>
                        <a14:foregroundMark x1="42325" y1="89588" x2="42325" y2="89588"/>
                        <a14:foregroundMark x1="48118" y1="90022" x2="48118" y2="90022"/>
                        <a14:foregroundMark x1="54986" y1="90889" x2="54986" y2="90889"/>
                        <a14:foregroundMark x1="61523" y1="87274" x2="61523" y2="87274"/>
                        <a14:foregroundMark x1="72362" y1="60882" x2="72362" y2="60882"/>
                        <a14:foregroundMark x1="75631" y1="61822" x2="75631" y2="61822"/>
                        <a14:foregroundMark x1="74514" y1="53218" x2="74514" y2="53218"/>
                        <a14:foregroundMark x1="72735" y1="36804" x2="72735" y2="36804"/>
                        <a14:foregroundMark x1="71618" y1="29573" x2="71618" y2="29573"/>
                        <a14:foregroundMark x1="55358" y1="9978" x2="55358" y2="9978"/>
                        <a14:foregroundMark x1="52462" y1="6797" x2="52462" y2="6797"/>
                        <a14:foregroundMark x1="48118" y1="8171" x2="48118" y2="8171"/>
                        <a14:foregroundMark x1="43070" y1="10484" x2="43070" y2="10484"/>
                        <a14:foregroundMark x1="37609" y1="17715" x2="37609" y2="17715"/>
                        <a14:foregroundMark x1="36161" y1="18655" x2="36161" y2="18655"/>
                        <a14:foregroundMark x1="60778" y1="13160" x2="60778" y2="13160"/>
                        <a14:foregroundMark x1="64750" y1="19089" x2="64750" y2="19089"/>
                        <a14:foregroundMark x1="68763" y1="24078" x2="68763" y2="24078"/>
                        <a14:foregroundMark x1="41249" y1="13160" x2="41249" y2="13160"/>
                        <a14:foregroundMark x1="41249" y1="5929" x2="41249" y2="5929"/>
                        <a14:foregroundMark x1="73438" y1="66377" x2="73438" y2="66377"/>
                        <a14:foregroundMark x1="69839" y1="70427" x2="69839" y2="70427"/>
                        <a14:foregroundMark x1="36533" y1="82285" x2="36533" y2="82285"/>
                        <a14:foregroundMark x1="31485" y1="18655" x2="31485" y2="18655"/>
                        <a14:foregroundMark x1="47042" y1="3181" x2="47042" y2="3181"/>
                        <a14:foregroundMark x1="47042" y1="3615" x2="47042" y2="3615"/>
                        <a14:foregroundMark x1="47042" y1="3615" x2="47042" y2="3615"/>
                        <a14:foregroundMark x1="55358" y1="7737" x2="55358" y2="7737"/>
                        <a14:foregroundMark x1="70542" y1="64570" x2="70542" y2="64570"/>
                        <a14:foregroundMark x1="65867" y1="78670" x2="65867" y2="78670"/>
                        <a14:foregroundMark x1="65867" y1="78670" x2="65867" y2="78670"/>
                        <a14:foregroundMark x1="64750" y1="80911" x2="64750" y2="80911"/>
                        <a14:foregroundMark x1="64046" y1="84093" x2="64046" y2="84093"/>
                        <a14:foregroundMark x1="62598" y1="92263" x2="62598" y2="92263"/>
                        <a14:foregroundMark x1="61150" y1="94577" x2="61150" y2="94577"/>
                        <a14:foregroundMark x1="52089" y1="96819" x2="52089" y2="96819"/>
                        <a14:foregroundMark x1="43070" y1="92769" x2="43070" y2="92769"/>
                        <a14:foregroundMark x1="58254" y1="13160" x2="58254" y2="13160"/>
                        <a14:foregroundMark x1="56434" y1="23210" x2="56434" y2="23210"/>
                        <a14:foregroundMark x1="49566" y1="40926" x2="49566" y2="40926"/>
                        <a14:foregroundMark x1="42325" y1="80477" x2="42325" y2="80477"/>
                        <a14:foregroundMark x1="32933" y1="74114" x2="32933" y2="74114"/>
                        <a14:foregroundMark x1="73811" y1="38178" x2="73811" y2="38178"/>
                        <a14:foregroundMark x1="73811" y1="44107" x2="73811" y2="44107"/>
                        <a14:foregroundMark x1="73811" y1="39118" x2="73811" y2="39118"/>
                        <a14:foregroundMark x1="69839" y1="19089" x2="69839" y2="19089"/>
                        <a14:foregroundMark x1="60074" y1="7303" x2="60074" y2="7303"/>
                        <a14:foregroundMark x1="26396" y1="27260" x2="26396" y2="27260"/>
                        <a14:foregroundMark x1="44849" y1="14100" x2="44849" y2="14100"/>
                        <a14:foregroundMark x1="48862" y1="11352" x2="48862" y2="11352"/>
                        <a14:foregroundMark x1="46669" y1="11786" x2="46669" y2="11786"/>
                        <a14:foregroundMark x1="46669" y1="11786" x2="46669" y2="11786"/>
                        <a14:foregroundMark x1="64750" y1="87274" x2="64750" y2="87274"/>
                        <a14:foregroundMark x1="66570" y1="82285" x2="66570" y2="82285"/>
                        <a14:foregroundMark x1="71990" y1="72307" x2="71990" y2="72307"/>
                        <a14:foregroundMark x1="59702" y1="84093" x2="59702" y2="84093"/>
                        <a14:foregroundMark x1="59702" y1="84093" x2="59702" y2="84093"/>
                        <a14:foregroundMark x1="35085" y1="79103" x2="35085" y2="79103"/>
                        <a14:foregroundMark x1="32933" y1="82719" x2="32933" y2="82719"/>
                        <a14:foregroundMark x1="26769" y1="66377" x2="26769" y2="66377"/>
                        <a14:foregroundMark x1="24948" y1="57701" x2="24948" y2="57701"/>
                        <a14:foregroundMark x1="26065" y1="39552" x2="26065" y2="39552"/>
                        <a14:foregroundMark x1="30037" y1="29573" x2="30037" y2="29573"/>
                        <a14:foregroundMark x1="36533" y1="13666" x2="36533" y2="13666"/>
                        <a14:foregroundMark x1="29293" y1="73608" x2="29293" y2="73608"/>
                        <a14:foregroundMark x1="26769" y1="69125" x2="26769" y2="69125"/>
                        <a14:foregroundMark x1="27513" y1="74982" x2="27513" y2="74982"/>
                        <a14:foregroundMark x1="36905" y1="87274" x2="36905" y2="87274"/>
                        <a14:foregroundMark x1="45594" y1="86406" x2="45594" y2="86406"/>
                        <a14:foregroundMark x1="49938" y1="94071" x2="49938" y2="94071"/>
                        <a14:foregroundMark x1="59330" y1="87274" x2="59330" y2="87274"/>
                        <a14:foregroundMark x1="54613" y1="4989" x2="54613" y2="4989"/>
                        <a14:foregroundMark x1="53537" y1="13160" x2="53537" y2="13160"/>
                        <a14:foregroundMark x1="30741" y1="22704" x2="30741" y2="22704"/>
                        <a14:foregroundMark x1="27141" y1="33189" x2="27141" y2="33189"/>
                        <a14:foregroundMark x1="27844" y1="37744" x2="27844" y2="37744"/>
                        <a14:foregroundMark x1="23873" y1="48662" x2="23873" y2="48662"/>
                        <a14:foregroundMark x1="24948" y1="58641" x2="24948" y2="58641"/>
                        <a14:foregroundMark x1="24948" y1="58641" x2="24948" y2="58641"/>
                        <a14:foregroundMark x1="27513" y1="47289" x2="27513" y2="47289"/>
                        <a14:foregroundMark x1="27513" y1="47289" x2="27513" y2="47289"/>
                        <a14:foregroundMark x1="28217" y1="24512" x2="28217" y2="24512"/>
                        <a14:foregroundMark x1="63674" y1="14100" x2="63674" y2="14100"/>
                        <a14:foregroundMark x1="68391" y1="21837" x2="68391" y2="21837"/>
                        <a14:foregroundMark x1="70914" y1="25018" x2="70914" y2="25018"/>
                        <a14:foregroundMark x1="73811" y1="32249" x2="73811" y2="32249"/>
                        <a14:foregroundMark x1="73811" y1="51844" x2="73811" y2="51844"/>
                        <a14:foregroundMark x1="76334" y1="59074" x2="76334" y2="59074"/>
                        <a14:foregroundMark x1="75962" y1="50470" x2="75962" y2="50470"/>
                        <a14:foregroundMark x1="67646" y1="30947" x2="67646" y2="30947"/>
                        <a14:foregroundMark x1="71287" y1="35430" x2="71287" y2="354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9620" y="126657"/>
            <a:ext cx="3557400" cy="198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352" b="94972" l="1897" r="94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9308" y="0"/>
            <a:ext cx="2391280" cy="2232000"/>
          </a:xfrm>
          <a:prstGeom prst="rect">
            <a:avLst/>
          </a:prstGeom>
        </p:spPr>
      </p:pic>
      <p:sp>
        <p:nvSpPr>
          <p:cNvPr id="8" name="Unvan 1"/>
          <p:cNvSpPr txBox="1">
            <a:spLocks/>
          </p:cNvSpPr>
          <p:nvPr/>
        </p:nvSpPr>
        <p:spPr>
          <a:xfrm>
            <a:off x="1371600" y="818357"/>
            <a:ext cx="9448800" cy="182509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sz="4000" b="1" dirty="0">
                <a:latin typeface="Arial" panose="020B0604020202020204" pitchFamily="34" charset="0"/>
                <a:cs typeface="Arial" panose="020B0604020202020204" pitchFamily="34" charset="0"/>
              </a:rPr>
              <a:t>GÖRÜŞME İLKE VE TEKNİKLERİ</a:t>
            </a:r>
          </a:p>
        </p:txBody>
      </p:sp>
      <p:sp>
        <p:nvSpPr>
          <p:cNvPr id="9" name="Dikdörtgen 8"/>
          <p:cNvSpPr/>
          <p:nvPr/>
        </p:nvSpPr>
        <p:spPr>
          <a:xfrm>
            <a:off x="1865130" y="3461810"/>
            <a:ext cx="846173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cap="none" spc="0" normalizeH="0" baseline="0" noProof="0" dirty="0">
                <a:ln w="12700">
                  <a:solidFill>
                    <a:srgbClr val="000000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000000"/>
                  </a:fgClr>
                  <a:bgClr>
                    <a:srgbClr val="000000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000000">
                      <a:lumMod val="50000"/>
                    </a:srgbClr>
                  </a:inn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Sağlık Bilimleri Fakültesi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5400" b="1" i="0" u="none" strike="noStrike" kern="1200" cap="none" spc="0" normalizeH="0" baseline="0" noProof="0" dirty="0">
                <a:ln w="12700">
                  <a:solidFill>
                    <a:srgbClr val="000000">
                      <a:lumMod val="50000"/>
                    </a:srgbClr>
                  </a:solidFill>
                  <a:prstDash val="solid"/>
                </a:ln>
                <a:pattFill prst="narHorz">
                  <a:fgClr>
                    <a:srgbClr val="000000"/>
                  </a:fgClr>
                  <a:bgClr>
                    <a:srgbClr val="000000">
                      <a:lumMod val="40000"/>
                      <a:lumOff val="60000"/>
                    </a:srgbClr>
                  </a:bgClr>
                </a:pattFill>
                <a:effectLst>
                  <a:innerShdw blurRad="177800">
                    <a:srgbClr val="000000">
                      <a:lumMod val="50000"/>
                    </a:srgbClr>
                  </a:innerShdw>
                </a:effectLst>
                <a:uLnTx/>
                <a:uFillTx/>
                <a:latin typeface="Arial Rounded MT Bold" panose="020F0704030504030204" pitchFamily="34" charset="0"/>
                <a:ea typeface="+mn-ea"/>
                <a:cs typeface="+mn-cs"/>
              </a:rPr>
              <a:t>Çocuk Gelişimi Bölümü</a:t>
            </a:r>
            <a:endParaRPr kumimoji="0" lang="tr-TR" sz="5400" b="1" i="0" u="none" strike="noStrike" kern="1200" cap="none" spc="0" normalizeH="0" baseline="0" noProof="0" dirty="0">
              <a:ln w="12700">
                <a:solidFill>
                  <a:srgbClr val="000000">
                    <a:lumMod val="50000"/>
                  </a:srgbClr>
                </a:solidFill>
                <a:prstDash val="solid"/>
              </a:ln>
              <a:pattFill prst="narHorz">
                <a:fgClr>
                  <a:srgbClr val="000000"/>
                </a:fgClr>
                <a:bgClr>
                  <a:srgbClr val="000000">
                    <a:lumMod val="40000"/>
                    <a:lumOff val="60000"/>
                  </a:srgbClr>
                </a:bgClr>
              </a:pattFill>
              <a:effectLst>
                <a:innerShdw blurRad="177800">
                  <a:srgbClr val="000000">
                    <a:lumMod val="50000"/>
                  </a:srgbClr>
                </a:inn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1988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8679" y="2258955"/>
            <a:ext cx="10820400" cy="402412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Eğer görüşme mekanik veya dijital olarak kaydedilecekse, mutlaka görüşülen kişiden önceden izin alınması gerekir.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Kayıt ve not alma yöntemlerini bir arada kullanmak da mümkündür. 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Kayıt yaparken sözel olmayan davranışların not edilmesi de mümkündür.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052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73F38D9-FD52-1D4A-8397-D6E25DF9C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Kaynakça</a:t>
            </a:r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49990D7B-38A1-F949-ABB8-32C58B7798C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38488" y="3142950"/>
          <a:ext cx="8715023" cy="1325880"/>
        </p:xfrm>
        <a:graphic>
          <a:graphicData uri="http://schemas.openxmlformats.org/drawingml/2006/table">
            <a:tbl>
              <a:tblPr/>
              <a:tblGrid>
                <a:gridCol w="8715023">
                  <a:extLst>
                    <a:ext uri="{9D8B030D-6E8A-4147-A177-3AD203B41FA5}">
                      <a16:colId xmlns:a16="http://schemas.microsoft.com/office/drawing/2014/main" val="83238162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Özgüven, İ. 1994. Psikolojik Testler. Yeni Doğuş Matbaası, Ankara.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66295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>
                          <a:effectLst/>
                        </a:rPr>
                        <a:t>Özgüven, İ. 2004. Görüşme İlke ve Teknikleri. PDREM Yayınları, Ankara.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689128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dirty="0">
                          <a:effectLst/>
                        </a:rPr>
                        <a:t>Tanaydı, Z. ve Demiral, Ö. 1990. Çocukları Tanıma Ölçme ve Değerlendirme. G.Ü. Mesleki Eğitim Fakültesi Yayınları, Ankara</a:t>
                      </a:r>
                    </a:p>
                  </a:txBody>
                  <a:tcPr marL="19050" marR="19050" marT="47625" marB="28575">
                    <a:lnL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EEEE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9807652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7550F0B2-1B58-814C-827E-F181DDA412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541533" y="-311876"/>
            <a:ext cx="1645314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tr-TR" altLang="tr-TR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tr-TR" altLang="tr-T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416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78822" y="1593669"/>
            <a:ext cx="11258006" cy="4024125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Görüşmede verilerin kaydedilmesi, görüşmecinin sorumluluğundadır.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Bu amaçla, görüşmeci, görüşme anında yada hemen sonra  not  tutabilir, görüşme kılavuzu üzerinde seçenekleri işaretleyebilir, ses/resim kayıt cihazlarını kullanabilir. 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Bunlardan hangisinin kullanılacağına görüşme çatışmaya girmekten zevk almayan kişilikte, özellikle serbest görüşmeler için görüşme konusunda uzmanlaşmış biri olması gerekir. </a:t>
            </a:r>
          </a:p>
          <a:p>
            <a:pPr algn="just"/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7940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Görüşmecinin, özellikle serbest görüşmelerde, görüşme konusunu çok iyi bilmesi gerekir.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Aksi halde, görüşme tekniğinin sağladığı esneklik anlamsız sorularla zaman geçirilen bir gelişigüzellik şekline dönüşür.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Bu ise, hem amaca uygun veri toplamayı engeller hem de kaynak kişiyi rahatsız eder. </a:t>
            </a:r>
          </a:p>
        </p:txBody>
      </p:sp>
    </p:spTree>
    <p:extLst>
      <p:ext uri="{BB962C8B-B14F-4D97-AF65-F5344CB8AC3E}">
        <p14:creationId xmlns:p14="http://schemas.microsoft.com/office/powerpoint/2010/main" val="2202094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Ne kadar özenle seçilirse seçilsin, görüşmeci adayları uygun bir eğitimden geçirilmelidirler. </a:t>
            </a:r>
            <a:r>
              <a:rPr lang="tr-TR" sz="2800" b="1" dirty="0">
                <a:latin typeface="Arial" pitchFamily="34" charset="0"/>
                <a:cs typeface="Arial" pitchFamily="34" charset="0"/>
              </a:rPr>
              <a:t>Bu eğitimde şunların üzerinde durulmalıdır:</a:t>
            </a:r>
          </a:p>
          <a:p>
            <a:pPr lvl="0" algn="just"/>
            <a:r>
              <a:rPr lang="tr-TR" sz="2800" dirty="0">
                <a:latin typeface="Arial" pitchFamily="34" charset="0"/>
                <a:cs typeface="Arial" pitchFamily="34" charset="0"/>
              </a:rPr>
              <a:t>Görüşmenin amacı,</a:t>
            </a:r>
          </a:p>
          <a:p>
            <a:pPr lvl="0" algn="just"/>
            <a:r>
              <a:rPr lang="tr-TR" sz="2800" dirty="0">
                <a:latin typeface="Arial" pitchFamily="34" charset="0"/>
                <a:cs typeface="Arial" pitchFamily="34" charset="0"/>
              </a:rPr>
              <a:t>Görüşme kılavuzu ve kullanılması, </a:t>
            </a:r>
          </a:p>
          <a:p>
            <a:pPr lvl="0" algn="just"/>
            <a:r>
              <a:rPr lang="tr-TR" sz="2800" dirty="0">
                <a:latin typeface="Arial" pitchFamily="34" charset="0"/>
                <a:cs typeface="Arial" pitchFamily="34" charset="0"/>
              </a:rPr>
              <a:t>Görüşülecek kaynak kişiler ve özellikleri,</a:t>
            </a:r>
          </a:p>
          <a:p>
            <a:pPr lvl="0" algn="just"/>
            <a:r>
              <a:rPr lang="tr-TR" sz="2800" dirty="0">
                <a:latin typeface="Arial" pitchFamily="34" charset="0"/>
                <a:cs typeface="Arial" pitchFamily="34" charset="0"/>
              </a:rPr>
              <a:t>Görüşme tekniğinin incelikleri. </a:t>
            </a:r>
          </a:p>
          <a:p>
            <a:pPr algn="just"/>
            <a:endParaRPr lang="tr-TR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4210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0628" y="1698171"/>
            <a:ext cx="11861075" cy="4024125"/>
          </a:xfrm>
        </p:spPr>
        <p:txBody>
          <a:bodyPr>
            <a:noAutofit/>
          </a:bodyPr>
          <a:lstStyle/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Adaylardan her birinin, başkalarınca yapılan (“ideal”) görüşmeleri izlemesi, kendisinin görüşme yapması sonucu özeleştiri ve grupça eleştiri yoluyla, iyileştirmesi ve bu işlemleri yeterince yinelemesi gerekir. 	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Yapılan görüşmeler üzerinde eğitici çabalarda bulunmayı kolaylaştırmak üzere, görüşmelerin resim ya da  ses kayıt cihazlarıyla kaydedilmesi çok yararlıdır. </a:t>
            </a:r>
          </a:p>
        </p:txBody>
      </p:sp>
    </p:spTree>
    <p:extLst>
      <p:ext uri="{BB962C8B-B14F-4D97-AF65-F5344CB8AC3E}">
        <p14:creationId xmlns:p14="http://schemas.microsoft.com/office/powerpoint/2010/main" val="11107181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35577" y="1423852"/>
            <a:ext cx="11140440" cy="4024125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Böylece aday, kendi uygulamalarını ayrıntılarıyla inceleme, incelettirme ve gerekli önlemleri alarak, geliştirme olanağı bulacaktır.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Görüşmeci eğitimi, ya gerçek durumlarda (gerçek kaynak kişiler arasından seçilecek bir örnek grupla) ya da yapay durumlarda olur.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Yapay durumlardaki görüşmeler, iki görüşmeci adayından birinin “görüşmeci” ötekinin “kaynak kişi” rollerini üstlenerek düzenledikleri görüşmelerdir. </a:t>
            </a:r>
          </a:p>
          <a:p>
            <a:pPr marL="0" indent="0" algn="just">
              <a:buNone/>
            </a:pPr>
            <a:r>
              <a:rPr lang="tr-TR" sz="2800" dirty="0"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1859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14995" y="738248"/>
            <a:ext cx="8610600" cy="1293028"/>
          </a:xfrm>
        </p:spPr>
        <p:txBody>
          <a:bodyPr>
            <a:normAutofit/>
          </a:bodyPr>
          <a:lstStyle/>
          <a:p>
            <a:r>
              <a:rPr lang="tr-TR" sz="3600" b="1" dirty="0">
                <a:latin typeface="Arial" pitchFamily="34" charset="0"/>
                <a:cs typeface="Arial" pitchFamily="34" charset="0"/>
              </a:rPr>
              <a:t>GÖRÜŞMENİN KAYDEDİLMESİ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1114" y="2612572"/>
            <a:ext cx="10820400" cy="4024125"/>
          </a:xfrm>
        </p:spPr>
        <p:txBody>
          <a:bodyPr>
            <a:normAutofit/>
          </a:bodyPr>
          <a:lstStyle/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Cihaz ile kayıt – Cihaz ayarlama ve kontrol etme – İzin alma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Not alma – Kısaltmalar kullanma (ve &amp;, birlikte +, yani ~) </a:t>
            </a:r>
          </a:p>
          <a:p>
            <a:pPr algn="just"/>
            <a:r>
              <a:rPr lang="tr-TR" sz="2800" dirty="0">
                <a:latin typeface="Arial" pitchFamily="34" charset="0"/>
                <a:cs typeface="Arial" pitchFamily="34" charset="0"/>
              </a:rPr>
              <a:t>Kayıt + not alma (tavsiye edilen)</a:t>
            </a:r>
          </a:p>
        </p:txBody>
      </p:sp>
    </p:spTree>
    <p:extLst>
      <p:ext uri="{BB962C8B-B14F-4D97-AF65-F5344CB8AC3E}">
        <p14:creationId xmlns:p14="http://schemas.microsoft.com/office/powerpoint/2010/main" val="35526794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925133" y="764373"/>
            <a:ext cx="8610600" cy="1293028"/>
          </a:xfrm>
        </p:spPr>
        <p:txBody>
          <a:bodyPr>
            <a:normAutofit/>
          </a:bodyPr>
          <a:lstStyle/>
          <a:p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GÖRÜŞME VERİLERİNİN KAYDEDİLMESİ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Görüşme ile elde edilen verilerin kaydedilmesinde izlenen iki temel yöntem vardır; </a:t>
            </a:r>
          </a:p>
          <a:p>
            <a:pPr algn="just">
              <a:buFont typeface="Wingdings" panose="05000000000000000000" pitchFamily="2" charset="2"/>
              <a:buChar char="v"/>
            </a:pP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Cihaz ile kaydetme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Kayıt cihazı ile kaydedilen görüşmeler, araştırmacı açısından önemli kolaylıklar sağlar. Öncelikle araştırmacının </a:t>
            </a:r>
            <a:r>
              <a:rPr lang="tr-TR" sz="2800" u="sng" dirty="0">
                <a:latin typeface="Arial" panose="020B0604020202020204" pitchFamily="34" charset="0"/>
                <a:cs typeface="Arial" panose="020B0604020202020204" pitchFamily="34" charset="0"/>
              </a:rPr>
              <a:t>not alma sorunu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önemli ölçüde ortadan kalkmış olur. Bu şekilde araştırmacı, soru sorma ve dinleme işlevlerini daha etkili bir şekilde yerine getirebilir.</a:t>
            </a:r>
          </a:p>
        </p:txBody>
      </p:sp>
    </p:spTree>
    <p:extLst>
      <p:ext uri="{BB962C8B-B14F-4D97-AF65-F5344CB8AC3E}">
        <p14:creationId xmlns:p14="http://schemas.microsoft.com/office/powerpoint/2010/main" val="2262872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tr-TR" sz="2800" b="1" u="sng" dirty="0">
                <a:latin typeface="Arial" panose="020B0604020202020204" pitchFamily="34" charset="0"/>
                <a:cs typeface="Arial" panose="020B0604020202020204" pitchFamily="34" charset="0"/>
              </a:rPr>
              <a:t>Not alma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Kayıt yapmanın mümkün olmadığı durumlarda araştırmacının hızlı not alması gerekeceği için, sık sık kısaltmalar kullanması ve çok tekrar eden sözcükler (ve, birlikte, yani gibi) için bazı işaretler (&amp;,+,- gibi) geliştirmesi gerekebilir. Not alma zaman kaybına neden olacağı için, bu durum önceden görüşülecek bireye belirtilmelidir. Ayrıca görüşmenin hemen arkasından alınan notların gözden geçirilmesi, eksik yerlerin tamamlanması gerekir.</a:t>
            </a:r>
          </a:p>
        </p:txBody>
      </p:sp>
    </p:spTree>
    <p:extLst>
      <p:ext uri="{BB962C8B-B14F-4D97-AF65-F5344CB8AC3E}">
        <p14:creationId xmlns:p14="http://schemas.microsoft.com/office/powerpoint/2010/main" val="2528642894"/>
      </p:ext>
    </p:extLst>
  </p:cSld>
  <p:clrMapOvr>
    <a:masterClrMapping/>
  </p:clrMapOvr>
</p:sld>
</file>

<file path=ppt/theme/theme1.xml><?xml version="1.0" encoding="utf-8"?>
<a:theme xmlns:a="http://schemas.openxmlformats.org/drawingml/2006/main" name="Uçak İzi">
  <a:themeElements>
    <a:clrScheme name="Uçak İzi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Uçak İzi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Uçak İzi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TM04033937[[fn=Uçak İzi]]</Template>
  <TotalTime>1866</TotalTime>
  <Words>521</Words>
  <Application>Microsoft Macintosh PowerPoint</Application>
  <PresentationFormat>Geniş ekran</PresentationFormat>
  <Paragraphs>38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Arial</vt:lpstr>
      <vt:lpstr>Arial Rounded MT Bold</vt:lpstr>
      <vt:lpstr>Calibri</vt:lpstr>
      <vt:lpstr>Century Gothic</vt:lpstr>
      <vt:lpstr>Wingdings</vt:lpstr>
      <vt:lpstr>Uçak İzi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GÖRÜŞMENİN KAYDEDİLMESİ</vt:lpstr>
      <vt:lpstr>GÖRÜŞME VERİLERİNİN KAYDEDİLMESİ</vt:lpstr>
      <vt:lpstr>PowerPoint Sunusu</vt:lpstr>
      <vt:lpstr>PowerPoint Sunusu</vt:lpstr>
      <vt:lpstr>Kaynakça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Nurgül Şahin</dc:creator>
  <cp:lastModifiedBy>Taşkın TAŞTEPE</cp:lastModifiedBy>
  <cp:revision>104</cp:revision>
  <dcterms:created xsi:type="dcterms:W3CDTF">2017-12-23T19:05:59Z</dcterms:created>
  <dcterms:modified xsi:type="dcterms:W3CDTF">2020-05-04T19:07:30Z</dcterms:modified>
</cp:coreProperties>
</file>