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1A01D10-B4A9-4B8F-A17B-964F24434462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A825AAD4-5332-4320-88FB-D13E57D6C17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google.com.tr/url?sa=i&amp;rct=j&amp;q=&amp;esrc=s&amp;frm=1&amp;source=images&amp;cd=&amp;cad=rja&amp;docid=nRJDYGMgrn0SLM&amp;tbnid=RxmC40I3UyPV7M:&amp;ved=0CAUQjRw&amp;url=http://tr.wikipedia.org/wiki/Toprak&amp;ei=JdJDUtWGIcPfswaQhoHAAg&amp;bvm=bv.53217764,d.Yms&amp;psig=AFQjCNFNFos6KjTK4vxOgAiW8QKIifaoAg&amp;ust=1380262257935576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 rot="19140000">
            <a:off x="673872" y="1705213"/>
            <a:ext cx="5648623" cy="1204306"/>
          </a:xfrm>
        </p:spPr>
        <p:txBody>
          <a:bodyPr/>
          <a:lstStyle/>
          <a:p>
            <a:pPr algn="just"/>
            <a:r>
              <a:rPr lang="tr-T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bİlgİsİ</a:t>
            </a:r>
            <a:endParaRPr lang="tr-T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 rot="19140000">
            <a:off x="1721208" y="1924062"/>
            <a:ext cx="6511131" cy="329259"/>
          </a:xfrm>
        </p:spPr>
        <p:txBody>
          <a:bodyPr>
            <a:noAutofit/>
          </a:bodyPr>
          <a:lstStyle/>
          <a:p>
            <a:pPr algn="ctr"/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Prof.Dr.sevİnç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arcak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562" y="0"/>
            <a:ext cx="2668386" cy="19675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-40641"/>
            <a:ext cx="2371725" cy="17907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50000"/>
            <a:ext cx="2466975" cy="1847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871" y="5441090"/>
            <a:ext cx="1855093" cy="13933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677206"/>
            <a:ext cx="1785739" cy="13990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051117"/>
            <a:ext cx="1627435" cy="13032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394"/>
            <a:ext cx="1490662" cy="11382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76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latin typeface="Arial" panose="020B0604020202020204" pitchFamily="34" charset="0"/>
                <a:cs typeface="Arial" panose="020B0604020202020204" pitchFamily="34" charset="0"/>
              </a:rPr>
              <a:t>giriş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912548"/>
          </a:xfrm>
        </p:spPr>
        <p:txBody>
          <a:bodyPr>
            <a:no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Toprak,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arzın yüzeyini ince bir tabaka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halinde kaplayan, kayaların ve organik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maddelerin türlü ayrışma ürünlerinin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karışımından meydana gelen, içerisinde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ve üzerinde geniş bir canlılar alemi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barındıran, bitkilerin durak yeri ve besin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kaynağı olan, belli oranlarda su ve hava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içeren üç boyutlu bir canlı varlıktır.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 descr="http://upload.wikimedia.org/wikipedia/commons/9/95/Soil_profile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144" y="116632"/>
            <a:ext cx="2768151" cy="48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7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2" y="116632"/>
            <a:ext cx="850536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97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0" cy="669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08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68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99662" y="365760"/>
            <a:ext cx="7420810" cy="54864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ToprağIn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İnorganik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YapI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Maddelerİ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(%45) </a:t>
            </a:r>
            <a:b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836712"/>
            <a:ext cx="8352928" cy="4032448"/>
          </a:xfrm>
        </p:spPr>
        <p:txBody>
          <a:bodyPr>
            <a:normAutofit fontScale="92500" lnSpcReduction="20000"/>
          </a:bodyPr>
          <a:lstStyle/>
          <a:p>
            <a:endParaRPr lang="tr-TR" sz="1050" b="0" dirty="0">
              <a:solidFill>
                <a:srgbClr val="000000"/>
              </a:solidFill>
              <a:latin typeface="Times New Roman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b="0" dirty="0" smtClean="0">
                <a:latin typeface="Arial"/>
              </a:rPr>
              <a:t>Yeryüzüne çıkarak ayrıştırma etkenleri ile ayrışmaya uğrayan tortul, püskürük ve </a:t>
            </a:r>
            <a:r>
              <a:rPr lang="tr-TR" sz="2400" b="0" dirty="0" err="1" smtClean="0">
                <a:latin typeface="Arial"/>
              </a:rPr>
              <a:t>metemorf</a:t>
            </a:r>
            <a:r>
              <a:rPr lang="tr-TR" sz="2400" b="0" dirty="0" smtClean="0">
                <a:latin typeface="Arial"/>
              </a:rPr>
              <a:t> kayalar oluşur. Kayaçların </a:t>
            </a:r>
            <a:r>
              <a:rPr lang="tr-TR" sz="2400" b="0" dirty="0">
                <a:latin typeface="Arial"/>
              </a:rPr>
              <a:t>fiziksel, kimyasal, biyolojik etmenlerle ufalanarak ayrışan parçaları </a:t>
            </a:r>
            <a:r>
              <a:rPr lang="tr-TR" sz="2400" dirty="0">
                <a:solidFill>
                  <a:srgbClr val="FF0000"/>
                </a:solidFill>
                <a:latin typeface="Arial"/>
              </a:rPr>
              <a:t>inorganik yapı </a:t>
            </a:r>
            <a:r>
              <a:rPr lang="tr-TR" sz="2400" b="0" dirty="0">
                <a:latin typeface="Arial"/>
              </a:rPr>
              <a:t>maddeleridir.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b="0" dirty="0" smtClean="0">
                <a:latin typeface="Arial"/>
              </a:rPr>
              <a:t>Bilinen </a:t>
            </a:r>
            <a:r>
              <a:rPr lang="tr-TR" sz="2400" b="0" dirty="0">
                <a:latin typeface="Arial"/>
              </a:rPr>
              <a:t>bütün doğal elementler toprakta bulunabilir ancak bu elementlerden </a:t>
            </a:r>
            <a:r>
              <a:rPr lang="tr-TR" sz="2400" b="0" dirty="0" smtClean="0">
                <a:latin typeface="Arial"/>
              </a:rPr>
              <a:t>O</a:t>
            </a:r>
            <a:r>
              <a:rPr lang="tr-TR" sz="2400" b="0" dirty="0">
                <a:latin typeface="Arial"/>
              </a:rPr>
              <a:t>, Si, Al, Fe, </a:t>
            </a:r>
            <a:r>
              <a:rPr lang="tr-TR" sz="2400" b="0" dirty="0" err="1">
                <a:latin typeface="Arial"/>
              </a:rPr>
              <a:t>Ca</a:t>
            </a:r>
            <a:r>
              <a:rPr lang="tr-TR" sz="2400" b="0" dirty="0">
                <a:latin typeface="Arial"/>
              </a:rPr>
              <a:t>, Mg, </a:t>
            </a:r>
            <a:r>
              <a:rPr lang="tr-TR" sz="2400" b="0" dirty="0" err="1">
                <a:latin typeface="Arial"/>
              </a:rPr>
              <a:t>Na</a:t>
            </a:r>
            <a:r>
              <a:rPr lang="tr-TR" sz="2400" b="0" dirty="0">
                <a:latin typeface="Arial"/>
              </a:rPr>
              <a:t>, K, Ti, P, Mn, S, Cl ve C olmak üzere 14 tanesi arz kabuğunun </a:t>
            </a:r>
            <a:r>
              <a:rPr lang="tr-TR" sz="2400" b="0" dirty="0" smtClean="0">
                <a:latin typeface="Arial"/>
              </a:rPr>
              <a:t>% 99.8’ini </a:t>
            </a:r>
            <a:r>
              <a:rPr lang="tr-TR" sz="2400" b="0" dirty="0">
                <a:latin typeface="Arial"/>
              </a:rPr>
              <a:t>oluştururlar. Diğer elementlerin topraktaki miktarı çok azdır. </a:t>
            </a:r>
          </a:p>
          <a:p>
            <a:pPr marL="0" indent="0" algn="just"/>
            <a:r>
              <a:rPr lang="tr-TR" sz="2400" dirty="0" smtClean="0">
                <a:latin typeface="Arial"/>
              </a:rPr>
              <a:t>Bu </a:t>
            </a:r>
            <a:r>
              <a:rPr lang="tr-TR" sz="2400" dirty="0">
                <a:latin typeface="Arial"/>
              </a:rPr>
              <a:t>14 elementlerden sadece O, Si, Al ve Fe toprak inorganik bileşiminin %90’nını meydan getirirler. </a:t>
            </a:r>
            <a:endParaRPr lang="tr-TR" sz="2400" dirty="0" smtClean="0">
              <a:latin typeface="Arial"/>
            </a:endParaRPr>
          </a:p>
          <a:p>
            <a:pPr marL="0" indent="0" algn="just"/>
            <a:r>
              <a:rPr lang="tr-TR" sz="2400" dirty="0" smtClean="0">
                <a:latin typeface="Arial"/>
              </a:rPr>
              <a:t>Kayaların ufalanıp ayrışmaları sonunda iki tip mineral oluşur:</a:t>
            </a:r>
          </a:p>
          <a:p>
            <a:pPr marL="0" indent="0" algn="just"/>
            <a:r>
              <a:rPr lang="tr-TR" sz="2400" dirty="0" err="1" smtClean="0">
                <a:solidFill>
                  <a:srgbClr val="FF0000"/>
                </a:solidFill>
                <a:latin typeface="Arial"/>
              </a:rPr>
              <a:t>Primer</a:t>
            </a:r>
            <a:r>
              <a:rPr lang="tr-TR" sz="2400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tr-TR" sz="2400" dirty="0" smtClean="0">
                <a:latin typeface="Arial"/>
              </a:rPr>
              <a:t>mineral</a:t>
            </a:r>
            <a:r>
              <a:rPr lang="tr-TR" sz="2400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tr-TR" sz="2400" b="0" dirty="0" smtClean="0">
                <a:solidFill>
                  <a:srgbClr val="FF0000"/>
                </a:solidFill>
                <a:latin typeface="Arial"/>
              </a:rPr>
              <a:t>ve </a:t>
            </a:r>
            <a:r>
              <a:rPr lang="tr-TR" sz="2400" dirty="0" err="1" smtClean="0">
                <a:solidFill>
                  <a:srgbClr val="FF0000"/>
                </a:solidFill>
                <a:latin typeface="Arial"/>
              </a:rPr>
              <a:t>sekonder</a:t>
            </a:r>
            <a:r>
              <a:rPr lang="tr-TR" sz="2400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tr-TR" sz="2400" dirty="0" smtClean="0">
                <a:latin typeface="Arial"/>
              </a:rPr>
              <a:t>mineral</a:t>
            </a:r>
            <a:r>
              <a:rPr lang="tr-TR" sz="2400" b="0" dirty="0" smtClean="0">
                <a:solidFill>
                  <a:srgbClr val="FF0000"/>
                </a:solidFill>
                <a:latin typeface="Arial"/>
              </a:rPr>
              <a:t>.</a:t>
            </a:r>
            <a:endParaRPr lang="tr-TR" sz="2400" b="0" dirty="0">
              <a:solidFill>
                <a:srgbClr val="FF0000"/>
              </a:solidFill>
              <a:latin typeface="Arial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tr-TR" b="0" dirty="0">
              <a:latin typeface="Arial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5069447"/>
            <a:ext cx="2581275" cy="17716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096868"/>
            <a:ext cx="2325638" cy="17442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109686"/>
            <a:ext cx="2339752" cy="17483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529"/>
            <a:ext cx="1399662" cy="117804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132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MİNERALLER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4397265"/>
          </a:xfrm>
        </p:spPr>
        <p:txBody>
          <a:bodyPr>
            <a:normAutofit fontScale="92500" lnSpcReduction="20000"/>
          </a:bodyPr>
          <a:lstStyle/>
          <a:p>
            <a:endParaRPr lang="tr-TR" sz="1050" b="0" dirty="0">
              <a:latin typeface="Arial"/>
            </a:endParaRPr>
          </a:p>
          <a:p>
            <a:pPr marL="0" indent="0" algn="just"/>
            <a:r>
              <a:rPr lang="tr-TR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mineraller: </a:t>
            </a:r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Ana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kayanın parçalanıp ayrışması </a:t>
            </a:r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sonucunda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ortaya çıkarlar. Genellikle kum ve </a:t>
            </a:r>
            <a:r>
              <a:rPr lang="tr-TR" sz="2600" b="0" dirty="0" err="1">
                <a:latin typeface="Arial" panose="020B0604020202020204" pitchFamily="34" charset="0"/>
                <a:cs typeface="Arial" panose="020B0604020202020204" pitchFamily="34" charset="0"/>
              </a:rPr>
              <a:t>silt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 fraksiyonlarında bulunurlar. Bazı hallerde kil fraksiyonunda yani 2 mikrondan küçük toprak fraksiyonu içinde </a:t>
            </a:r>
            <a:r>
              <a:rPr lang="tr-TR" sz="2600" b="0" dirty="0" err="1"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 minerallere rastlanır. </a:t>
            </a:r>
            <a:r>
              <a:rPr lang="tr-TR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 </a:t>
            </a:r>
            <a:r>
              <a:rPr lang="tr-TR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yaygın olarak bulunan </a:t>
            </a:r>
            <a:r>
              <a:rPr lang="tr-TR" sz="2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mineraller; </a:t>
            </a:r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Kuvars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, Feldspat, Piroksen, Amfibol, Olivin ve </a:t>
            </a:r>
            <a:r>
              <a:rPr 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Mika‘dır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1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mineraller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minerallerin ayrışma </a:t>
            </a:r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ve parçalanmalarıyla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oluşurlar. Bu grupta kil mineralleri teşkil eder. Topraklardaki minerallerin bileşik özellikleri toprakta cereyan eden fiziksel ve kimyasal olaylar bakımından çok önemlidir. </a:t>
            </a:r>
          </a:p>
          <a:p>
            <a:pPr algn="just"/>
            <a:endParaRPr lang="tr-TR" sz="26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3977"/>
            <a:ext cx="1905000" cy="16859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325690"/>
            <a:ext cx="2183904" cy="16379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315797"/>
            <a:ext cx="2178943" cy="16321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295854"/>
            <a:ext cx="1799321" cy="16240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26" y="5480088"/>
            <a:ext cx="1539804" cy="11937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8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toprağI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OLUŞTURAN  TANELERİN BÜYÜKLÜKLERİ 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00628"/>
            <a:ext cx="9144000" cy="3902676"/>
          </a:xfrm>
        </p:spPr>
        <p:txBody>
          <a:bodyPr/>
          <a:lstStyle/>
          <a:p>
            <a:endParaRPr lang="tr-TR" sz="1000" b="0" dirty="0">
              <a:solidFill>
                <a:srgbClr val="000000"/>
              </a:solidFill>
              <a:latin typeface="Arial"/>
            </a:endParaRPr>
          </a:p>
          <a:p>
            <a:r>
              <a:rPr lang="tr-TR" sz="1800" i="1" u="sng" dirty="0">
                <a:solidFill>
                  <a:srgbClr val="000000"/>
                </a:solidFill>
                <a:latin typeface="Arial"/>
              </a:rPr>
              <a:t>Fraksiyon </a:t>
            </a:r>
            <a:r>
              <a:rPr lang="tr-TR" sz="1800" b="0" dirty="0" smtClean="0">
                <a:solidFill>
                  <a:srgbClr val="000000"/>
                </a:solidFill>
                <a:latin typeface="Arial"/>
              </a:rPr>
              <a:t>      </a:t>
            </a:r>
            <a:r>
              <a:rPr lang="tr-TR" sz="1800" i="1" u="sng" dirty="0" smtClean="0">
                <a:solidFill>
                  <a:srgbClr val="000000"/>
                </a:solidFill>
                <a:latin typeface="Arial"/>
              </a:rPr>
              <a:t>Tane </a:t>
            </a:r>
            <a:r>
              <a:rPr lang="tr-TR" sz="1800" i="1" u="sng" dirty="0">
                <a:solidFill>
                  <a:srgbClr val="000000"/>
                </a:solidFill>
                <a:latin typeface="Arial"/>
              </a:rPr>
              <a:t>Çapı (mm) </a:t>
            </a:r>
            <a:r>
              <a:rPr lang="tr-TR" sz="1800" b="0" u="sng" dirty="0">
                <a:solidFill>
                  <a:srgbClr val="000000"/>
                </a:solidFill>
                <a:latin typeface="Arial"/>
              </a:rPr>
              <a:t>	</a:t>
            </a:r>
          </a:p>
          <a:p>
            <a:r>
              <a:rPr lang="tr-TR" sz="2400" dirty="0" smtClean="0">
                <a:solidFill>
                  <a:srgbClr val="000000"/>
                </a:solidFill>
                <a:latin typeface="Arial"/>
              </a:rPr>
              <a:t>Kum </a:t>
            </a:r>
            <a:r>
              <a:rPr lang="tr-TR" sz="2400" b="0" dirty="0">
                <a:solidFill>
                  <a:srgbClr val="000000"/>
                </a:solidFill>
                <a:latin typeface="Arial"/>
              </a:rPr>
              <a:t>	</a:t>
            </a:r>
            <a:r>
              <a:rPr lang="tr-TR" sz="2400" b="0" dirty="0" smtClean="0">
                <a:solidFill>
                  <a:srgbClr val="000000"/>
                </a:solidFill>
                <a:latin typeface="Arial"/>
              </a:rPr>
              <a:t>            </a:t>
            </a:r>
            <a:r>
              <a:rPr lang="tr-TR" sz="2400" dirty="0" smtClean="0">
                <a:solidFill>
                  <a:srgbClr val="000000"/>
                </a:solidFill>
                <a:latin typeface="Arial"/>
              </a:rPr>
              <a:t>2 </a:t>
            </a:r>
            <a:r>
              <a:rPr lang="tr-TR" sz="2400" dirty="0">
                <a:solidFill>
                  <a:srgbClr val="000000"/>
                </a:solidFill>
                <a:latin typeface="Arial"/>
              </a:rPr>
              <a:t>- 0.02 </a:t>
            </a:r>
            <a:r>
              <a:rPr lang="tr-TR" sz="2400" b="0" dirty="0">
                <a:solidFill>
                  <a:srgbClr val="000000"/>
                </a:solidFill>
                <a:latin typeface="Arial"/>
              </a:rPr>
              <a:t>	</a:t>
            </a:r>
          </a:p>
          <a:p>
            <a:r>
              <a:rPr lang="tr-TR" sz="2400" dirty="0" err="1" smtClean="0">
                <a:solidFill>
                  <a:srgbClr val="000000"/>
                </a:solidFill>
                <a:latin typeface="Arial"/>
              </a:rPr>
              <a:t>Silt</a:t>
            </a:r>
            <a:r>
              <a:rPr lang="tr-TR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tr-TR" sz="2400" b="0" dirty="0">
                <a:solidFill>
                  <a:srgbClr val="000000"/>
                </a:solidFill>
                <a:latin typeface="Arial"/>
              </a:rPr>
              <a:t>	</a:t>
            </a:r>
            <a:r>
              <a:rPr lang="tr-TR" sz="2400" b="0" dirty="0" smtClean="0">
                <a:solidFill>
                  <a:srgbClr val="000000"/>
                </a:solidFill>
                <a:latin typeface="Arial"/>
              </a:rPr>
              <a:t>      </a:t>
            </a:r>
            <a:r>
              <a:rPr lang="tr-TR" sz="2400" dirty="0" smtClean="0">
                <a:solidFill>
                  <a:srgbClr val="000000"/>
                </a:solidFill>
                <a:latin typeface="Arial"/>
              </a:rPr>
              <a:t>0.02 </a:t>
            </a:r>
            <a:r>
              <a:rPr lang="tr-TR" sz="2400" dirty="0">
                <a:solidFill>
                  <a:srgbClr val="000000"/>
                </a:solidFill>
                <a:latin typeface="Arial"/>
              </a:rPr>
              <a:t>- 0.002 </a:t>
            </a:r>
            <a:r>
              <a:rPr lang="tr-TR" sz="2400" b="0" dirty="0">
                <a:solidFill>
                  <a:srgbClr val="000000"/>
                </a:solidFill>
                <a:latin typeface="Arial"/>
              </a:rPr>
              <a:t>	</a:t>
            </a:r>
          </a:p>
          <a:p>
            <a:r>
              <a:rPr lang="tr-TR" sz="2400" dirty="0" smtClean="0">
                <a:solidFill>
                  <a:srgbClr val="000000"/>
                </a:solidFill>
                <a:latin typeface="Arial"/>
              </a:rPr>
              <a:t>Kil </a:t>
            </a:r>
            <a:r>
              <a:rPr lang="tr-TR" sz="2400" b="0" dirty="0">
                <a:solidFill>
                  <a:srgbClr val="000000"/>
                </a:solidFill>
                <a:latin typeface="Arial"/>
              </a:rPr>
              <a:t>	</a:t>
            </a:r>
            <a:r>
              <a:rPr lang="tr-TR" sz="2400" b="0" dirty="0" smtClean="0">
                <a:solidFill>
                  <a:srgbClr val="000000"/>
                </a:solidFill>
                <a:latin typeface="Arial"/>
              </a:rPr>
              <a:t>            </a:t>
            </a:r>
            <a:r>
              <a:rPr lang="tr-TR" sz="2400" dirty="0" smtClean="0">
                <a:solidFill>
                  <a:srgbClr val="000000"/>
                </a:solidFill>
                <a:latin typeface="Arial"/>
              </a:rPr>
              <a:t>&lt; </a:t>
            </a:r>
            <a:r>
              <a:rPr lang="tr-TR" sz="2400" dirty="0">
                <a:solidFill>
                  <a:srgbClr val="000000"/>
                </a:solidFill>
                <a:latin typeface="Arial"/>
              </a:rPr>
              <a:t>0.002 </a:t>
            </a:r>
            <a:r>
              <a:rPr lang="tr-TR" sz="2400" b="0" dirty="0">
                <a:solidFill>
                  <a:srgbClr val="000000"/>
                </a:solidFill>
                <a:latin typeface="Arial"/>
              </a:rPr>
              <a:t>	</a:t>
            </a:r>
          </a:p>
          <a:p>
            <a:endParaRPr lang="tr-TR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44824"/>
            <a:ext cx="4762396" cy="3158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8804"/>
            <a:ext cx="205015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95536" y="3288804"/>
            <a:ext cx="40588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kil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187624" y="37890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673092" y="4465022"/>
            <a:ext cx="606897" cy="369332"/>
          </a:xfrm>
          <a:prstGeom prst="rect">
            <a:avLst/>
          </a:prstGeom>
          <a:solidFill>
            <a:srgbClr val="996600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kum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866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8352928" cy="4392488"/>
          </a:xfrm>
        </p:spPr>
        <p:txBody>
          <a:bodyPr>
            <a:normAutofit fontScale="85000" lnSpcReduction="20000"/>
          </a:bodyPr>
          <a:lstStyle/>
          <a:p>
            <a:endParaRPr lang="tr-TR" sz="1100" b="0" dirty="0">
              <a:solidFill>
                <a:srgbClr val="000000"/>
              </a:solidFill>
              <a:latin typeface="Arial"/>
            </a:endParaRPr>
          </a:p>
          <a:p>
            <a:r>
              <a:rPr lang="tr-TR" sz="2000" dirty="0">
                <a:latin typeface="Arial"/>
              </a:rPr>
              <a:t>Oksit grubu </a:t>
            </a:r>
            <a:r>
              <a:rPr lang="tr-TR" sz="2000" dirty="0" smtClean="0">
                <a:latin typeface="Arial"/>
              </a:rPr>
              <a:t>mineraller: </a:t>
            </a:r>
            <a:r>
              <a:rPr lang="tr-TR" sz="2000" b="0" dirty="0">
                <a:latin typeface="Arial"/>
              </a:rPr>
              <a:t>Bu gruba oksitler, hidroksitler girmektedir. Bunlardan önem taşıyanlar şunlardır: </a:t>
            </a:r>
            <a:endParaRPr lang="tr-TR" sz="2000" b="0" dirty="0" smtClean="0">
              <a:latin typeface="Aria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/>
              </a:rPr>
              <a:t>Silisyum </a:t>
            </a:r>
            <a:r>
              <a:rPr lang="tr-TR" sz="2000" dirty="0">
                <a:latin typeface="Arial"/>
              </a:rPr>
              <a:t>Oksitler</a:t>
            </a:r>
            <a:r>
              <a:rPr lang="tr-TR" sz="2000" b="0" dirty="0">
                <a:latin typeface="Arial"/>
              </a:rPr>
              <a:t>: Kuvars, </a:t>
            </a:r>
            <a:r>
              <a:rPr lang="tr-TR" sz="2000" b="0" dirty="0" err="1">
                <a:latin typeface="Arial"/>
              </a:rPr>
              <a:t>Kristobalit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Kalkodoni</a:t>
            </a:r>
            <a:r>
              <a:rPr lang="tr-TR" sz="2000" b="0" dirty="0">
                <a:latin typeface="Arial"/>
              </a:rPr>
              <a:t> </a:t>
            </a:r>
            <a:endParaRPr lang="tr-TR" sz="2000" b="0" dirty="0" smtClean="0">
              <a:latin typeface="Arial"/>
            </a:endParaRPr>
          </a:p>
          <a:p>
            <a:pPr>
              <a:buFont typeface="Arial" charset="0"/>
              <a:buChar char="•"/>
            </a:pPr>
            <a:r>
              <a:rPr lang="tr-TR" sz="2000" dirty="0" smtClean="0">
                <a:latin typeface="Arial"/>
              </a:rPr>
              <a:t>Demir </a:t>
            </a:r>
            <a:r>
              <a:rPr lang="tr-TR" sz="2000" dirty="0">
                <a:latin typeface="Arial"/>
              </a:rPr>
              <a:t>Oksitler</a:t>
            </a:r>
            <a:r>
              <a:rPr lang="tr-TR" sz="2000" b="0" dirty="0">
                <a:latin typeface="Arial"/>
              </a:rPr>
              <a:t>: Hematit, Limonit, </a:t>
            </a:r>
            <a:r>
              <a:rPr lang="tr-TR" sz="2000" b="0" dirty="0" err="1">
                <a:latin typeface="Arial"/>
              </a:rPr>
              <a:t>Magnasit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Geotit</a:t>
            </a:r>
            <a:r>
              <a:rPr lang="tr-TR" sz="2000" b="0" dirty="0">
                <a:latin typeface="Arial"/>
              </a:rPr>
              <a:t> </a:t>
            </a:r>
            <a:endParaRPr lang="tr-TR" sz="2000" b="0" dirty="0" smtClean="0">
              <a:latin typeface="Aria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/>
              </a:rPr>
              <a:t>Alüminyum </a:t>
            </a:r>
            <a:r>
              <a:rPr lang="tr-TR" sz="2000" dirty="0">
                <a:latin typeface="Arial"/>
              </a:rPr>
              <a:t>Oksitler</a:t>
            </a:r>
            <a:r>
              <a:rPr lang="tr-TR" sz="2000" b="0" dirty="0">
                <a:latin typeface="Arial"/>
              </a:rPr>
              <a:t>: </a:t>
            </a:r>
            <a:r>
              <a:rPr lang="tr-TR" sz="2000" b="0" dirty="0" err="1">
                <a:latin typeface="Arial"/>
              </a:rPr>
              <a:t>Korendon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Gibsit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Diaspor</a:t>
            </a:r>
            <a:r>
              <a:rPr lang="tr-TR" sz="2000" b="0" dirty="0">
                <a:latin typeface="Arial"/>
              </a:rPr>
              <a:t> </a:t>
            </a:r>
            <a:endParaRPr lang="tr-TR" sz="2000" b="0" dirty="0" smtClean="0">
              <a:latin typeface="Aria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/>
              </a:rPr>
              <a:t>Manganez </a:t>
            </a:r>
            <a:r>
              <a:rPr lang="tr-TR" sz="2000" dirty="0">
                <a:latin typeface="Arial"/>
              </a:rPr>
              <a:t>Oksitler</a:t>
            </a:r>
            <a:r>
              <a:rPr lang="tr-TR" sz="2000" b="0" dirty="0">
                <a:latin typeface="Arial"/>
              </a:rPr>
              <a:t>: </a:t>
            </a:r>
            <a:r>
              <a:rPr lang="tr-TR" sz="2000" b="0" dirty="0" err="1">
                <a:latin typeface="Arial"/>
              </a:rPr>
              <a:t>Manganit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Hausmanit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Prolusit</a:t>
            </a:r>
            <a:r>
              <a:rPr lang="tr-TR" sz="2000" b="0" dirty="0">
                <a:latin typeface="Arial"/>
              </a:rPr>
              <a:t> </a:t>
            </a:r>
            <a:endParaRPr lang="tr-TR" sz="2000" b="0" dirty="0" smtClean="0">
              <a:latin typeface="Aria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/>
              </a:rPr>
              <a:t>Titanyum </a:t>
            </a:r>
            <a:r>
              <a:rPr lang="tr-TR" sz="2000" dirty="0">
                <a:latin typeface="Arial"/>
              </a:rPr>
              <a:t>Oksitler</a:t>
            </a:r>
            <a:r>
              <a:rPr lang="tr-TR" sz="2000" b="0" dirty="0">
                <a:latin typeface="Arial"/>
              </a:rPr>
              <a:t>: </a:t>
            </a:r>
            <a:r>
              <a:rPr lang="tr-TR" sz="2000" b="0" dirty="0" err="1">
                <a:latin typeface="Arial"/>
              </a:rPr>
              <a:t>Rutil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İlmenit</a:t>
            </a:r>
            <a:r>
              <a:rPr lang="tr-TR" sz="2000" b="0" dirty="0">
                <a:latin typeface="Arial"/>
              </a:rPr>
              <a:t> </a:t>
            </a:r>
            <a:endParaRPr lang="tr-TR" sz="2000" b="0" dirty="0" smtClean="0">
              <a:latin typeface="Arial"/>
            </a:endParaRPr>
          </a:p>
          <a:p>
            <a:r>
              <a:rPr lang="tr-TR" sz="2000" dirty="0" smtClean="0">
                <a:latin typeface="Arial"/>
              </a:rPr>
              <a:t> </a:t>
            </a:r>
            <a:r>
              <a:rPr lang="tr-TR" sz="2000" dirty="0">
                <a:latin typeface="Arial"/>
              </a:rPr>
              <a:t>Karbonat grubu </a:t>
            </a:r>
            <a:r>
              <a:rPr lang="tr-TR" sz="2000" dirty="0" err="1" smtClean="0">
                <a:latin typeface="Arial"/>
              </a:rPr>
              <a:t>mineralle:r</a:t>
            </a:r>
            <a:r>
              <a:rPr lang="tr-TR" sz="2000" dirty="0" smtClean="0">
                <a:latin typeface="Arial"/>
              </a:rPr>
              <a:t> </a:t>
            </a:r>
            <a:r>
              <a:rPr lang="tr-TR" sz="2000" b="0" dirty="0">
                <a:latin typeface="Arial"/>
              </a:rPr>
              <a:t>Karbonik asidin tuzlarıdır. Bu gruba örnek mineraller; Kalsit, Dolomit, Siderit </a:t>
            </a:r>
          </a:p>
          <a:p>
            <a:r>
              <a:rPr lang="tr-TR" sz="2000" dirty="0" smtClean="0">
                <a:latin typeface="Arial"/>
              </a:rPr>
              <a:t> </a:t>
            </a:r>
            <a:r>
              <a:rPr lang="tr-TR" sz="2000" dirty="0">
                <a:latin typeface="Arial"/>
              </a:rPr>
              <a:t>Fosfat grubu </a:t>
            </a:r>
            <a:r>
              <a:rPr lang="tr-TR" sz="2000" dirty="0" smtClean="0">
                <a:latin typeface="Arial"/>
              </a:rPr>
              <a:t>mineraller: </a:t>
            </a:r>
            <a:r>
              <a:rPr lang="tr-TR" sz="2000" b="0" dirty="0" err="1">
                <a:latin typeface="Arial"/>
              </a:rPr>
              <a:t>Ortofosforik</a:t>
            </a:r>
            <a:r>
              <a:rPr lang="tr-TR" sz="2000" b="0" dirty="0">
                <a:latin typeface="Arial"/>
              </a:rPr>
              <a:t> </a:t>
            </a:r>
            <a:r>
              <a:rPr lang="tr-TR" sz="2000" b="0" dirty="0" smtClean="0">
                <a:latin typeface="Arial"/>
              </a:rPr>
              <a:t>asit </a:t>
            </a:r>
            <a:r>
              <a:rPr lang="tr-TR" sz="2000" b="0" dirty="0">
                <a:latin typeface="Arial"/>
              </a:rPr>
              <a:t>(H</a:t>
            </a:r>
            <a:r>
              <a:rPr lang="tr-TR" sz="2000" b="0" baseline="-25000" dirty="0">
                <a:latin typeface="Arial"/>
              </a:rPr>
              <a:t>3</a:t>
            </a:r>
            <a:r>
              <a:rPr lang="tr-TR" sz="2000" b="0" dirty="0">
                <a:latin typeface="Arial"/>
              </a:rPr>
              <a:t>PO</a:t>
            </a:r>
            <a:r>
              <a:rPr lang="tr-TR" sz="2000" b="0" baseline="-25000" dirty="0">
                <a:latin typeface="Arial"/>
              </a:rPr>
              <a:t>4</a:t>
            </a:r>
            <a:r>
              <a:rPr lang="tr-TR" sz="2000" b="0" dirty="0">
                <a:latin typeface="Arial"/>
              </a:rPr>
              <a:t>) tuzlarına fosfat mineralleri denir. Örnek </a:t>
            </a:r>
            <a:r>
              <a:rPr lang="tr-TR" sz="2000" b="0" dirty="0" smtClean="0">
                <a:latin typeface="Arial"/>
              </a:rPr>
              <a:t>olarak; </a:t>
            </a:r>
            <a:r>
              <a:rPr lang="tr-TR" sz="2000" b="0" dirty="0">
                <a:latin typeface="Arial"/>
              </a:rPr>
              <a:t>Apatit, </a:t>
            </a:r>
            <a:r>
              <a:rPr lang="tr-TR" sz="2000" b="0" dirty="0" err="1">
                <a:latin typeface="Arial"/>
              </a:rPr>
              <a:t>Fluorapatit</a:t>
            </a:r>
            <a:r>
              <a:rPr lang="tr-TR" sz="2000" b="0" dirty="0" smtClean="0">
                <a:latin typeface="Arial"/>
              </a:rPr>
              <a:t>, </a:t>
            </a:r>
            <a:r>
              <a:rPr lang="tr-TR" sz="2000" b="0" dirty="0" err="1" smtClean="0">
                <a:latin typeface="Arial"/>
              </a:rPr>
              <a:t>Hidroksipalatit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Vivanit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Vavelit</a:t>
            </a:r>
            <a:r>
              <a:rPr lang="tr-TR" sz="2000" b="0" dirty="0">
                <a:latin typeface="Arial"/>
              </a:rPr>
              <a:t>. </a:t>
            </a:r>
          </a:p>
          <a:p>
            <a:r>
              <a:rPr lang="tr-TR" sz="2000" dirty="0" smtClean="0">
                <a:latin typeface="Arial"/>
              </a:rPr>
              <a:t>Kükürt </a:t>
            </a:r>
            <a:r>
              <a:rPr lang="tr-TR" sz="2000" dirty="0">
                <a:latin typeface="Arial"/>
              </a:rPr>
              <a:t>grubu </a:t>
            </a:r>
            <a:r>
              <a:rPr lang="tr-TR" sz="2000" dirty="0" smtClean="0">
                <a:latin typeface="Arial"/>
              </a:rPr>
              <a:t>mineraller: </a:t>
            </a:r>
            <a:r>
              <a:rPr lang="tr-TR" sz="2000" b="0" dirty="0">
                <a:latin typeface="Arial"/>
              </a:rPr>
              <a:t>Bu gruba örnek </a:t>
            </a:r>
            <a:r>
              <a:rPr lang="tr-TR" sz="2000" b="0" dirty="0" smtClean="0">
                <a:latin typeface="Arial"/>
              </a:rPr>
              <a:t>mineraller; </a:t>
            </a:r>
            <a:r>
              <a:rPr lang="tr-TR" sz="2000" b="0" dirty="0">
                <a:latin typeface="Arial"/>
              </a:rPr>
              <a:t>Pirit ve Jips ’tir. </a:t>
            </a:r>
          </a:p>
          <a:p>
            <a:r>
              <a:rPr lang="tr-TR" sz="2000" dirty="0" smtClean="0">
                <a:latin typeface="Arial"/>
              </a:rPr>
              <a:t>Silikat </a:t>
            </a:r>
            <a:r>
              <a:rPr lang="tr-TR" sz="2000" dirty="0">
                <a:latin typeface="Arial"/>
              </a:rPr>
              <a:t>grubu </a:t>
            </a:r>
            <a:r>
              <a:rPr lang="tr-TR" sz="2000" dirty="0" smtClean="0">
                <a:latin typeface="Arial"/>
              </a:rPr>
              <a:t>mineraller. </a:t>
            </a:r>
            <a:r>
              <a:rPr lang="tr-TR" sz="2000" b="0" dirty="0" err="1">
                <a:latin typeface="Arial"/>
              </a:rPr>
              <a:t>Metasilis</a:t>
            </a:r>
            <a:r>
              <a:rPr lang="tr-TR" sz="2000" b="0" dirty="0">
                <a:latin typeface="Arial"/>
              </a:rPr>
              <a:t>, </a:t>
            </a:r>
            <a:r>
              <a:rPr lang="tr-TR" sz="2000" b="0" dirty="0" err="1">
                <a:latin typeface="Arial"/>
              </a:rPr>
              <a:t>Ortosilis</a:t>
            </a:r>
            <a:r>
              <a:rPr lang="tr-TR" sz="2000" b="0" dirty="0">
                <a:latin typeface="Arial"/>
              </a:rPr>
              <a:t> ve </a:t>
            </a:r>
            <a:r>
              <a:rPr lang="tr-TR" sz="2000" b="0" dirty="0" err="1">
                <a:latin typeface="Arial"/>
              </a:rPr>
              <a:t>Polisilis</a:t>
            </a:r>
            <a:r>
              <a:rPr lang="tr-TR" sz="2000" b="0" dirty="0">
                <a:latin typeface="Arial"/>
              </a:rPr>
              <a:t> asidi tuzları olmak üzere üç kısma ayrılır.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9622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401</Words>
  <Application>Microsoft Office PowerPoint</Application>
  <PresentationFormat>Ekran Gösterisi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Açılar</vt:lpstr>
      <vt:lpstr>Toprak bİlgİsİ</vt:lpstr>
      <vt:lpstr>giriş</vt:lpstr>
      <vt:lpstr>PowerPoint Sunusu</vt:lpstr>
      <vt:lpstr>PowerPoint Sunusu</vt:lpstr>
      <vt:lpstr>PowerPoint Sunusu</vt:lpstr>
      <vt:lpstr> ToprağIn İnorganik YapI Maddelerİ (%45)  </vt:lpstr>
      <vt:lpstr>MİNERALLER</vt:lpstr>
      <vt:lpstr>toprağI OLUŞTURAN  TANELERİN BÜYÜKLÜKLERİ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2019-04-28T20:20:20Z</dcterms:created>
  <dcterms:modified xsi:type="dcterms:W3CDTF">2019-04-28T20:21:47Z</dcterms:modified>
</cp:coreProperties>
</file>