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26" r:id="rId2"/>
    <p:sldMasterId id="2147483838" r:id="rId3"/>
    <p:sldMasterId id="2147483850" r:id="rId4"/>
    <p:sldMasterId id="2147483862" r:id="rId5"/>
    <p:sldMasterId id="2147483874" r:id="rId6"/>
  </p:sldMasterIdLst>
  <p:notesMasterIdLst>
    <p:notesMasterId r:id="rId39"/>
  </p:notesMasterIdLst>
  <p:sldIdLst>
    <p:sldId id="608" r:id="rId7"/>
    <p:sldId id="577" r:id="rId8"/>
    <p:sldId id="579" r:id="rId9"/>
    <p:sldId id="580" r:id="rId10"/>
    <p:sldId id="578" r:id="rId11"/>
    <p:sldId id="586" r:id="rId12"/>
    <p:sldId id="587" r:id="rId13"/>
    <p:sldId id="594" r:id="rId14"/>
    <p:sldId id="595" r:id="rId15"/>
    <p:sldId id="558" r:id="rId16"/>
    <p:sldId id="559" r:id="rId17"/>
    <p:sldId id="560" r:id="rId18"/>
    <p:sldId id="561" r:id="rId19"/>
    <p:sldId id="600" r:id="rId20"/>
    <p:sldId id="562" r:id="rId21"/>
    <p:sldId id="601" r:id="rId22"/>
    <p:sldId id="606" r:id="rId23"/>
    <p:sldId id="602" r:id="rId24"/>
    <p:sldId id="596" r:id="rId25"/>
    <p:sldId id="603" r:id="rId26"/>
    <p:sldId id="589" r:id="rId27"/>
    <p:sldId id="565" r:id="rId28"/>
    <p:sldId id="566" r:id="rId29"/>
    <p:sldId id="597" r:id="rId30"/>
    <p:sldId id="598" r:id="rId31"/>
    <p:sldId id="607" r:id="rId32"/>
    <p:sldId id="564" r:id="rId33"/>
    <p:sldId id="553" r:id="rId34"/>
    <p:sldId id="604" r:id="rId35"/>
    <p:sldId id="605" r:id="rId36"/>
    <p:sldId id="599" r:id="rId37"/>
    <p:sldId id="592" r:id="rId38"/>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600"/>
    <a:srgbClr val="00FFFF"/>
    <a:srgbClr val="00FF00"/>
    <a:srgbClr val="FF5050"/>
    <a:srgbClr val="FF3300"/>
    <a:srgbClr val="0943B7"/>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1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C37560-8242-4953-8FEC-2EE520F5540D}" type="datetimeFigureOut">
              <a:rPr lang="tr-TR" smtClean="0"/>
              <a:pPr/>
              <a:t>4.10.2021</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98877-3AD5-4A67-B0D9-5D15E4D06F7C}" type="slidenum">
              <a:rPr lang="tr-TR" smtClean="0"/>
              <a:pPr/>
              <a:t>‹#›</a:t>
            </a:fld>
            <a:endParaRPr lang="tr-TR"/>
          </a:p>
        </p:txBody>
      </p:sp>
    </p:spTree>
    <p:extLst>
      <p:ext uri="{BB962C8B-B14F-4D97-AF65-F5344CB8AC3E}">
        <p14:creationId xmlns:p14="http://schemas.microsoft.com/office/powerpoint/2010/main" val="372340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fld id="{2B7CE8D8-1FFF-4022-9435-ADBBB9F41159}" type="datetimeFigureOut">
              <a:rPr lang="tr-TR"/>
              <a:pPr>
                <a:defRPr/>
              </a:pPr>
              <a:t>4.10.2021</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051143DA-6A6E-44F4-9BDF-58B0C1CA3B25}"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28B85D61-CC60-4F22-9C08-5DB2EC9E8834}" type="datetimeFigureOut">
              <a:rPr lang="tr-TR"/>
              <a:pPr>
                <a:defRPr/>
              </a:pPr>
              <a:t>4.10.2021</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EEB4B4A9-5116-4514-B3F8-D59ABACBDBC9}"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3E6E1446-90FB-46D9-962A-FF072C11877B}" type="datetimeFigureOut">
              <a:rPr lang="tr-TR"/>
              <a:pPr>
                <a:defRPr/>
              </a:pPr>
              <a:t>4.10.2021</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69808C56-A596-475C-ACA5-DBFC77F572F9}"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fld id="{0D9F9517-9988-49AA-AE32-4A60EBBDEFBB}" type="datetimeFigureOut">
              <a:rPr lang="tr-TR">
                <a:solidFill>
                  <a:prstClr val="white">
                    <a:tint val="75000"/>
                  </a:prstClr>
                </a:solidFill>
              </a:rPr>
              <a:pPr>
                <a:defRPr/>
              </a:pPr>
              <a:t>4.10.2021</a:t>
            </a:fld>
            <a:endParaRPr lang="tr-T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35EDB0-612D-4F09-B50B-4C2831357797}"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2720478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48181B1F-B273-4837-A5F0-7E7A1334EEDC}" type="datetimeFigureOut">
              <a:rPr lang="tr-TR">
                <a:solidFill>
                  <a:prstClr val="white">
                    <a:tint val="75000"/>
                  </a:prstClr>
                </a:solidFill>
              </a:rPr>
              <a:pPr>
                <a:defRPr/>
              </a:pPr>
              <a:t>4.10.2021</a:t>
            </a:fld>
            <a:endParaRPr lang="tr-T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79D313-3BD6-4FD1-82F4-F2D4D11BD4A1}"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3925996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08E3CA-E6C1-4599-B15F-154A6415466C}" type="datetimeFigureOut">
              <a:rPr lang="tr-TR">
                <a:solidFill>
                  <a:prstClr val="white">
                    <a:tint val="75000"/>
                  </a:prstClr>
                </a:solidFill>
              </a:rPr>
              <a:pPr>
                <a:defRPr/>
              </a:pPr>
              <a:t>4.10.2021</a:t>
            </a:fld>
            <a:endParaRPr lang="tr-T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AD79B-88FA-4ABC-A0E2-50F8CB92D4BA}"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199831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fld id="{FF225F6C-00C0-4075-A968-C586D2801E73}" type="datetimeFigureOut">
              <a:rPr lang="tr-TR">
                <a:solidFill>
                  <a:prstClr val="white">
                    <a:tint val="75000"/>
                  </a:prstClr>
                </a:solidFill>
              </a:rPr>
              <a:pPr>
                <a:defRPr/>
              </a:pPr>
              <a:t>4.10.2021</a:t>
            </a:fld>
            <a:endParaRPr lang="tr-T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A9C872-95B1-4776-9A62-4656DA7F429E}"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2587291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fld id="{B3664A40-2FD5-4EE9-9963-9D380DF9FB30}" type="datetimeFigureOut">
              <a:rPr lang="tr-TR">
                <a:solidFill>
                  <a:prstClr val="white">
                    <a:tint val="75000"/>
                  </a:prstClr>
                </a:solidFill>
              </a:rPr>
              <a:pPr>
                <a:defRPr/>
              </a:pPr>
              <a:t>4.10.2021</a:t>
            </a:fld>
            <a:endParaRPr lang="tr-TR">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C989586-981D-4C71-AC88-F2D898FE2DEE}"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81491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fld id="{B0F9ACA0-5A4D-4646-96A0-7ADA9B171FC2}" type="datetimeFigureOut">
              <a:rPr lang="tr-TR">
                <a:solidFill>
                  <a:prstClr val="white">
                    <a:tint val="75000"/>
                  </a:prstClr>
                </a:solidFill>
              </a:rPr>
              <a:pPr>
                <a:defRPr/>
              </a:pPr>
              <a:t>4.10.2021</a:t>
            </a:fld>
            <a:endParaRPr lang="tr-TR">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0E5C018-DBF7-4A58-95F5-24E51BFC7E21}"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1700424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3FD8E8-9DFD-4FC1-9311-84FD7A6A2DE7}" type="datetimeFigureOut">
              <a:rPr lang="tr-TR">
                <a:solidFill>
                  <a:prstClr val="white">
                    <a:tint val="75000"/>
                  </a:prstClr>
                </a:solidFill>
              </a:rPr>
              <a:pPr>
                <a:defRPr/>
              </a:pPr>
              <a:t>4.10.2021</a:t>
            </a:fld>
            <a:endParaRPr lang="tr-TR">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FF46B0-F2A5-4B7A-913B-DF264C0E958E}"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784264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DFC910-07B4-4C45-BC9B-AAD5406636CE}" type="datetimeFigureOut">
              <a:rPr lang="tr-TR">
                <a:solidFill>
                  <a:prstClr val="white">
                    <a:tint val="75000"/>
                  </a:prstClr>
                </a:solidFill>
              </a:rPr>
              <a:pPr>
                <a:defRPr/>
              </a:pPr>
              <a:t>4.10.2021</a:t>
            </a:fld>
            <a:endParaRPr lang="tr-T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9B9095-8F45-4DFA-B902-7CA232C6E98C}"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252140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99DC814E-F86B-472E-A9E6-60BF5AAA62A5}" type="datetimeFigureOut">
              <a:rPr lang="tr-TR"/>
              <a:pPr>
                <a:defRPr/>
              </a:pPr>
              <a:t>4.10.2021</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C16BF225-D47C-44C0-9F0C-1E1FD724E5D3}" type="slidenum">
              <a:rPr lang="tr-TR"/>
              <a:pPr>
                <a:defRPr/>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C23DFB-25E5-4144-AA36-CB6785D3B487}" type="datetimeFigureOut">
              <a:rPr lang="tr-TR">
                <a:solidFill>
                  <a:prstClr val="white">
                    <a:tint val="75000"/>
                  </a:prstClr>
                </a:solidFill>
              </a:rPr>
              <a:pPr>
                <a:defRPr/>
              </a:pPr>
              <a:t>4.10.2021</a:t>
            </a:fld>
            <a:endParaRPr lang="tr-TR">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CDED740-5A09-43FE-A6D5-101158554CAB}"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21229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A961B978-F1D8-4B55-853D-4F37F01C1490}" type="datetimeFigureOut">
              <a:rPr lang="tr-TR">
                <a:solidFill>
                  <a:prstClr val="white">
                    <a:tint val="75000"/>
                  </a:prstClr>
                </a:solidFill>
              </a:rPr>
              <a:pPr>
                <a:defRPr/>
              </a:pPr>
              <a:t>4.10.2021</a:t>
            </a:fld>
            <a:endParaRPr lang="tr-T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D662F4D-137B-4492-AB03-255AD68BFCBF}"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3549925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fld id="{ADB8CCFA-25E1-4F25-B3F7-82749446B071}" type="datetimeFigureOut">
              <a:rPr lang="tr-TR">
                <a:solidFill>
                  <a:prstClr val="white">
                    <a:tint val="75000"/>
                  </a:prstClr>
                </a:solidFill>
              </a:rPr>
              <a:pPr>
                <a:defRPr/>
              </a:pPr>
              <a:t>4.10.2021</a:t>
            </a:fld>
            <a:endParaRPr lang="tr-TR">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C60C4F-B47C-43E1-A095-29B186C51BDF}"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3173735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0BE6B6-7FCD-48E7-BDA1-E0B085AC52A7}"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8E1E5E-57B6-41E7-9461-DA72137E1BF3}"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37238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B349D8-2DF3-439F-857D-68E7F714FC7D}"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15B938-DA56-47BC-ADB7-B7740E0EE1BB}"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13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1F330A-76F0-4C59-8003-F5BFF8C3DA2C}"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31AD34-072A-47E6-9DC2-E165F4842E7E}"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72331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8A553B-3F59-4AD9-AA76-45D38D1B5677}"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6AB2CF-E196-4726-9575-02E7D903B7B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605396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8ACA36-50A7-4709-8C5E-0A09A3111428}"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D34ADD-C783-40AC-B364-C190CD7196D6}"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75833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33C6E8-A160-44B1-8B3F-F8DCBFB3432F}"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BEE44C-87CF-4A02-A2E9-CE24BFDD56BC}"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26616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9047E5-E22C-461E-9F93-DA44DF1BCC45}"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9CCB1E-22A4-4861-BA1D-83E8C3769C83}"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182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6A40C59-40DF-419A-A54D-240FF26C87C8}" type="datetimeFigureOut">
              <a:rPr lang="tr-TR"/>
              <a:pPr>
                <a:defRPr/>
              </a:pPr>
              <a:t>4.10.2021</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C5F15FE0-E9EF-4EA1-A6C8-587C116EACD9}" type="slidenum">
              <a:rPr lang="tr-TR"/>
              <a:pPr>
                <a:defRPr/>
              </a:pPr>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AB15A2-A631-4273-8553-07B567F67D3C}"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F333AD-4828-43AB-959E-7B63053076EF}"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8749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AC5DCA-8847-40E0-B3D2-E065561E70AB}"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68BBA7-0FBA-4DF6-9784-53222E794EB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3916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19F86-F15B-4E01-8500-78DFFA414AF8}"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76985B-65F5-4C8C-BAFC-760E7F2E959E}"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42804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DA542-C544-45F7-BD26-2659D830D11A}"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07DC44-C40E-4357-BAFF-FB000D5CB570}"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03644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0BE6B6-7FCD-48E7-BDA1-E0B085AC52A7}"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8E1E5E-57B6-41E7-9461-DA72137E1BF3}"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77717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B349D8-2DF3-439F-857D-68E7F714FC7D}"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15B938-DA56-47BC-ADB7-B7740E0EE1BB}"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50545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1F330A-76F0-4C59-8003-F5BFF8C3DA2C}"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31AD34-072A-47E6-9DC2-E165F4842E7E}"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3805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8A553B-3F59-4AD9-AA76-45D38D1B5677}"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6AB2CF-E196-4726-9575-02E7D903B7B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3084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8ACA36-50A7-4709-8C5E-0A09A3111428}"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D34ADD-C783-40AC-B364-C190CD7196D6}"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42423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33C6E8-A160-44B1-8B3F-F8DCBFB3432F}"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BEE44C-87CF-4A02-A2E9-CE24BFDD56BC}"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0035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fld id="{CACF1CA5-C7D4-408E-9BBF-F7E9785DF9EE}" type="datetimeFigureOut">
              <a:rPr lang="tr-TR"/>
              <a:pPr>
                <a:defRPr/>
              </a:pPr>
              <a:t>4.10.2021</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8D59AD77-DCB4-4A09-A747-93FF885E501C}" type="slidenum">
              <a:rPr lang="tr-TR"/>
              <a:pPr>
                <a:defRPr/>
              </a:pPr>
              <a:t>‹#›</a:t>
            </a:fld>
            <a:endParaRPr lang="tr-T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9047E5-E22C-461E-9F93-DA44DF1BCC45}"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9CCB1E-22A4-4861-BA1D-83E8C3769C83}"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35488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AB15A2-A631-4273-8553-07B567F67D3C}"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F333AD-4828-43AB-959E-7B63053076EF}"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11855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AC5DCA-8847-40E0-B3D2-E065561E70AB}"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68BBA7-0FBA-4DF6-9784-53222E794EB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3235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19F86-F15B-4E01-8500-78DFFA414AF8}"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76985B-65F5-4C8C-BAFC-760E7F2E959E}"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1741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DA542-C544-45F7-BD26-2659D830D11A}"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07DC44-C40E-4357-BAFF-FB000D5CB570}"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497879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0BE6B6-7FCD-48E7-BDA1-E0B085AC52A7}"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8E1E5E-57B6-41E7-9461-DA72137E1BF3}"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01649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B349D8-2DF3-439F-857D-68E7F714FC7D}"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315B938-DA56-47BC-ADB7-B7740E0EE1BB}"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3646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1F330A-76F0-4C59-8003-F5BFF8C3DA2C}"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31AD34-072A-47E6-9DC2-E165F4842E7E}"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9248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8A553B-3F59-4AD9-AA76-45D38D1B5677}"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6AB2CF-E196-4726-9575-02E7D903B7B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03197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8ACA36-50A7-4709-8C5E-0A09A3111428}"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D34ADD-C783-40AC-B364-C190CD7196D6}"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79387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fld id="{2ECFE1C4-61E7-4B76-B6A6-78F1C1EB153F}" type="datetimeFigureOut">
              <a:rPr lang="tr-TR"/>
              <a:pPr>
                <a:defRPr/>
              </a:pPr>
              <a:t>4.10.2021</a:t>
            </a:fld>
            <a:endParaRPr lang="tr-TR"/>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Slide Number Placeholder 5"/>
          <p:cNvSpPr>
            <a:spLocks noGrp="1"/>
          </p:cNvSpPr>
          <p:nvPr>
            <p:ph type="sldNum" sz="quarter" idx="12"/>
          </p:nvPr>
        </p:nvSpPr>
        <p:spPr/>
        <p:txBody>
          <a:bodyPr/>
          <a:lstStyle>
            <a:lvl1pPr>
              <a:defRPr/>
            </a:lvl1pPr>
          </a:lstStyle>
          <a:p>
            <a:pPr>
              <a:defRPr/>
            </a:pPr>
            <a:fld id="{8E2A5A04-29C5-4CB6-BE80-2C3781342AEC}" type="slidenum">
              <a:rPr lang="tr-TR"/>
              <a:pPr>
                <a:defRPr/>
              </a:pPr>
              <a:t>‹#›</a:t>
            </a:fld>
            <a:endParaRPr lang="tr-T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33C6E8-A160-44B1-8B3F-F8DCBFB3432F}"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BEE44C-87CF-4A02-A2E9-CE24BFDD56BC}"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94076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9047E5-E22C-461E-9F93-DA44DF1BCC45}"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9CCB1E-22A4-4861-BA1D-83E8C3769C83}"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51500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AB15A2-A631-4273-8553-07B567F67D3C}"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F333AD-4828-43AB-959E-7B63053076EF}"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43096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AC5DCA-8847-40E0-B3D2-E065561E70AB}"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68BBA7-0FBA-4DF6-9784-53222E794EB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59391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19F86-F15B-4E01-8500-78DFFA414AF8}"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376985B-65F5-4C8C-BAFC-760E7F2E959E}"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8043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5DA542-C544-45F7-BD26-2659D830D11A}"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07DC44-C40E-4357-BAFF-FB000D5CB570}"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80485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EE7C96B-3797-47BD-B784-408EB16935B9}"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3D7D28-ED95-4102-8099-70D0CDC48222}"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9044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ABC5A3-7F1A-48EF-B407-07E76D535805}"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15C4E6-F86B-4087-A40A-9A125B1A9036}"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9527489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0B8A8A-3CAE-40C3-9559-AE6CAB003150}"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F8D444-3360-494A-B11D-9F3BD2906A2F}"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07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F9A002-EE1F-4FC3-999C-F4E021020E82}"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79B2BA-D867-4D61-A825-780F38398017}"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59643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fld id="{EDACF302-CEC8-4EB6-87E3-C850395521DF}" type="datetimeFigureOut">
              <a:rPr lang="tr-TR"/>
              <a:pPr>
                <a:defRPr/>
              </a:pPr>
              <a:t>4.10.2021</a:t>
            </a:fld>
            <a:endParaRPr lang="tr-TR"/>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Slide Number Placeholder 5"/>
          <p:cNvSpPr>
            <a:spLocks noGrp="1"/>
          </p:cNvSpPr>
          <p:nvPr>
            <p:ph type="sldNum" sz="quarter" idx="12"/>
          </p:nvPr>
        </p:nvSpPr>
        <p:spPr/>
        <p:txBody>
          <a:bodyPr/>
          <a:lstStyle>
            <a:lvl1pPr>
              <a:defRPr/>
            </a:lvl1pPr>
          </a:lstStyle>
          <a:p>
            <a:pPr>
              <a:defRPr/>
            </a:pPr>
            <a:fld id="{8030AACB-2712-48D4-9534-C14954110BDA}" type="slidenum">
              <a:rPr lang="tr-TR"/>
              <a:pPr>
                <a:defRPr/>
              </a:pPr>
              <a:t>‹#›</a:t>
            </a:fld>
            <a:endParaRPr lang="tr-T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36EB1E-CCD1-4CBF-A3AF-6BB464043ABA}"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59CEF0-9194-4A63-BFA3-6664794E92D4}"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22663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216E71-7D8E-48ED-9432-034D78156EE2}"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B00776-D6C9-4B18-B0B1-B017D68E9260}"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8923661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880DD9-E870-4F16-84A3-8EEC5699E5CC}"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2E919-08B9-4C40-BEE9-F935DEB8CBE5}"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5140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D7038C-5255-417B-A1D3-6C2015AE2FA7}"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437FB6-C114-4CC6-A372-35DAD6D3CE10}"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9909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533E91-2F1D-4478-99AC-51375E68DCD9}"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F1B169-8CA9-4A2E-AC59-23E98795E4DC}"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03376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EBA68B-5DE9-4ADC-9356-AF0CDD12AA92}"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3947E4-5FBC-4277-B8E5-042E4E7F9158}"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4971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5C72EB-4BF9-4647-B781-956AB11913D1}"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9EECA9-9B04-412C-9A28-9D32CD8D674B}"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419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052128-D66B-433E-A88C-51740BAC2DEE}" type="datetimeFigureOut">
              <a:rPr lang="tr-TR"/>
              <a:pPr>
                <a:defRPr/>
              </a:pPr>
              <a:t>4.10.2021</a:t>
            </a:fld>
            <a:endParaRPr lang="tr-TR"/>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Slide Number Placeholder 5"/>
          <p:cNvSpPr>
            <a:spLocks noGrp="1"/>
          </p:cNvSpPr>
          <p:nvPr>
            <p:ph type="sldNum" sz="quarter" idx="12"/>
          </p:nvPr>
        </p:nvSpPr>
        <p:spPr/>
        <p:txBody>
          <a:bodyPr/>
          <a:lstStyle>
            <a:lvl1pPr>
              <a:defRPr/>
            </a:lvl1pPr>
          </a:lstStyle>
          <a:p>
            <a:pPr>
              <a:defRPr/>
            </a:pPr>
            <a:fld id="{5FC521DB-A8DC-4563-B45E-D759D1379A21}"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3269F6D-8230-450C-94A1-D609E29D7D28}" type="datetimeFigureOut">
              <a:rPr lang="tr-TR"/>
              <a:pPr>
                <a:defRPr/>
              </a:pPr>
              <a:t>4.10.2021</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D0C10070-9E9E-4ED1-BB2E-70A0E27D82C8}"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73B823-90E9-4FF5-A6F6-53E09E5066BD}" type="datetimeFigureOut">
              <a:rPr lang="tr-TR"/>
              <a:pPr>
                <a:defRPr/>
              </a:pPr>
              <a:t>4.10.2021</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B03C0BF8-826C-4340-A9A0-34A9BF9B630C}"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tr-T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cs typeface="+mn-cs"/>
              </a:defRPr>
            </a:lvl1pPr>
          </a:lstStyle>
          <a:p>
            <a:pPr>
              <a:defRPr/>
            </a:pPr>
            <a:fld id="{4DB62014-269B-4AA5-A018-8675685794E5}" type="datetimeFigureOut">
              <a:rPr lang="tr-TR"/>
              <a:pPr>
                <a:defRPr/>
              </a:pPr>
              <a:t>4.10.2021</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a:defRPr/>
            </a:pP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latin typeface="+mn-lt"/>
                <a:cs typeface="+mn-cs"/>
              </a:defRPr>
            </a:lvl1pPr>
          </a:lstStyle>
          <a:p>
            <a:pPr>
              <a:defRPr/>
            </a:pPr>
            <a:fld id="{6918551D-8AA6-4BF2-9517-7B97CE532165}" type="slidenum">
              <a:rPr lang="tr-TR"/>
              <a:pPr>
                <a:defRPr/>
              </a:pPr>
              <a:t>‹#›</a:t>
            </a:fld>
            <a:endParaRPr lang="tr-TR"/>
          </a:p>
        </p:txBody>
      </p:sp>
    </p:spTree>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tr-TR"/>
          </a:p>
        </p:txBody>
      </p:sp>
      <p:sp>
        <p:nvSpPr>
          <p:cNvPr id="1027"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0FEDCC0-6FAC-41DB-8EF2-3716911791A2}" type="datetimeFigureOut">
              <a:rPr lang="tr-TR">
                <a:solidFill>
                  <a:prstClr val="white">
                    <a:tint val="75000"/>
                  </a:prstClr>
                </a:solidFill>
              </a:rPr>
              <a:pPr>
                <a:defRPr/>
              </a:pPr>
              <a:t>4.10.2021</a:t>
            </a:fld>
            <a:endParaRPr lang="tr-TR">
              <a:solidFill>
                <a:prstClr val="white">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solidFill>
                <a:prstClr val="white">
                  <a:tint val="75000"/>
                </a:prstClr>
              </a:solidFill>
            </a:endParaRPr>
          </a:p>
        </p:txBody>
      </p:sp>
      <p:sp>
        <p:nvSpPr>
          <p:cNvPr id="6" name="Slide Number Placeholder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B939739-EB54-4B9C-9638-6809C8CDC88E}" type="slidenum">
              <a:rPr lang="tr-TR">
                <a:solidFill>
                  <a:prstClr val="white">
                    <a:tint val="75000"/>
                  </a:prstClr>
                </a:solidFill>
              </a:rPr>
              <a:pPr>
                <a:defRPr/>
              </a:pPr>
              <a:t>‹#›</a:t>
            </a:fld>
            <a:endParaRPr lang="tr-TR">
              <a:solidFill>
                <a:prstClr val="white">
                  <a:tint val="75000"/>
                </a:prstClr>
              </a:solidFill>
            </a:endParaRPr>
          </a:p>
        </p:txBody>
      </p:sp>
    </p:spTree>
    <p:extLst>
      <p:ext uri="{BB962C8B-B14F-4D97-AF65-F5344CB8AC3E}">
        <p14:creationId xmlns:p14="http://schemas.microsoft.com/office/powerpoint/2010/main" val="1127128797"/>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E34953-5BC7-4D69-9943-19314CFE737E}"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955FBB-C57C-4C8F-88DE-D29D4E3C644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863834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E34953-5BC7-4D69-9943-19314CFE737E}"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955FBB-C57C-4C8F-88DE-D29D4E3C644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280959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8E34953-5BC7-4D69-9943-19314CFE737E}" type="datetimeFigureOut">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955FBB-C57C-4C8F-88DE-D29D4E3C644D}" type="slidenum">
              <a:rPr kumimoji="0" lang="tr-TR" altLang="tr-TR"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tr-TR" altLang="tr-TR"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4641383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tr-T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999D05-5241-4839-B0DB-3B47EFD19A46}" type="datetimeFigureOut">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4.10.2021</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C36FC9-1E4A-4F05-BFD7-CC8C6EEAE928}" type="slidenum">
              <a:rPr kumimoji="0" lang="tr-TR"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498198"/>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692697"/>
            <a:ext cx="7772400" cy="2907754"/>
          </a:xfrm>
        </p:spPr>
        <p:txBody>
          <a:bodyPr/>
          <a:lstStyle/>
          <a:p>
            <a:r>
              <a:rPr lang="tr-TR" dirty="0">
                <a:solidFill>
                  <a:srgbClr val="FFFF00"/>
                </a:solidFill>
              </a:rPr>
              <a:t>HİTİTLERİN DOĞU AKDENİZ BÖLGESİ ÜZERİNDEKİ DIŞ POLİTİKASI</a:t>
            </a:r>
          </a:p>
        </p:txBody>
      </p:sp>
      <p:sp>
        <p:nvSpPr>
          <p:cNvPr id="3" name="Alt Başlık 2"/>
          <p:cNvSpPr>
            <a:spLocks noGrp="1"/>
          </p:cNvSpPr>
          <p:nvPr>
            <p:ph type="subTitle" idx="1"/>
          </p:nvPr>
        </p:nvSpPr>
        <p:spPr/>
        <p:txBody>
          <a:bodyPr/>
          <a:lstStyle/>
          <a:p>
            <a:r>
              <a:rPr lang="tr-TR" dirty="0">
                <a:solidFill>
                  <a:srgbClr val="FFC000"/>
                </a:solidFill>
              </a:rPr>
              <a:t>DOÇ. DR. ÖZLEM SİR GAVAZ</a:t>
            </a:r>
          </a:p>
          <a:p>
            <a:r>
              <a:rPr lang="tr-TR" dirty="0">
                <a:solidFill>
                  <a:srgbClr val="FFC000"/>
                </a:solidFill>
              </a:rPr>
              <a:t>ANKARA ÜNİVERSİTESİ</a:t>
            </a:r>
          </a:p>
          <a:p>
            <a:r>
              <a:rPr lang="tr-TR" i="1" dirty="0">
                <a:solidFill>
                  <a:srgbClr val="FFC000"/>
                </a:solidFill>
              </a:rPr>
              <a:t>HİTİTOLOG</a:t>
            </a:r>
          </a:p>
        </p:txBody>
      </p:sp>
    </p:spTree>
    <p:extLst>
      <p:ext uri="{BB962C8B-B14F-4D97-AF65-F5344CB8AC3E}">
        <p14:creationId xmlns:p14="http://schemas.microsoft.com/office/powerpoint/2010/main" val="200878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64904"/>
            <a:ext cx="8229600" cy="4176464"/>
          </a:xfrm>
        </p:spPr>
        <p:txBody>
          <a:bodyPr/>
          <a:lstStyle/>
          <a:p>
            <a:r>
              <a:rPr lang="tr-TR" dirty="0"/>
              <a:t>Hititler askeri taktik ve hamlelerin yanı sıra diplomasi yoluyla da uluslararası politikaya yön veren çağının güçlü devletlerinden biriydi. </a:t>
            </a:r>
          </a:p>
          <a:p>
            <a:endParaRPr lang="tr-TR" dirty="0"/>
          </a:p>
          <a:p>
            <a:r>
              <a:rPr lang="tr-TR" dirty="0"/>
              <a:t>Çağcıl devletlerle olan hassas ilişkileri dengede tutmak ve konumunu muhafaza edebilmek için, askeri ve siyasi olarak daima örgütlü ve hazır olmak gerekiyordu. </a:t>
            </a:r>
          </a:p>
        </p:txBody>
      </p:sp>
      <p:pic>
        <p:nvPicPr>
          <p:cNvPr id="8196" name="Picture 4" descr="Hititler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76672"/>
            <a:ext cx="3460242"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21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Hitit Dış Politikasının Ana Hatları</a:t>
            </a:r>
          </a:p>
        </p:txBody>
      </p:sp>
      <p:sp>
        <p:nvSpPr>
          <p:cNvPr id="3" name="Content Placeholder 2"/>
          <p:cNvSpPr>
            <a:spLocks noGrp="1"/>
          </p:cNvSpPr>
          <p:nvPr>
            <p:ph idx="1"/>
          </p:nvPr>
        </p:nvSpPr>
        <p:spPr/>
        <p:txBody>
          <a:bodyPr/>
          <a:lstStyle/>
          <a:p>
            <a:pPr>
              <a:buNone/>
            </a:pPr>
            <a:r>
              <a:rPr lang="tr-TR" altLang="tr-TR" b="1" dirty="0">
                <a:solidFill>
                  <a:srgbClr val="FFFF00"/>
                </a:solidFill>
              </a:rPr>
              <a:t>*		Tampon Devlet Uygulaması</a:t>
            </a:r>
          </a:p>
          <a:p>
            <a:pPr>
              <a:buNone/>
            </a:pPr>
            <a:r>
              <a:rPr lang="tr-TR" altLang="tr-TR" b="1" dirty="0">
                <a:solidFill>
                  <a:srgbClr val="FFFF00"/>
                </a:solidFill>
              </a:rPr>
              <a:t>*		Kilit bölgelerin hanedana bağlı prensler 	tarafından idaresi</a:t>
            </a:r>
          </a:p>
          <a:p>
            <a:pPr>
              <a:buNone/>
            </a:pPr>
            <a:r>
              <a:rPr lang="tr-TR" altLang="tr-TR" b="1" dirty="0">
                <a:solidFill>
                  <a:srgbClr val="FFFF00"/>
                </a:solidFill>
              </a:rPr>
              <a:t>*		Vassal antlaşmalar</a:t>
            </a:r>
          </a:p>
          <a:p>
            <a:pPr>
              <a:buNone/>
            </a:pPr>
            <a:r>
              <a:rPr lang="tr-TR" altLang="tr-TR" b="1" dirty="0">
                <a:solidFill>
                  <a:srgbClr val="FFFF00"/>
                </a:solidFill>
              </a:rPr>
              <a:t>		- Alınan vergi, haraç ve hediyeler</a:t>
            </a:r>
          </a:p>
          <a:p>
            <a:pPr>
              <a:buNone/>
            </a:pPr>
            <a:r>
              <a:rPr lang="tr-TR" altLang="tr-TR" b="1" dirty="0">
                <a:solidFill>
                  <a:srgbClr val="FFFF00"/>
                </a:solidFill>
              </a:rPr>
              <a:t>		- Savaş zamanı yardımcı askeri kuvvet</a:t>
            </a:r>
          </a:p>
          <a:p>
            <a:pPr>
              <a:buNone/>
            </a:pPr>
            <a:r>
              <a:rPr lang="tr-TR" altLang="tr-TR" b="1" dirty="0">
                <a:solidFill>
                  <a:srgbClr val="FFFF00"/>
                </a:solidFill>
              </a:rPr>
              <a:t>		- Siyasi güç ve otorite</a:t>
            </a:r>
          </a:p>
        </p:txBody>
      </p:sp>
    </p:spTree>
    <p:extLst>
      <p:ext uri="{BB962C8B-B14F-4D97-AF65-F5344CB8AC3E}">
        <p14:creationId xmlns:p14="http://schemas.microsoft.com/office/powerpoint/2010/main" val="379009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Hitit Dış Politikasının Ana Hatları</a:t>
            </a:r>
          </a:p>
        </p:txBody>
      </p:sp>
      <p:sp>
        <p:nvSpPr>
          <p:cNvPr id="3" name="Content Placeholder 2"/>
          <p:cNvSpPr>
            <a:spLocks noGrp="1"/>
          </p:cNvSpPr>
          <p:nvPr>
            <p:ph idx="1"/>
          </p:nvPr>
        </p:nvSpPr>
        <p:spPr>
          <a:xfrm>
            <a:off x="107504" y="1600200"/>
            <a:ext cx="9036496" cy="4942490"/>
          </a:xfrm>
        </p:spPr>
        <p:txBody>
          <a:bodyPr/>
          <a:lstStyle/>
          <a:p>
            <a:pPr lvl="0">
              <a:buNone/>
            </a:pPr>
            <a:r>
              <a:rPr lang="tr-TR" altLang="tr-TR" b="1" dirty="0">
                <a:solidFill>
                  <a:srgbClr val="FFFF00"/>
                </a:solidFill>
              </a:rPr>
              <a:t>*		Hitit prenseslerinin vassal krallarla izdivaçları</a:t>
            </a:r>
          </a:p>
          <a:p>
            <a:pPr lvl="0">
              <a:buNone/>
            </a:pPr>
            <a:r>
              <a:rPr lang="tr-TR" altLang="tr-TR" b="1" dirty="0">
                <a:solidFill>
                  <a:srgbClr val="FFFF00"/>
                </a:solidFill>
              </a:rPr>
              <a:t>*		Feth ettiği yerlerle dinsel ve kültürel 	birliği 	sağlanma girişimleri.</a:t>
            </a:r>
          </a:p>
          <a:p>
            <a:pPr lvl="0">
              <a:buNone/>
            </a:pPr>
            <a:r>
              <a:rPr lang="tr-TR" altLang="tr-TR" b="1" dirty="0">
                <a:solidFill>
                  <a:srgbClr val="FFFF00"/>
                </a:solidFill>
              </a:rPr>
              <a:t>*		Hanedana yabancı gelinlerin alınması ile      </a:t>
            </a:r>
          </a:p>
          <a:p>
            <a:pPr lvl="0">
              <a:buNone/>
            </a:pPr>
            <a:r>
              <a:rPr lang="tr-TR" altLang="tr-TR" b="1" dirty="0">
                <a:solidFill>
                  <a:srgbClr val="FFFF00"/>
                </a:solidFill>
              </a:rPr>
              <a:t>  		devletlerarası ilişkilerin kuvvetlendirilmesi.</a:t>
            </a:r>
          </a:p>
          <a:p>
            <a:pPr lvl="0">
              <a:buNone/>
            </a:pPr>
            <a:r>
              <a:rPr lang="tr-TR" altLang="tr-TR" b="1" dirty="0">
                <a:solidFill>
                  <a:srgbClr val="FFFF00"/>
                </a:solidFill>
              </a:rPr>
              <a:t>*		Devletlerarası yazışmalarda akılcı diplomasi  </a:t>
            </a:r>
          </a:p>
          <a:p>
            <a:pPr lvl="0">
              <a:buNone/>
            </a:pPr>
            <a:r>
              <a:rPr lang="tr-TR" altLang="tr-TR" b="1" dirty="0">
                <a:solidFill>
                  <a:srgbClr val="FFFF00"/>
                </a:solidFill>
              </a:rPr>
              <a:t>*		Devletin resmi bayramlarını ihmal etmeden   	yerine getirme, kralın bizzat iştirak etmesi ve 	gövde gösterisi</a:t>
            </a:r>
          </a:p>
          <a:p>
            <a:endParaRPr lang="tr-TR" dirty="0"/>
          </a:p>
        </p:txBody>
      </p:sp>
    </p:spTree>
    <p:extLst>
      <p:ext uri="{BB962C8B-B14F-4D97-AF65-F5344CB8AC3E}">
        <p14:creationId xmlns:p14="http://schemas.microsoft.com/office/powerpoint/2010/main" val="4163306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lstStyle/>
          <a:p>
            <a:r>
              <a:rPr lang="tr-TR" dirty="0">
                <a:solidFill>
                  <a:srgbClr val="FFFF00"/>
                </a:solidFill>
              </a:rPr>
              <a:t>Hitit Devlet Antlaşmaları</a:t>
            </a:r>
          </a:p>
        </p:txBody>
      </p:sp>
      <p:sp>
        <p:nvSpPr>
          <p:cNvPr id="3" name="Content Placeholder 2"/>
          <p:cNvSpPr>
            <a:spLocks noGrp="1"/>
          </p:cNvSpPr>
          <p:nvPr>
            <p:ph idx="1"/>
          </p:nvPr>
        </p:nvSpPr>
        <p:spPr>
          <a:xfrm>
            <a:off x="179512" y="980728"/>
            <a:ext cx="4824536" cy="5287886"/>
          </a:xfrm>
        </p:spPr>
        <p:txBody>
          <a:bodyPr/>
          <a:lstStyle/>
          <a:p>
            <a:r>
              <a:rPr lang="tr-TR" dirty="0"/>
              <a:t>Hitit </a:t>
            </a:r>
            <a:r>
              <a:rPr lang="tr-TR" dirty="0" err="1"/>
              <a:t>Kralları’nın</a:t>
            </a:r>
            <a:r>
              <a:rPr lang="tr-TR" dirty="0"/>
              <a:t> kendileriyle aynı seviyede olan krallar ile yaptıkları </a:t>
            </a:r>
            <a:r>
              <a:rPr lang="tr-TR" dirty="0" err="1"/>
              <a:t>paritetik</a:t>
            </a:r>
            <a:r>
              <a:rPr lang="tr-TR" dirty="0"/>
              <a:t> antlaşmalar:</a:t>
            </a:r>
          </a:p>
          <a:p>
            <a:pPr marL="0" indent="0">
              <a:buNone/>
            </a:pPr>
            <a:r>
              <a:rPr lang="tr-TR" sz="2000" dirty="0"/>
              <a:t>(Taraflardan herhangi biri, diğeri üzerinde söz sahibi değildir. )</a:t>
            </a:r>
          </a:p>
          <a:p>
            <a:r>
              <a:rPr lang="tr-TR" dirty="0" err="1"/>
              <a:t>Vasalleri</a:t>
            </a:r>
            <a:r>
              <a:rPr lang="tr-TR" dirty="0"/>
              <a:t> ile yaptıkları    </a:t>
            </a:r>
          </a:p>
          <a:p>
            <a:pPr marL="0" indent="0">
              <a:buNone/>
            </a:pPr>
            <a:r>
              <a:rPr lang="tr-TR" dirty="0"/>
              <a:t>    antlaşmalar</a:t>
            </a:r>
          </a:p>
          <a:p>
            <a:pPr marL="0" indent="0">
              <a:buNone/>
            </a:pPr>
            <a:r>
              <a:rPr lang="tr-TR" sz="2000" dirty="0"/>
              <a:t>(Vasal, Büyük Krala karşılıklı koruma ve sadakat ilişkisi ile bağlıdır. Büyük Kralın çıkarları önde gelmektedir.)</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24744"/>
            <a:ext cx="3787828" cy="514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241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FF00"/>
                </a:solidFill>
              </a:rPr>
              <a:t>Hitit Devlet Antlaşmaları</a:t>
            </a:r>
            <a:endParaRPr lang="tr-TR" dirty="0"/>
          </a:p>
        </p:txBody>
      </p:sp>
      <p:sp>
        <p:nvSpPr>
          <p:cNvPr id="3" name="İçerik Yer Tutucusu 2"/>
          <p:cNvSpPr>
            <a:spLocks noGrp="1"/>
          </p:cNvSpPr>
          <p:nvPr>
            <p:ph idx="1"/>
          </p:nvPr>
        </p:nvSpPr>
        <p:spPr/>
        <p:txBody>
          <a:bodyPr/>
          <a:lstStyle/>
          <a:p>
            <a:r>
              <a:rPr lang="tr-TR" dirty="0"/>
              <a:t>Antlaşmaların çoğu; devrin diplomatik dili </a:t>
            </a:r>
          </a:p>
          <a:p>
            <a:pPr marL="0" indent="0">
              <a:buNone/>
            </a:pPr>
            <a:r>
              <a:rPr lang="tr-TR" dirty="0" err="1"/>
              <a:t>Akadça</a:t>
            </a:r>
            <a:r>
              <a:rPr lang="tr-TR" dirty="0"/>
              <a:t> ile düzenlenmiştir. </a:t>
            </a:r>
          </a:p>
          <a:p>
            <a:r>
              <a:rPr lang="tr-TR" dirty="0"/>
              <a:t>Antlaşmaların kaleme alınmasındaki genel </a:t>
            </a:r>
          </a:p>
          <a:p>
            <a:pPr marL="0" indent="0">
              <a:buNone/>
            </a:pPr>
            <a:r>
              <a:rPr lang="tr-TR" dirty="0"/>
              <a:t>kural; Anadolu içindeki </a:t>
            </a:r>
            <a:r>
              <a:rPr lang="tr-TR" dirty="0" err="1"/>
              <a:t>vasallerle</a:t>
            </a:r>
            <a:r>
              <a:rPr lang="tr-TR" dirty="0"/>
              <a:t> Hititçe, Kuzey Suriye’de ve ötesinde bulunan ülkelerle </a:t>
            </a:r>
            <a:r>
              <a:rPr lang="tr-TR" dirty="0" err="1"/>
              <a:t>Akadça</a:t>
            </a:r>
            <a:r>
              <a:rPr lang="tr-TR" dirty="0"/>
              <a:t> imzalanmasıdır. </a:t>
            </a:r>
          </a:p>
          <a:p>
            <a:r>
              <a:rPr lang="tr-TR" dirty="0"/>
              <a:t>Hititçe </a:t>
            </a:r>
            <a:r>
              <a:rPr lang="tr-TR" dirty="0" err="1"/>
              <a:t>išhiul</a:t>
            </a:r>
            <a:r>
              <a:rPr lang="tr-TR" dirty="0"/>
              <a:t>- ve </a:t>
            </a:r>
            <a:r>
              <a:rPr lang="tr-TR" dirty="0" err="1"/>
              <a:t>lingai</a:t>
            </a:r>
            <a:r>
              <a:rPr lang="tr-TR" dirty="0"/>
              <a:t>- “antlaşma, yemin”</a:t>
            </a:r>
          </a:p>
          <a:p>
            <a:endParaRPr lang="tr-TR" dirty="0"/>
          </a:p>
        </p:txBody>
      </p:sp>
    </p:spTree>
    <p:extLst>
      <p:ext uri="{BB962C8B-B14F-4D97-AF65-F5344CB8AC3E}">
        <p14:creationId xmlns:p14="http://schemas.microsoft.com/office/powerpoint/2010/main" val="376655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FF00"/>
                </a:solidFill>
              </a:rPr>
              <a:t>Vassal Antlaşmalar</a:t>
            </a:r>
          </a:p>
        </p:txBody>
      </p:sp>
      <p:sp>
        <p:nvSpPr>
          <p:cNvPr id="3" name="Content Placeholder 2"/>
          <p:cNvSpPr>
            <a:spLocks noGrp="1"/>
          </p:cNvSpPr>
          <p:nvPr>
            <p:ph idx="1"/>
          </p:nvPr>
        </p:nvSpPr>
        <p:spPr>
          <a:xfrm>
            <a:off x="457200" y="1600200"/>
            <a:ext cx="8507288" cy="5257800"/>
          </a:xfrm>
        </p:spPr>
        <p:txBody>
          <a:bodyPr/>
          <a:lstStyle/>
          <a:p>
            <a:pPr lvl="0">
              <a:buNone/>
            </a:pPr>
            <a:r>
              <a:rPr lang="tr-TR" altLang="tr-TR" b="1" dirty="0"/>
              <a:t>*	Vasalle yapılan en önemli ayrıcalık: Büyük Kral tarafından, Vassal Kral’ın neslinin tahta geçme hakkının güvence altına alınmasıdır. </a:t>
            </a:r>
          </a:p>
          <a:p>
            <a:pPr lvl="0"/>
            <a:r>
              <a:rPr lang="tr-TR" altLang="tr-TR" b="1" dirty="0"/>
              <a:t>Vassal krallıklarla yapılan politik evlilikler, Vasallin sadakatinin akrabalık ilişkileri ile güçlendirildiğini göstermektedir. </a:t>
            </a:r>
          </a:p>
          <a:p>
            <a:pPr lvl="0">
              <a:buNone/>
            </a:pPr>
            <a:r>
              <a:rPr lang="tr-TR" altLang="tr-TR" b="1" dirty="0"/>
              <a:t>*  Vassallerin  ekonomik durumuna göre belirlenen vergiler, Devletin ekonomik gücünün artmasında büyük rol oynamakatadır.</a:t>
            </a:r>
          </a:p>
          <a:p>
            <a:pPr lvl="0"/>
            <a:endParaRPr lang="tr-TR" altLang="tr-TR" b="1" dirty="0"/>
          </a:p>
          <a:p>
            <a:endParaRPr lang="tr-TR" dirty="0"/>
          </a:p>
        </p:txBody>
      </p:sp>
    </p:spTree>
    <p:extLst>
      <p:ext uri="{BB962C8B-B14F-4D97-AF65-F5344CB8AC3E}">
        <p14:creationId xmlns:p14="http://schemas.microsoft.com/office/powerpoint/2010/main" val="2169759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rgbClr val="FFFF00"/>
                </a:solidFill>
              </a:rPr>
              <a:t>Tüm </a:t>
            </a:r>
            <a:r>
              <a:rPr lang="tr-TR" dirty="0" err="1">
                <a:solidFill>
                  <a:srgbClr val="FFFF00"/>
                </a:solidFill>
              </a:rPr>
              <a:t>Vassal</a:t>
            </a:r>
            <a:r>
              <a:rPr lang="tr-TR" dirty="0">
                <a:solidFill>
                  <a:srgbClr val="FFFF00"/>
                </a:solidFill>
              </a:rPr>
              <a:t> Antlaşmalar</a:t>
            </a:r>
            <a:endParaRPr lang="tr-TR" dirty="0"/>
          </a:p>
        </p:txBody>
      </p:sp>
      <p:sp>
        <p:nvSpPr>
          <p:cNvPr id="3" name="İçerik Yer Tutucusu 2"/>
          <p:cNvSpPr>
            <a:spLocks noGrp="1"/>
          </p:cNvSpPr>
          <p:nvPr>
            <p:ph idx="1"/>
          </p:nvPr>
        </p:nvSpPr>
        <p:spPr/>
        <p:txBody>
          <a:bodyPr/>
          <a:lstStyle/>
          <a:p>
            <a:r>
              <a:rPr lang="tr-TR" dirty="0"/>
              <a:t>Tarihsel Giriş</a:t>
            </a:r>
          </a:p>
          <a:p>
            <a:r>
              <a:rPr lang="tr-TR" dirty="0"/>
              <a:t>Savaş zamanı yardımcı kuvvet</a:t>
            </a:r>
          </a:p>
          <a:p>
            <a:r>
              <a:rPr lang="tr-TR" dirty="0"/>
              <a:t>Kaçakların durumu</a:t>
            </a:r>
          </a:p>
          <a:p>
            <a:r>
              <a:rPr lang="tr-TR" dirty="0"/>
              <a:t>Herhangi bir isyan durumu</a:t>
            </a:r>
          </a:p>
          <a:p>
            <a:r>
              <a:rPr lang="tr-TR" dirty="0"/>
              <a:t>Her yıl düzenli olarak ödenecek vergiler</a:t>
            </a:r>
          </a:p>
          <a:p>
            <a:r>
              <a:rPr lang="tr-TR" dirty="0"/>
              <a:t>Tanrıların huzurunda antlaşma tabletinin yemin altına alınması</a:t>
            </a:r>
          </a:p>
          <a:p>
            <a:r>
              <a:rPr lang="tr-TR" dirty="0"/>
              <a:t>Lanet, beddua ve iyi dilekler…</a:t>
            </a:r>
          </a:p>
          <a:p>
            <a:endParaRPr lang="tr-TR" dirty="0"/>
          </a:p>
        </p:txBody>
      </p:sp>
    </p:spTree>
    <p:extLst>
      <p:ext uri="{BB962C8B-B14F-4D97-AF65-F5344CB8AC3E}">
        <p14:creationId xmlns:p14="http://schemas.microsoft.com/office/powerpoint/2010/main" val="3576097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p Harita Hittite Ahmet Ünal HDA Kitap 2 2003.jpg"/>
          <p:cNvPicPr>
            <a:picLocks noChangeAspect="1" noChangeArrowheads="1"/>
          </p:cNvPicPr>
          <p:nvPr/>
        </p:nvPicPr>
        <p:blipFill>
          <a:blip r:embed="rId2" cstate="print"/>
          <a:srcRect/>
          <a:stretch>
            <a:fillRect/>
          </a:stretch>
        </p:blipFill>
        <p:spPr bwMode="auto">
          <a:xfrm>
            <a:off x="0" y="1113642"/>
            <a:ext cx="9144000" cy="4630715"/>
          </a:xfrm>
          <a:prstGeom prst="rect">
            <a:avLst/>
          </a:prstGeom>
          <a:noFill/>
        </p:spPr>
      </p:pic>
    </p:spTree>
    <p:extLst>
      <p:ext uri="{BB962C8B-B14F-4D97-AF65-F5344CB8AC3E}">
        <p14:creationId xmlns:p14="http://schemas.microsoft.com/office/powerpoint/2010/main" val="1124784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Başlık"/>
          <p:cNvSpPr>
            <a:spLocks noGrp="1"/>
          </p:cNvSpPr>
          <p:nvPr>
            <p:ph type="title"/>
          </p:nvPr>
        </p:nvSpPr>
        <p:spPr/>
        <p:txBody>
          <a:bodyPr/>
          <a:lstStyle/>
          <a:p>
            <a:r>
              <a:rPr lang="tr-TR" altLang="tr-TR" b="1">
                <a:solidFill>
                  <a:srgbClr val="FF0000"/>
                </a:solidFill>
              </a:rPr>
              <a:t>I. Šuppiluliuma’nın Hayaša Prensi Hukkana ile Yaptığı Antlaşma</a:t>
            </a:r>
          </a:p>
        </p:txBody>
      </p:sp>
      <p:sp>
        <p:nvSpPr>
          <p:cNvPr id="11267" name="2 İçerik Yer Tutucusu"/>
          <p:cNvSpPr>
            <a:spLocks noGrp="1"/>
          </p:cNvSpPr>
          <p:nvPr>
            <p:ph idx="1"/>
          </p:nvPr>
        </p:nvSpPr>
        <p:spPr>
          <a:xfrm>
            <a:off x="250825" y="1600200"/>
            <a:ext cx="8893175" cy="4924425"/>
          </a:xfrm>
        </p:spPr>
        <p:txBody>
          <a:bodyPr/>
          <a:lstStyle/>
          <a:p>
            <a:pPr algn="just">
              <a:buFont typeface="Arial" panose="020B0604020202020204" pitchFamily="34" charset="0"/>
              <a:buNone/>
            </a:pPr>
            <a:r>
              <a:rPr lang="tr-TR" altLang="tr-TR" b="1"/>
              <a:t>“Karının kız kardeşi ya da akrabası, kuzeni senin </a:t>
            </a:r>
          </a:p>
          <a:p>
            <a:pPr algn="just">
              <a:buFont typeface="Arial" panose="020B0604020202020204" pitchFamily="34" charset="0"/>
              <a:buNone/>
            </a:pPr>
            <a:r>
              <a:rPr lang="tr-TR" altLang="tr-TR" b="1"/>
              <a:t>yanına geldiği zaman ona yiyecek ve içecek ver.</a:t>
            </a:r>
          </a:p>
          <a:p>
            <a:pPr algn="just">
              <a:buFont typeface="Arial" panose="020B0604020202020204" pitchFamily="34" charset="0"/>
              <a:buNone/>
            </a:pPr>
            <a:r>
              <a:rPr lang="tr-TR" altLang="tr-TR" b="1"/>
              <a:t>Yiyin, için ve eğlenin. Onu (cinsel ilişki için) </a:t>
            </a:r>
          </a:p>
          <a:p>
            <a:pPr algn="just">
              <a:buFont typeface="Arial" panose="020B0604020202020204" pitchFamily="34" charset="0"/>
              <a:buNone/>
            </a:pPr>
            <a:r>
              <a:rPr lang="tr-TR" altLang="tr-TR" b="1"/>
              <a:t>almayı sakın arzulama! Buna izin yoktur. Bu </a:t>
            </a:r>
          </a:p>
          <a:p>
            <a:pPr algn="just">
              <a:buFont typeface="Arial" panose="020B0604020202020204" pitchFamily="34" charset="0"/>
              <a:buNone/>
            </a:pPr>
            <a:r>
              <a:rPr lang="tr-TR" altLang="tr-TR" b="1"/>
              <a:t>yüzden Hattuša’da ölüm cezası verilir. Sizin </a:t>
            </a:r>
          </a:p>
          <a:p>
            <a:pPr algn="just">
              <a:buFont typeface="Arial" panose="020B0604020202020204" pitchFamily="34" charset="0"/>
              <a:buNone/>
            </a:pPr>
            <a:r>
              <a:rPr lang="tr-TR" altLang="tr-TR" b="1"/>
              <a:t>ülkeniz cahil olduğundan orada …….. Erkek </a:t>
            </a:r>
          </a:p>
          <a:p>
            <a:pPr algn="just">
              <a:buFont typeface="Arial" panose="020B0604020202020204" pitchFamily="34" charset="0"/>
              <a:buNone/>
            </a:pPr>
            <a:r>
              <a:rPr lang="tr-TR" altLang="tr-TR" b="1"/>
              <a:t>kardeşi kız kardeşi veya kuzini ile (cinsel </a:t>
            </a:r>
          </a:p>
          <a:p>
            <a:pPr algn="just">
              <a:buFont typeface="Arial" panose="020B0604020202020204" pitchFamily="34" charset="0"/>
              <a:buNone/>
            </a:pPr>
            <a:r>
              <a:rPr lang="tr-TR" altLang="tr-TR" b="1"/>
              <a:t>ilişkiye) girer.  Hattuša’da böyle birşeye izin </a:t>
            </a:r>
          </a:p>
          <a:p>
            <a:pPr algn="just">
              <a:buFont typeface="Arial" panose="020B0604020202020204" pitchFamily="34" charset="0"/>
              <a:buNone/>
            </a:pPr>
            <a:r>
              <a:rPr lang="tr-TR" altLang="tr-TR" b="1"/>
              <a:t>yoktur…”</a:t>
            </a:r>
          </a:p>
        </p:txBody>
      </p:sp>
    </p:spTree>
    <p:extLst>
      <p:ext uri="{BB962C8B-B14F-4D97-AF65-F5344CB8AC3E}">
        <p14:creationId xmlns:p14="http://schemas.microsoft.com/office/powerpoint/2010/main" val="174570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404664"/>
            <a:ext cx="8229600" cy="5976664"/>
          </a:xfrm>
        </p:spPr>
        <p:txBody>
          <a:bodyPr/>
          <a:lstStyle/>
          <a:p>
            <a:pPr indent="0" algn="just">
              <a:spcAft>
                <a:spcPts val="0"/>
              </a:spcAft>
              <a:buNone/>
            </a:pPr>
            <a:r>
              <a:rPr lang="tr-TR" sz="2000" dirty="0">
                <a:latin typeface="Times New Roman"/>
                <a:ea typeface="Times New Roman"/>
              </a:rPr>
              <a:t>Hitit Devleti’nin I. </a:t>
            </a:r>
            <a:r>
              <a:rPr lang="tr-TR" sz="2000" dirty="0" err="1">
                <a:latin typeface="Times New Roman"/>
                <a:ea typeface="Times New Roman"/>
              </a:rPr>
              <a:t>Šuppiluliuma</a:t>
            </a:r>
            <a:r>
              <a:rPr lang="tr-TR" sz="2000" dirty="0">
                <a:latin typeface="Times New Roman"/>
                <a:ea typeface="Times New Roman"/>
              </a:rPr>
              <a:t> döneminde </a:t>
            </a:r>
            <a:r>
              <a:rPr lang="tr-TR" sz="2000" dirty="0" err="1">
                <a:latin typeface="Times New Roman"/>
                <a:ea typeface="Times New Roman"/>
              </a:rPr>
              <a:t>Mitanni’yi</a:t>
            </a:r>
            <a:r>
              <a:rPr lang="tr-TR" sz="2000" dirty="0">
                <a:latin typeface="Times New Roman"/>
                <a:ea typeface="Times New Roman"/>
              </a:rPr>
              <a:t> ele geçirmesi ile Mısır Krallığı ile doğrudan komşu olması, Hitit ve Mısır’ın bölgedeki menfaatlerinin çatışmasına ve bu iki gücün ilişkilerinin gitgide bozulmasına neden oldu. </a:t>
            </a:r>
          </a:p>
          <a:p>
            <a:pPr indent="0" algn="just">
              <a:spcAft>
                <a:spcPts val="0"/>
              </a:spcAft>
              <a:buNone/>
            </a:pPr>
            <a:endParaRPr lang="tr-TR" sz="2000" dirty="0">
              <a:latin typeface="Times New Roman"/>
              <a:ea typeface="Times New Roman"/>
            </a:endParaRPr>
          </a:p>
          <a:p>
            <a:pPr indent="0" algn="just">
              <a:spcAft>
                <a:spcPts val="0"/>
              </a:spcAft>
              <a:buNone/>
            </a:pPr>
            <a:r>
              <a:rPr lang="tr-TR" sz="2000" dirty="0">
                <a:latin typeface="Times New Roman"/>
                <a:ea typeface="Times New Roman"/>
              </a:rPr>
              <a:t>Mısır’ın Kuzey Suriye toprakları üzerindeki hakimiyet kurma isteği I. </a:t>
            </a:r>
            <a:r>
              <a:rPr lang="tr-TR" sz="2000" dirty="0" err="1">
                <a:latin typeface="Times New Roman"/>
                <a:ea typeface="Times New Roman"/>
              </a:rPr>
              <a:t>Tutmosis’e</a:t>
            </a:r>
            <a:r>
              <a:rPr lang="tr-TR" sz="2000" dirty="0">
                <a:latin typeface="Times New Roman"/>
                <a:ea typeface="Times New Roman"/>
              </a:rPr>
              <a:t> kadar geriye gitmektedir. Daha sonra III. </a:t>
            </a:r>
            <a:r>
              <a:rPr lang="tr-TR" sz="2000" dirty="0" err="1">
                <a:latin typeface="Times New Roman"/>
                <a:ea typeface="Times New Roman"/>
              </a:rPr>
              <a:t>Tutmosis</a:t>
            </a:r>
            <a:r>
              <a:rPr lang="tr-TR" sz="2000" dirty="0">
                <a:latin typeface="Times New Roman"/>
                <a:ea typeface="Times New Roman"/>
              </a:rPr>
              <a:t> döneminde yapılan seferler sonucu Suriye’de bulunan </a:t>
            </a:r>
            <a:r>
              <a:rPr lang="tr-TR" sz="2000" dirty="0" err="1">
                <a:latin typeface="Times New Roman"/>
                <a:ea typeface="Times New Roman"/>
              </a:rPr>
              <a:t>Mitanni</a:t>
            </a:r>
            <a:r>
              <a:rPr lang="tr-TR" sz="2000" dirty="0">
                <a:latin typeface="Times New Roman"/>
                <a:ea typeface="Times New Roman"/>
              </a:rPr>
              <a:t> yenilmiş ve Suriye tamamen Mısır hâkimiyetine girmiştir. Bu dönemde Mısır, </a:t>
            </a:r>
            <a:r>
              <a:rPr lang="tr-TR" sz="2000" dirty="0" err="1">
                <a:latin typeface="Times New Roman"/>
                <a:ea typeface="Times New Roman"/>
              </a:rPr>
              <a:t>Assur’un</a:t>
            </a:r>
            <a:r>
              <a:rPr lang="tr-TR" sz="2000" dirty="0">
                <a:latin typeface="Times New Roman"/>
                <a:ea typeface="Times New Roman"/>
              </a:rPr>
              <a:t>, Babil’in, </a:t>
            </a:r>
            <a:r>
              <a:rPr lang="tr-TR" sz="2000" dirty="0" err="1">
                <a:latin typeface="Times New Roman"/>
                <a:ea typeface="Times New Roman"/>
              </a:rPr>
              <a:t>Mitanni’nin</a:t>
            </a:r>
            <a:r>
              <a:rPr lang="tr-TR" sz="2000" dirty="0">
                <a:latin typeface="Times New Roman"/>
                <a:ea typeface="Times New Roman"/>
              </a:rPr>
              <a:t> ve </a:t>
            </a:r>
            <a:r>
              <a:rPr lang="tr-TR" sz="2000" dirty="0" err="1">
                <a:latin typeface="Times New Roman"/>
                <a:ea typeface="Times New Roman"/>
              </a:rPr>
              <a:t>Hititler’in</a:t>
            </a:r>
            <a:r>
              <a:rPr lang="tr-TR" sz="2000" dirty="0">
                <a:latin typeface="Times New Roman"/>
                <a:ea typeface="Times New Roman"/>
              </a:rPr>
              <a:t> boyun eğdiği bir güç haline gelmiştir. Fakat daha sonra Hitit kralı II. </a:t>
            </a:r>
            <a:r>
              <a:rPr lang="tr-TR" sz="2000" dirty="0" err="1">
                <a:latin typeface="Times New Roman"/>
                <a:ea typeface="Times New Roman"/>
              </a:rPr>
              <a:t>Tudhaliya’nın</a:t>
            </a:r>
            <a:r>
              <a:rPr lang="tr-TR" sz="2000" dirty="0">
                <a:latin typeface="Times New Roman"/>
                <a:ea typeface="Times New Roman"/>
              </a:rPr>
              <a:t> (?) da o sırada Suriye üzerindeki yayılma politikası </a:t>
            </a:r>
            <a:r>
              <a:rPr lang="tr-TR" sz="2000" dirty="0" err="1">
                <a:latin typeface="Times New Roman"/>
                <a:ea typeface="Times New Roman"/>
              </a:rPr>
              <a:t>Mitanni</a:t>
            </a:r>
            <a:r>
              <a:rPr lang="tr-TR" sz="2000" dirty="0">
                <a:latin typeface="Times New Roman"/>
                <a:ea typeface="Times New Roman"/>
              </a:rPr>
              <a:t> ve Mısır’ın IV. </a:t>
            </a:r>
            <a:r>
              <a:rPr lang="tr-TR" sz="2000" dirty="0" err="1">
                <a:latin typeface="Times New Roman"/>
                <a:ea typeface="Times New Roman"/>
              </a:rPr>
              <a:t>Tutmosis</a:t>
            </a:r>
            <a:r>
              <a:rPr lang="tr-TR" sz="2000" dirty="0">
                <a:latin typeface="Times New Roman"/>
                <a:ea typeface="Times New Roman"/>
              </a:rPr>
              <a:t> döneminde bir barış antlaşması yapmasına neden olmuştur. (</a:t>
            </a:r>
            <a:r>
              <a:rPr lang="tr-TR" sz="2000" dirty="0" err="1">
                <a:latin typeface="Times New Roman"/>
                <a:ea typeface="Times New Roman"/>
              </a:rPr>
              <a:t>Kuruštama</a:t>
            </a:r>
            <a:r>
              <a:rPr lang="tr-TR" sz="2000" dirty="0">
                <a:latin typeface="Times New Roman"/>
                <a:ea typeface="Times New Roman"/>
              </a:rPr>
              <a:t> Antlaşması)</a:t>
            </a:r>
          </a:p>
          <a:p>
            <a:pPr indent="0" algn="just">
              <a:spcAft>
                <a:spcPts val="0"/>
              </a:spcAft>
              <a:buNone/>
            </a:pPr>
            <a:r>
              <a:rPr lang="tr-TR" sz="2000" dirty="0">
                <a:latin typeface="Times New Roman"/>
                <a:ea typeface="Times New Roman"/>
              </a:rPr>
              <a:t>Mısır’ın III. </a:t>
            </a:r>
            <a:r>
              <a:rPr lang="tr-TR" sz="2000" dirty="0" err="1">
                <a:latin typeface="Times New Roman"/>
                <a:ea typeface="Times New Roman"/>
              </a:rPr>
              <a:t>Amenofis</a:t>
            </a:r>
            <a:r>
              <a:rPr lang="tr-TR" sz="2000" dirty="0">
                <a:latin typeface="Times New Roman"/>
                <a:ea typeface="Times New Roman"/>
              </a:rPr>
              <a:t> dönemi ile başlayan dini reform ve barış dönemi IV. </a:t>
            </a:r>
            <a:r>
              <a:rPr lang="tr-TR" sz="2000" dirty="0" err="1">
                <a:latin typeface="Times New Roman"/>
                <a:ea typeface="Times New Roman"/>
              </a:rPr>
              <a:t>Amenofis</a:t>
            </a:r>
            <a:r>
              <a:rPr lang="tr-TR" sz="2000" dirty="0">
                <a:latin typeface="Times New Roman"/>
                <a:ea typeface="Times New Roman"/>
              </a:rPr>
              <a:t> döneminde de devam eder. </a:t>
            </a:r>
          </a:p>
          <a:p>
            <a:pPr indent="0" algn="just">
              <a:spcAft>
                <a:spcPts val="0"/>
              </a:spcAft>
              <a:buNone/>
            </a:pPr>
            <a:endParaRPr lang="tr-TR" sz="2000" dirty="0">
              <a:latin typeface="Times New Roman"/>
              <a:ea typeface="Times New Roman"/>
            </a:endParaRPr>
          </a:p>
          <a:p>
            <a:pPr marL="0" indent="0">
              <a:buNone/>
            </a:pPr>
            <a:endParaRPr lang="tr-TR" dirty="0"/>
          </a:p>
        </p:txBody>
      </p:sp>
    </p:spTree>
    <p:extLst>
      <p:ext uri="{BB962C8B-B14F-4D97-AF65-F5344CB8AC3E}">
        <p14:creationId xmlns:p14="http://schemas.microsoft.com/office/powerpoint/2010/main" val="3270784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8229600" cy="5894115"/>
          </a:xfrm>
        </p:spPr>
        <p:txBody>
          <a:bodyPr/>
          <a:lstStyle/>
          <a:p>
            <a:pPr marL="0" lvl="0" indent="0">
              <a:buNone/>
            </a:pPr>
            <a:r>
              <a:rPr lang="tr-TR" sz="2800" dirty="0">
                <a:solidFill>
                  <a:prstClr val="white"/>
                </a:solidFill>
              </a:rPr>
              <a:t>M.Ö. 2. bin yıldan itibaren bölgeler arası ticaretin ortak aracısı konumunda bulunan </a:t>
            </a:r>
            <a:r>
              <a:rPr lang="tr-TR" sz="2800" dirty="0">
                <a:solidFill>
                  <a:srgbClr val="FFFF00"/>
                </a:solidFill>
              </a:rPr>
              <a:t>Doğu Akdeniz Bölgesi</a:t>
            </a:r>
            <a:r>
              <a:rPr lang="tr-TR" sz="2800" dirty="0"/>
              <a:t>, kuzeybatıda Girit ve Yunanistan, güneyde Mısır, güneydoğuda Mezopotamya, Suriye, Filistin ve Kıbrıs, kuzeyde ise Ege denizi kıyıları, Karadeniz ve Anadolu yarım adasını içermektedir (Latacz-Starke, 2006, 189).</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209270"/>
            <a:ext cx="5914079"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818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8"/>
            <a:ext cx="8229600" cy="5505475"/>
          </a:xfrm>
        </p:spPr>
        <p:txBody>
          <a:bodyPr/>
          <a:lstStyle/>
          <a:p>
            <a:pPr marL="0" indent="0">
              <a:buNone/>
            </a:pPr>
            <a:r>
              <a:rPr lang="tr-TR" dirty="0"/>
              <a:t>Hitit İmparatorluk Devri Kralları I. </a:t>
            </a:r>
            <a:r>
              <a:rPr lang="tr-TR" dirty="0" err="1"/>
              <a:t>Šuppiluliuma</a:t>
            </a:r>
            <a:r>
              <a:rPr lang="tr-TR" dirty="0"/>
              <a:t> ve oğlu II. </a:t>
            </a:r>
            <a:r>
              <a:rPr lang="tr-TR" dirty="0" err="1"/>
              <a:t>Muršili</a:t>
            </a:r>
            <a:r>
              <a:rPr lang="tr-TR" dirty="0"/>
              <a:t> döneminde Doğu Akdeniz Ticaret Yollarının hakimiyeti ve kontrolü Hitit Devletindedir. </a:t>
            </a:r>
          </a:p>
          <a:p>
            <a:pPr marL="0" indent="0">
              <a:buNone/>
            </a:pPr>
            <a:endParaRPr lang="tr-TR" dirty="0"/>
          </a:p>
          <a:p>
            <a:pPr marL="0" indent="0">
              <a:buNone/>
            </a:pPr>
            <a:r>
              <a:rPr lang="tr-TR" dirty="0"/>
              <a:t>II. </a:t>
            </a:r>
            <a:r>
              <a:rPr lang="tr-TR" dirty="0" err="1"/>
              <a:t>Ramses</a:t>
            </a:r>
            <a:r>
              <a:rPr lang="tr-TR" dirty="0"/>
              <a:t> döneminde Mısır, yeniden </a:t>
            </a:r>
            <a:r>
              <a:rPr lang="tr-TR" dirty="0" err="1"/>
              <a:t>Önasya’daki</a:t>
            </a:r>
            <a:r>
              <a:rPr lang="tr-TR" dirty="0"/>
              <a:t> konumunun güçlenerek, Kuzey Suriye’deki ticaret yolları üzerinde hak iddia etmiştir. </a:t>
            </a:r>
          </a:p>
          <a:p>
            <a:endParaRPr lang="tr-TR" dirty="0"/>
          </a:p>
        </p:txBody>
      </p:sp>
    </p:spTree>
    <p:extLst>
      <p:ext uri="{BB962C8B-B14F-4D97-AF65-F5344CB8AC3E}">
        <p14:creationId xmlns:p14="http://schemas.microsoft.com/office/powerpoint/2010/main" val="1984282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Bölgedeki Güçlerin Kaçınılmaz Karşılaşması: Kadeş</a:t>
            </a:r>
          </a:p>
        </p:txBody>
      </p:sp>
      <p:sp>
        <p:nvSpPr>
          <p:cNvPr id="3" name="Content Placeholder 2"/>
          <p:cNvSpPr>
            <a:spLocks noGrp="1"/>
          </p:cNvSpPr>
          <p:nvPr>
            <p:ph idx="1"/>
          </p:nvPr>
        </p:nvSpPr>
        <p:spPr>
          <a:xfrm>
            <a:off x="457200" y="1988840"/>
            <a:ext cx="8229600" cy="4680520"/>
          </a:xfrm>
        </p:spPr>
        <p:txBody>
          <a:bodyPr/>
          <a:lstStyle/>
          <a:p>
            <a:r>
              <a:rPr lang="tr-TR" dirty="0">
                <a:solidFill>
                  <a:srgbClr val="FFFF00"/>
                </a:solidFill>
              </a:rPr>
              <a:t>Savaşı Hazırlayan Sebepler:</a:t>
            </a:r>
          </a:p>
          <a:p>
            <a:pPr marL="457200" indent="-457200">
              <a:buAutoNum type="arabicParenR"/>
            </a:pPr>
            <a:r>
              <a:rPr lang="tr-TR" sz="2000" dirty="0"/>
              <a:t>I. </a:t>
            </a:r>
            <a:r>
              <a:rPr lang="tr-TR" sz="2000" dirty="0" err="1"/>
              <a:t>Šuppiluliuma’nın</a:t>
            </a:r>
            <a:r>
              <a:rPr lang="tr-TR" sz="2000" dirty="0"/>
              <a:t> Kuzey Suriye seferleri sırasında Mısır kontrolünde bulunan </a:t>
            </a:r>
            <a:r>
              <a:rPr lang="tr-TR" sz="2000" dirty="0" err="1"/>
              <a:t>Kinza</a:t>
            </a:r>
            <a:r>
              <a:rPr lang="tr-TR" sz="2000" dirty="0"/>
              <a:t> (</a:t>
            </a:r>
            <a:r>
              <a:rPr lang="tr-TR" sz="2000" dirty="0" err="1"/>
              <a:t>Kadeš</a:t>
            </a:r>
            <a:r>
              <a:rPr lang="tr-TR" sz="2000" dirty="0"/>
              <a:t>) birliklerinin I. </a:t>
            </a:r>
            <a:r>
              <a:rPr lang="tr-TR" sz="2000" dirty="0" err="1"/>
              <a:t>Šuppiluliuma’ya</a:t>
            </a:r>
            <a:r>
              <a:rPr lang="tr-TR" sz="2000" dirty="0"/>
              <a:t> saldırısı</a:t>
            </a:r>
          </a:p>
          <a:p>
            <a:pPr marL="457200" indent="-457200">
              <a:buAutoNum type="arabicParenR"/>
            </a:pPr>
            <a:r>
              <a:rPr lang="tr-TR" sz="2000" dirty="0"/>
              <a:t>I. </a:t>
            </a:r>
            <a:r>
              <a:rPr lang="tr-TR" sz="2000" dirty="0" err="1"/>
              <a:t>Šuppiluliuma’nın</a:t>
            </a:r>
            <a:r>
              <a:rPr lang="tr-TR" sz="2000" dirty="0"/>
              <a:t> </a:t>
            </a:r>
            <a:r>
              <a:rPr lang="tr-TR" sz="2000" dirty="0" err="1"/>
              <a:t>Kinza’yı</a:t>
            </a:r>
            <a:r>
              <a:rPr lang="tr-TR" sz="2000" dirty="0"/>
              <a:t> (</a:t>
            </a:r>
            <a:r>
              <a:rPr lang="tr-TR" sz="2000" dirty="0" err="1"/>
              <a:t>Kadeš</a:t>
            </a:r>
            <a:r>
              <a:rPr lang="tr-TR" sz="2000" dirty="0"/>
              <a:t>) </a:t>
            </a:r>
            <a:r>
              <a:rPr lang="tr-TR" sz="2000" dirty="0" err="1"/>
              <a:t>vassal</a:t>
            </a:r>
            <a:r>
              <a:rPr lang="tr-TR" sz="2000" dirty="0"/>
              <a:t> (bağlaşık devlet) yapması</a:t>
            </a:r>
          </a:p>
          <a:p>
            <a:pPr marL="457200" indent="-457200">
              <a:buAutoNum type="arabicParenR"/>
            </a:pPr>
            <a:r>
              <a:rPr lang="tr-TR" sz="2000" dirty="0"/>
              <a:t>Mısır’ın Hitit Devleti’nin </a:t>
            </a:r>
            <a:r>
              <a:rPr lang="tr-TR" sz="2000" dirty="0" err="1"/>
              <a:t>vassal</a:t>
            </a:r>
            <a:r>
              <a:rPr lang="tr-TR" sz="2000" dirty="0"/>
              <a:t> yaptığı </a:t>
            </a:r>
            <a:r>
              <a:rPr lang="tr-TR" sz="2000" dirty="0" err="1"/>
              <a:t>Kinza’yı</a:t>
            </a:r>
            <a:r>
              <a:rPr lang="tr-TR" sz="2000" dirty="0"/>
              <a:t> (</a:t>
            </a:r>
            <a:r>
              <a:rPr lang="tr-TR" sz="2000" dirty="0" err="1"/>
              <a:t>Kadeš</a:t>
            </a:r>
            <a:r>
              <a:rPr lang="tr-TR" sz="2000" dirty="0"/>
              <a:t>) yeniden ele geçirme çabaları ve </a:t>
            </a:r>
            <a:r>
              <a:rPr lang="tr-TR" sz="2000" dirty="0" err="1"/>
              <a:t>Kinza’ya</a:t>
            </a:r>
            <a:r>
              <a:rPr lang="tr-TR" sz="2000" dirty="0"/>
              <a:t> saldırması</a:t>
            </a:r>
          </a:p>
          <a:p>
            <a:pPr marL="457200" indent="-457200">
              <a:buAutoNum type="arabicParenR"/>
            </a:pPr>
            <a:r>
              <a:rPr lang="tr-TR" sz="2000" dirty="0">
                <a:solidFill>
                  <a:srgbClr val="92D050"/>
                </a:solidFill>
              </a:rPr>
              <a:t>I. </a:t>
            </a:r>
            <a:r>
              <a:rPr lang="tr-TR" sz="2000" dirty="0" err="1">
                <a:solidFill>
                  <a:srgbClr val="92D050"/>
                </a:solidFill>
              </a:rPr>
              <a:t>Šuppiluliuma’nın</a:t>
            </a:r>
            <a:r>
              <a:rPr lang="tr-TR" sz="2000" dirty="0">
                <a:solidFill>
                  <a:srgbClr val="92D050"/>
                </a:solidFill>
              </a:rPr>
              <a:t> Mısır sınırında ve kontrolünde bulunan </a:t>
            </a:r>
            <a:r>
              <a:rPr lang="tr-TR" sz="2000" dirty="0" err="1">
                <a:solidFill>
                  <a:srgbClr val="92D050"/>
                </a:solidFill>
              </a:rPr>
              <a:t>Amka’ya</a:t>
            </a:r>
            <a:r>
              <a:rPr lang="tr-TR" sz="2000" dirty="0">
                <a:solidFill>
                  <a:srgbClr val="92D050"/>
                </a:solidFill>
              </a:rPr>
              <a:t> saldırısı ve </a:t>
            </a:r>
            <a:r>
              <a:rPr lang="tr-TR" sz="2000" dirty="0" err="1">
                <a:solidFill>
                  <a:srgbClr val="92D050"/>
                </a:solidFill>
              </a:rPr>
              <a:t>Kuruštama</a:t>
            </a:r>
            <a:r>
              <a:rPr lang="tr-TR" sz="2000" dirty="0">
                <a:solidFill>
                  <a:srgbClr val="92D050"/>
                </a:solidFill>
              </a:rPr>
              <a:t> Antlaşması’nın ihmali</a:t>
            </a:r>
          </a:p>
          <a:p>
            <a:pPr marL="457200" indent="-457200">
              <a:buAutoNum type="arabicParenR"/>
            </a:pPr>
            <a:r>
              <a:rPr lang="tr-TR" sz="2000" dirty="0"/>
              <a:t>Mısır’a kral olmak üzere gönderilen prens </a:t>
            </a:r>
            <a:r>
              <a:rPr lang="tr-TR" sz="2000" dirty="0" err="1"/>
              <a:t>Zannanza’nın</a:t>
            </a:r>
            <a:r>
              <a:rPr lang="tr-TR" sz="2000" dirty="0"/>
              <a:t> öldürülmesi</a:t>
            </a:r>
          </a:p>
          <a:p>
            <a:pPr marL="457200" indent="-457200">
              <a:buAutoNum type="arabicParenR"/>
            </a:pPr>
            <a:r>
              <a:rPr lang="tr-TR" sz="2000" dirty="0"/>
              <a:t>Kuzey Suriye ve Yukarı Mezopotamya’nın Hitit hakimiyetine girişi ile Mısır’ın pastadan pay elde etme mücadelesi</a:t>
            </a:r>
          </a:p>
          <a:p>
            <a:pPr marL="457200" indent="-457200">
              <a:buAutoNum type="arabicParenR"/>
            </a:pPr>
            <a:endParaRPr lang="tr-TR" sz="2000" dirty="0"/>
          </a:p>
          <a:p>
            <a:pPr marL="457200" indent="-457200">
              <a:buAutoNum type="arabicParenR"/>
            </a:pPr>
            <a:endParaRPr lang="tr-TR" sz="2000" dirty="0"/>
          </a:p>
          <a:p>
            <a:pPr marL="457200" indent="-457200">
              <a:buAutoNum type="arabicParenR"/>
            </a:pPr>
            <a:endParaRPr lang="tr-TR" sz="2000" dirty="0"/>
          </a:p>
          <a:p>
            <a:pPr marL="457200" indent="-457200">
              <a:buAutoNum type="arabicParenR"/>
            </a:pPr>
            <a:endParaRPr lang="tr-TR" sz="2000" dirty="0"/>
          </a:p>
          <a:p>
            <a:pPr marL="457200" indent="-457200">
              <a:buAutoNum type="arabicParenR"/>
            </a:pPr>
            <a:endParaRPr lang="tr-TR" sz="2000" dirty="0"/>
          </a:p>
          <a:p>
            <a:pPr marL="457200" indent="-457200">
              <a:buAutoNum type="arabicParenR"/>
            </a:pPr>
            <a:endParaRPr lang="tr-TR" sz="2000" dirty="0"/>
          </a:p>
          <a:p>
            <a:pPr marL="457200" indent="-457200">
              <a:buAutoNum type="arabicParenR"/>
            </a:pPr>
            <a:endParaRPr lang="tr-TR" sz="2000" dirty="0"/>
          </a:p>
          <a:p>
            <a:pPr marL="0" indent="0">
              <a:buNone/>
            </a:pPr>
            <a:endParaRPr lang="tr-TR" dirty="0"/>
          </a:p>
        </p:txBody>
      </p:sp>
    </p:spTree>
    <p:extLst>
      <p:ext uri="{BB962C8B-B14F-4D97-AF65-F5344CB8AC3E}">
        <p14:creationId xmlns:p14="http://schemas.microsoft.com/office/powerpoint/2010/main" val="1611951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FF00"/>
                </a:solidFill>
              </a:rPr>
              <a:t>Hitit ve Mısır arasında yapılan ilk Antlaşma: Kuruštama Antlaşması</a:t>
            </a:r>
          </a:p>
        </p:txBody>
      </p:sp>
      <p:sp>
        <p:nvSpPr>
          <p:cNvPr id="3" name="Content Placeholder 2"/>
          <p:cNvSpPr>
            <a:spLocks noGrp="1"/>
          </p:cNvSpPr>
          <p:nvPr>
            <p:ph idx="1"/>
          </p:nvPr>
        </p:nvSpPr>
        <p:spPr>
          <a:xfrm>
            <a:off x="179512" y="1600200"/>
            <a:ext cx="8784976" cy="5141168"/>
          </a:xfrm>
        </p:spPr>
        <p:txBody>
          <a:bodyPr/>
          <a:lstStyle/>
          <a:p>
            <a:r>
              <a:rPr lang="tr-TR" altLang="tr-TR" sz="2000" b="1" dirty="0"/>
              <a:t>II. Muršili’ye göre Tanrılar tarafından, Hitit Ülkesi’ne musallat edilen Veba salgınının sebebi, babasının Kuruštama Antlaşmasını ihlal etmesidir:</a:t>
            </a:r>
            <a:r>
              <a:rPr lang="tr-TR" altLang="tr-TR" sz="2000" i="1" dirty="0"/>
              <a:t> </a:t>
            </a:r>
            <a:r>
              <a:rPr lang="tr-TR" altLang="tr-TR" sz="2000" b="1" i="1" dirty="0">
                <a:solidFill>
                  <a:srgbClr val="FF6600"/>
                </a:solidFill>
              </a:rPr>
              <a:t>Tanr[ılar]ın [öfkesinin nedenini fal aracılığı ile araştırdım.] [ve] iki eski tablet [buldum.] Bir tablet [Mala nehrinin kurbanı]na ait idi. Es[ki] krallar gelecek için Mala nehrinin kurbanını sun[muşlardı. Fakat [şimdi], babamın zamanından beri, Hatti ülkesinde ö[lüm hüküm sürdü]ğü sürece Mala nehrinin [kurbanını] hiçbir zaman yapma[dık]. İkinci tablet Kuruštama şehri (hakkında idi). Hatti şehrinin Fırtına Tanrısı Kuruštama halkını Mısır Ülkesi’ne götürdüğü zaman ve onlarla, Hatti şehrinin Fırtına Tanrısı, Hatti halkının huzurunda bir antlaşma yaptığında ayrıca onlar Hatti şehrinin Fırtına Tanrısı tarafından yemin ettirilmiş (idiler). Hattililer ve Mısırlılar Hatti şehrinin Fırtına Tanrısı tarafından yemin ettirilmiş idiler. Hattililer (yükümlülüklerini bilmezden) geldiler, (bu yeminlerinden) döndüler. Hattililer tanrı</a:t>
            </a:r>
            <a:r>
              <a:rPr lang="tr-TR" altLang="tr-TR" sz="2000" b="1" dirty="0">
                <a:solidFill>
                  <a:srgbClr val="FF6600"/>
                </a:solidFill>
              </a:rPr>
              <a:t> </a:t>
            </a:r>
            <a:r>
              <a:rPr lang="tr-TR" altLang="tr-TR" sz="2000" b="1" i="1" dirty="0">
                <a:solidFill>
                  <a:srgbClr val="FF6600"/>
                </a:solidFill>
              </a:rPr>
              <a:t>yeminini derhal bozdular. Babam yaya ve arabalı savaşçılar gönderdi. Mısır ülkesinin sınır (bölgesin)deki Amka ülkesine saldırdılar. </a:t>
            </a:r>
            <a:endParaRPr lang="tr-TR" altLang="tr-TR" sz="2000" b="1" dirty="0">
              <a:solidFill>
                <a:srgbClr val="FF6600"/>
              </a:solidFill>
            </a:endParaRPr>
          </a:p>
          <a:p>
            <a:endParaRPr lang="tr-TR" dirty="0"/>
          </a:p>
        </p:txBody>
      </p:sp>
    </p:spTree>
    <p:extLst>
      <p:ext uri="{BB962C8B-B14F-4D97-AF65-F5344CB8AC3E}">
        <p14:creationId xmlns:p14="http://schemas.microsoft.com/office/powerpoint/2010/main" val="743503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tr-TR" dirty="0">
                <a:solidFill>
                  <a:srgbClr val="FFFF00"/>
                </a:solidFill>
              </a:rPr>
              <a:t>“</a:t>
            </a:r>
            <a:r>
              <a:rPr lang="tr-TR" altLang="tr-TR" sz="4000" i="1" dirty="0">
                <a:solidFill>
                  <a:srgbClr val="FFFF00"/>
                </a:solidFill>
              </a:rPr>
              <a:t>Kuruštama’nın oğulları, Mısır’[ın oğulları olmalı”</a:t>
            </a:r>
            <a:endParaRPr lang="tr-TR" dirty="0">
              <a:solidFill>
                <a:srgbClr val="FFFF00"/>
              </a:solidFill>
            </a:endParaRPr>
          </a:p>
        </p:txBody>
      </p:sp>
      <p:sp>
        <p:nvSpPr>
          <p:cNvPr id="3" name="Content Placeholder 2"/>
          <p:cNvSpPr>
            <a:spLocks noGrp="1"/>
          </p:cNvSpPr>
          <p:nvPr>
            <p:ph idx="1"/>
          </p:nvPr>
        </p:nvSpPr>
        <p:spPr>
          <a:xfrm>
            <a:off x="457200" y="1600200"/>
            <a:ext cx="8229600" cy="4853136"/>
          </a:xfrm>
        </p:spPr>
        <p:txBody>
          <a:bodyPr/>
          <a:lstStyle/>
          <a:p>
            <a:pPr marL="0" indent="0">
              <a:buNone/>
            </a:pPr>
            <a:r>
              <a:rPr lang="tr-TR" sz="3600" dirty="0">
                <a:solidFill>
                  <a:srgbClr val="FFC000"/>
                </a:solidFill>
              </a:rPr>
              <a:t>“H[atti]’nin adamları, kötü niyetle M[ısır] ülkesine gitmemeli [ve Mısırlı adamlar da] Hatti ülkesi[ne] kötü [niyetle] [gitmemeli.] Hattuša [ülkesi] Mısır ülkesi ile ittifak yap[malı] Ve siz Mısır’ı savunmalısınız! Mısır ülkesi Hattuša ile ittifak yapmalı. [Ve siz de Hattuša’yı savunmalısınız!]”  </a:t>
            </a:r>
          </a:p>
          <a:p>
            <a:pPr marL="0" indent="0">
              <a:buNone/>
            </a:pPr>
            <a:r>
              <a:rPr lang="tr-TR" sz="3600" dirty="0">
                <a:solidFill>
                  <a:srgbClr val="FFC000"/>
                </a:solidFill>
              </a:rPr>
              <a:t>(KBo 8.37 ay. 5-10)</a:t>
            </a:r>
          </a:p>
        </p:txBody>
      </p:sp>
    </p:spTree>
    <p:extLst>
      <p:ext uri="{BB962C8B-B14F-4D97-AF65-F5344CB8AC3E}">
        <p14:creationId xmlns:p14="http://schemas.microsoft.com/office/powerpoint/2010/main" val="3200091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88640"/>
            <a:ext cx="8712968" cy="6552728"/>
          </a:xfrm>
        </p:spPr>
        <p:txBody>
          <a:bodyPr/>
          <a:lstStyle/>
          <a:p>
            <a:pPr marL="0" indent="0" algn="just">
              <a:buNone/>
            </a:pPr>
            <a:r>
              <a:rPr lang="tr-TR" sz="2400" dirty="0"/>
              <a:t>II. </a:t>
            </a:r>
            <a:r>
              <a:rPr lang="tr-TR" sz="2400" dirty="0" err="1"/>
              <a:t>Muwatalli</a:t>
            </a:r>
            <a:r>
              <a:rPr lang="tr-TR" sz="2400" dirty="0"/>
              <a:t> döneminde Mısır ve Hitit arasında baş gösteren düşmanlık had safhaya ulaşmış ve iki devlet arasında savaş kaçınılmaz olmuştur. M.Ö. 1275/4 yılında </a:t>
            </a:r>
            <a:r>
              <a:rPr lang="tr-TR" sz="2400" dirty="0" err="1"/>
              <a:t>Kadeš</a:t>
            </a:r>
            <a:r>
              <a:rPr lang="tr-TR" sz="2400" dirty="0"/>
              <a:t> kenti yakınlarında gerçekleşen Hitit-Mısır savaşının sonucu net olarak bilinmemekle beraber Hititlerin Kuzey Suriye’de varlıklarına devam etmeleri ve Mısır saffına geçen </a:t>
            </a:r>
            <a:r>
              <a:rPr lang="tr-TR" sz="2400" dirty="0" err="1"/>
              <a:t>Amurru</a:t>
            </a:r>
            <a:r>
              <a:rPr lang="tr-TR" sz="2400" dirty="0"/>
              <a:t> ve </a:t>
            </a:r>
            <a:r>
              <a:rPr lang="tr-TR" sz="2400" dirty="0" err="1"/>
              <a:t>Ugarit</a:t>
            </a:r>
            <a:r>
              <a:rPr lang="tr-TR" sz="2400" dirty="0"/>
              <a:t> gibi krallıkların tekrar Hitit Devleti ile bağlılık antlaşmalarını tazelemeleri, savaşın Hitit lehine sonuçlandığını da düşündürmektedir.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646" y="3356992"/>
            <a:ext cx="5940152" cy="3341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632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332656"/>
            <a:ext cx="8712968" cy="6264696"/>
          </a:xfrm>
        </p:spPr>
        <p:txBody>
          <a:bodyPr/>
          <a:lstStyle/>
          <a:p>
            <a:pPr marL="0" indent="0" algn="just">
              <a:buNone/>
            </a:pPr>
            <a:r>
              <a:rPr lang="tr-TR" sz="2000" dirty="0">
                <a:solidFill>
                  <a:srgbClr val="FFC000"/>
                </a:solidFill>
              </a:rPr>
              <a:t>Koşullar git gide çetinleşiyordu. Tek bir devletin, hele hele merkezi Anadolu’da bulunan bir devletin bölgeyi kontrol etmesi artık çok zor olmaya başlamış, imparatorluğun içinde başlayan kıpırdanmalar da merkezi otoritenin sarsılmasına ve güçten düşmesine neden oluyordu. Ayrıca Doğu Akdeniz Ticaret yollarının hakimiyetini doğrudan tehlikeye sokacak yeni bir güç bölgede belirmeye başladı: Asur Devleti. </a:t>
            </a:r>
          </a:p>
          <a:p>
            <a:pPr marL="0" indent="0" algn="just">
              <a:buNone/>
            </a:pPr>
            <a:r>
              <a:rPr lang="tr-TR" sz="2000" dirty="0"/>
              <a:t>Asur hem Mısır’ın hem de </a:t>
            </a:r>
            <a:r>
              <a:rPr lang="tr-TR" sz="2000" dirty="0" err="1"/>
              <a:t>Hititler’in</a:t>
            </a:r>
            <a:r>
              <a:rPr lang="tr-TR" sz="2000" dirty="0"/>
              <a:t> bölgedeki üstünlüğünü sekteye uğratacak, akıl almaz bir gelişme gösteriyordu. İşte bu vahim durum karşısında yapılması gereken en önemli strateji, güçleri birleştirmekti. M.Ö. 1258’de Doğu Akdeniz topraklarında barışı ve güvenliği sağlayan o meşhur antlaşma Hitit ve Mısır arasında yapıldı (</a:t>
            </a:r>
            <a:r>
              <a:rPr lang="tr-TR" sz="2000" dirty="0" err="1"/>
              <a:t>Gurney</a:t>
            </a:r>
            <a:r>
              <a:rPr lang="tr-TR" sz="2000" dirty="0"/>
              <a:t>, 2001: 40).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715635"/>
            <a:ext cx="4200494" cy="317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086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026" name="Picture 2" descr="C:\Users\hp\Desktop\Mehmet Hoca\KBo 01 07 öy. Kadeş antlaş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391" y="0"/>
            <a:ext cx="6391669" cy="36118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Mehmet Hoca\KBo 01 07 öy. Kadeş Antlaşma devamı.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458" y="3501008"/>
            <a:ext cx="6679706" cy="325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79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chemeClr val="accent6">
                    <a:lumMod val="75000"/>
                  </a:schemeClr>
                </a:solidFill>
              </a:rPr>
              <a:t>EŞİTLİK İLKESİNE DAYANAN HİTİT-MISIR BARIŞ ANTLAŞMASI</a:t>
            </a:r>
          </a:p>
        </p:txBody>
      </p:sp>
      <p:sp>
        <p:nvSpPr>
          <p:cNvPr id="3" name="Content Placeholder 2"/>
          <p:cNvSpPr>
            <a:spLocks noGrp="1"/>
          </p:cNvSpPr>
          <p:nvPr>
            <p:ph idx="1"/>
          </p:nvPr>
        </p:nvSpPr>
        <p:spPr>
          <a:xfrm>
            <a:off x="251520" y="1600200"/>
            <a:ext cx="8712968" cy="5257800"/>
          </a:xfrm>
        </p:spPr>
        <p:txBody>
          <a:bodyPr/>
          <a:lstStyle/>
          <a:p>
            <a:pPr lvl="1">
              <a:buNone/>
            </a:pPr>
            <a:r>
              <a:rPr lang="tr-TR" altLang="tr-TR" b="1" u="sng" dirty="0">
                <a:solidFill>
                  <a:schemeClr val="accent6">
                    <a:lumMod val="75000"/>
                  </a:schemeClr>
                </a:solidFill>
              </a:rPr>
              <a:t>Antlaşmanın özünde: </a:t>
            </a:r>
          </a:p>
          <a:p>
            <a:pPr lvl="1">
              <a:buNone/>
            </a:pPr>
            <a:r>
              <a:rPr lang="tr-TR" altLang="tr-TR" b="1" dirty="0">
                <a:solidFill>
                  <a:schemeClr val="bg2">
                    <a:lumMod val="20000"/>
                    <a:lumOff val="80000"/>
                  </a:schemeClr>
                </a:solidFill>
              </a:rPr>
              <a:t>Hitit ve Mısır Ülkeleri arasında güzel kardeşlik ve güzel</a:t>
            </a:r>
          </a:p>
          <a:p>
            <a:pPr lvl="1">
              <a:buNone/>
            </a:pPr>
            <a:r>
              <a:rPr lang="tr-TR" altLang="tr-TR" b="1" dirty="0">
                <a:solidFill>
                  <a:schemeClr val="bg2">
                    <a:lumMod val="20000"/>
                    <a:lumOff val="80000"/>
                  </a:schemeClr>
                </a:solidFill>
              </a:rPr>
              <a:t>barışın sonsuz olacağı belirtilmiştir:</a:t>
            </a:r>
          </a:p>
          <a:p>
            <a:pPr lvl="1">
              <a:buNone/>
            </a:pPr>
            <a:r>
              <a:rPr lang="tr-TR" altLang="tr-TR" b="1" dirty="0">
                <a:solidFill>
                  <a:schemeClr val="accent6">
                    <a:lumMod val="75000"/>
                  </a:schemeClr>
                </a:solidFill>
              </a:rPr>
              <a:t>“</a:t>
            </a:r>
            <a:r>
              <a:rPr lang="tr-TR" altLang="tr-TR" b="1" i="1" dirty="0">
                <a:solidFill>
                  <a:schemeClr val="accent6">
                    <a:lumMod val="75000"/>
                  </a:schemeClr>
                </a:solidFill>
              </a:rPr>
              <a:t>Ne büyük kral, Mısır kralı Ramses, sonsuza değin</a:t>
            </a:r>
          </a:p>
          <a:p>
            <a:pPr lvl="1">
              <a:buNone/>
            </a:pPr>
            <a:r>
              <a:rPr lang="tr-TR" altLang="tr-TR" b="1" i="1" dirty="0">
                <a:solidFill>
                  <a:schemeClr val="accent6">
                    <a:lumMod val="75000"/>
                  </a:schemeClr>
                </a:solidFill>
              </a:rPr>
              <a:t>Hatti ülkesinden bir şey almak için saldıracak, ne de</a:t>
            </a:r>
          </a:p>
          <a:p>
            <a:pPr lvl="1">
              <a:buNone/>
            </a:pPr>
            <a:r>
              <a:rPr lang="tr-TR" altLang="tr-TR" b="1" i="1" dirty="0">
                <a:solidFill>
                  <a:schemeClr val="accent6">
                    <a:lumMod val="75000"/>
                  </a:schemeClr>
                </a:solidFill>
              </a:rPr>
              <a:t>Büyük Kral, Hatti Kralı Hattušili , sonsuza değin </a:t>
            </a:r>
          </a:p>
          <a:p>
            <a:pPr lvl="1">
              <a:buNone/>
            </a:pPr>
            <a:r>
              <a:rPr lang="tr-TR" altLang="tr-TR" b="1" i="1" dirty="0">
                <a:solidFill>
                  <a:schemeClr val="accent6">
                    <a:lumMod val="75000"/>
                  </a:schemeClr>
                </a:solidFill>
              </a:rPr>
              <a:t>Mısır’dan bir şey almak için saldıracaktır.</a:t>
            </a:r>
            <a:r>
              <a:rPr lang="tr-TR" altLang="tr-TR" b="1" dirty="0">
                <a:solidFill>
                  <a:schemeClr val="accent6">
                    <a:lumMod val="75000"/>
                  </a:schemeClr>
                </a:solidFill>
              </a:rPr>
              <a:t>”</a:t>
            </a:r>
          </a:p>
          <a:p>
            <a:pPr lvl="1">
              <a:buNone/>
            </a:pPr>
            <a:r>
              <a:rPr lang="tr-TR" altLang="tr-TR" b="1" dirty="0">
                <a:solidFill>
                  <a:schemeClr val="bg2">
                    <a:lumMod val="20000"/>
                    <a:lumOff val="80000"/>
                  </a:schemeClr>
                </a:solidFill>
              </a:rPr>
              <a:t>Ayrıca Ülkeler arasındaki kaçaklar, savaş zamanı</a:t>
            </a:r>
          </a:p>
          <a:p>
            <a:pPr lvl="1">
              <a:buNone/>
            </a:pPr>
            <a:r>
              <a:rPr lang="tr-TR" altLang="tr-TR" b="1" dirty="0">
                <a:solidFill>
                  <a:schemeClr val="bg2">
                    <a:lumMod val="20000"/>
                    <a:lumOff val="80000"/>
                  </a:schemeClr>
                </a:solidFill>
              </a:rPr>
              <a:t>yardımcı kuvvet ve isyan girişimleri için tedbirler,</a:t>
            </a:r>
          </a:p>
          <a:p>
            <a:pPr lvl="1">
              <a:buNone/>
            </a:pPr>
            <a:r>
              <a:rPr lang="tr-TR" altLang="tr-TR" b="1" dirty="0">
                <a:solidFill>
                  <a:schemeClr val="bg2">
                    <a:lumMod val="20000"/>
                    <a:lumOff val="80000"/>
                  </a:schemeClr>
                </a:solidFill>
              </a:rPr>
              <a:t>antlaşmada yer almaktadır. </a:t>
            </a:r>
          </a:p>
          <a:p>
            <a:endParaRPr lang="tr-TR" dirty="0"/>
          </a:p>
        </p:txBody>
      </p:sp>
    </p:spTree>
    <p:extLst>
      <p:ext uri="{BB962C8B-B14F-4D97-AF65-F5344CB8AC3E}">
        <p14:creationId xmlns:p14="http://schemas.microsoft.com/office/powerpoint/2010/main" val="571789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78098"/>
          </a:xfrm>
        </p:spPr>
        <p:txBody>
          <a:bodyPr/>
          <a:lstStyle/>
          <a:p>
            <a:r>
              <a:rPr lang="tr-TR" sz="2800" dirty="0">
                <a:solidFill>
                  <a:srgbClr val="FFFF00"/>
                </a:solidFill>
              </a:rPr>
              <a:t>II. Ramses’in III. Hattušili’ye gönderdiği mektup</a:t>
            </a:r>
          </a:p>
        </p:txBody>
      </p:sp>
      <p:sp>
        <p:nvSpPr>
          <p:cNvPr id="3" name="İçerik Yer Tutucusu 2"/>
          <p:cNvSpPr>
            <a:spLocks noGrp="1"/>
          </p:cNvSpPr>
          <p:nvPr>
            <p:ph idx="1"/>
          </p:nvPr>
        </p:nvSpPr>
        <p:spPr>
          <a:xfrm>
            <a:off x="107504" y="1196752"/>
            <a:ext cx="4176464" cy="5661248"/>
          </a:xfrm>
        </p:spPr>
        <p:txBody>
          <a:bodyPr/>
          <a:lstStyle/>
          <a:p>
            <a:pPr marL="0" indent="0">
              <a:buNone/>
            </a:pPr>
            <a:r>
              <a:rPr lang="tr-TR" sz="2800" dirty="0"/>
              <a:t>[“Kardeşim için gümüş tableti hazırlattım] ve  ona gönderdim, [sen] de [gümüş tableti hazırlat] ve bana gönder, onları Hatti ülkesinin tanrıları ile Mısır ülkesinin tanrılarının önüne koyalım” kardeşim bana böyle yaz]dı. İşte Kardeşimin [benim için hazırlattığı]gümüş [tableti habercilerin getirince çok sevindim.]</a:t>
            </a:r>
          </a:p>
          <a:p>
            <a:endParaRPr lang="tr-TR"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268760"/>
            <a:ext cx="4102100" cy="528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081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Başlık"/>
          <p:cNvSpPr>
            <a:spLocks noGrp="1"/>
          </p:cNvSpPr>
          <p:nvPr>
            <p:ph type="title"/>
          </p:nvPr>
        </p:nvSpPr>
        <p:spPr>
          <a:xfrm>
            <a:off x="457200" y="274638"/>
            <a:ext cx="8229600" cy="777875"/>
          </a:xfrm>
        </p:spPr>
        <p:txBody>
          <a:bodyPr/>
          <a:lstStyle/>
          <a:p>
            <a:r>
              <a:rPr lang="tr-TR" altLang="tr-TR">
                <a:solidFill>
                  <a:srgbClr val="FF0000"/>
                </a:solidFill>
                <a:latin typeface="Tw Cen MT Condensed Extra Bold" panose="020B0803020202020204" pitchFamily="34" charset="0"/>
              </a:rPr>
              <a:t>HİTİT-MISIR BARIŞ ANTLAŞMASI</a:t>
            </a:r>
            <a:endParaRPr lang="tr-TR" altLang="tr-TR"/>
          </a:p>
        </p:txBody>
      </p:sp>
      <p:sp>
        <p:nvSpPr>
          <p:cNvPr id="18435" name="2 İçerik Yer Tutucusu"/>
          <p:cNvSpPr>
            <a:spLocks noGrp="1"/>
          </p:cNvSpPr>
          <p:nvPr>
            <p:ph idx="1"/>
          </p:nvPr>
        </p:nvSpPr>
        <p:spPr>
          <a:xfrm>
            <a:off x="250825" y="1125538"/>
            <a:ext cx="8642350" cy="5732462"/>
          </a:xfrm>
        </p:spPr>
        <p:txBody>
          <a:bodyPr/>
          <a:lstStyle/>
          <a:p>
            <a:pPr algn="just">
              <a:buFont typeface="Arial" panose="020B0604020202020204" pitchFamily="34" charset="0"/>
              <a:buNone/>
            </a:pPr>
            <a:r>
              <a:rPr lang="tr-TR" altLang="tr-TR"/>
              <a:t>	</a:t>
            </a:r>
            <a:r>
              <a:rPr lang="tr-TR" altLang="tr-TR" b="1" i="1">
                <a:solidFill>
                  <a:srgbClr val="0000CC"/>
                </a:solidFill>
              </a:rPr>
              <a:t>“Eğer bir insan Hatti Ülkesi’nden kaçarsa ya da 2 insan ya da 3 insan ve onlar kardeşi Mısır ülkesi kralı Büyük Kral, Amon’un sevgilisi Ramses’e giderse, Mısır ülkesi kralı, Büyük Kral Amon’un sevgilisi Ramses onları yakalasın ve onları kardeşi Hattušili’ye göndersin. Fakat onları, suçlarından dolayı cezalandırmasınlar. Onlar, onların gözlerini çıkarmasın ya da dillerini koparmasınlar ve onlar, onların ayaklarını kesmesin ya da kulaklarını koparmasınlar!”</a:t>
            </a:r>
          </a:p>
        </p:txBody>
      </p:sp>
    </p:spTree>
    <p:extLst>
      <p:ext uri="{BB962C8B-B14F-4D97-AF65-F5344CB8AC3E}">
        <p14:creationId xmlns:p14="http://schemas.microsoft.com/office/powerpoint/2010/main" val="278809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6669360"/>
          </a:xfrm>
        </p:spPr>
        <p:txBody>
          <a:bodyPr/>
          <a:lstStyle/>
          <a:p>
            <a:pPr marL="0" indent="0">
              <a:buNone/>
            </a:pPr>
            <a:r>
              <a:rPr lang="tr-TR" sz="2800" dirty="0">
                <a:latin typeface="Times New Roman"/>
                <a:ea typeface="Times New Roman"/>
              </a:rPr>
              <a:t>Bugünkü Afganistan, Tacikistan ve daha doğudaki topraklardan ve kuzey doğuda Baykal ve Baykaş göllerinin bulunduğu bölgeden gelen ticaret yolları, Mezopotamya’da Zagros dağlarını ve Dicle nehrini aşıp, Fırat kıyısındaki şehirleri de içine alarak Doğu Akdeniz kıyılarına ulaşmaktaydı. Buradan deniz yoluyla Kıbrıs’ı da içine alan ticaret rotası, Avrupa içlerine uzanmak üzere, Avrupa’nın Orta Akdeniz’deki limanlarına kadar ulaşmaktaydı. </a:t>
            </a:r>
          </a:p>
          <a:p>
            <a:pPr marL="0" indent="0">
              <a:buNone/>
            </a:pPr>
            <a:endParaRPr lang="tr-TR" sz="2800" dirty="0">
              <a:latin typeface="Times New Roman"/>
              <a:ea typeface="Times New Roman"/>
            </a:endParaRPr>
          </a:p>
          <a:p>
            <a:pPr marL="0" indent="0">
              <a:buNone/>
            </a:pPr>
            <a:r>
              <a:rPr lang="tr-TR" sz="2800" dirty="0">
                <a:solidFill>
                  <a:srgbClr val="FFC000"/>
                </a:solidFill>
                <a:latin typeface="Times New Roman"/>
                <a:ea typeface="Times New Roman"/>
              </a:rPr>
              <a:t>Bugünkü Kaş yakınlarında açığa çıkarılan Uluburun ve Likya’nın güneydoğu kıyılarında saptanan Gelidonya batıkları yapılan bu ticaretin önemli kanıtları olarak günümüze ulaşmıştır </a:t>
            </a:r>
            <a:r>
              <a:rPr lang="tr-TR" sz="2800" dirty="0">
                <a:latin typeface="Times New Roman"/>
                <a:ea typeface="Times New Roman"/>
              </a:rPr>
              <a:t>(Matthäus, 2006, 341). </a:t>
            </a:r>
            <a:endParaRPr lang="tr-TR" sz="2800" dirty="0"/>
          </a:p>
        </p:txBody>
      </p:sp>
    </p:spTree>
    <p:extLst>
      <p:ext uri="{BB962C8B-B14F-4D97-AF65-F5344CB8AC3E}">
        <p14:creationId xmlns:p14="http://schemas.microsoft.com/office/powerpoint/2010/main" val="3263509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a:xfrm>
            <a:off x="457200" y="274638"/>
            <a:ext cx="8229600" cy="706437"/>
          </a:xfrm>
        </p:spPr>
        <p:txBody>
          <a:bodyPr/>
          <a:lstStyle/>
          <a:p>
            <a:r>
              <a:rPr lang="tr-TR" altLang="tr-TR" b="1">
                <a:solidFill>
                  <a:srgbClr val="FF0000"/>
                </a:solidFill>
              </a:rPr>
              <a:t>M.Ö. 13 Y.Y. HİTİT DEVLETİ</a:t>
            </a:r>
          </a:p>
        </p:txBody>
      </p:sp>
      <p:pic>
        <p:nvPicPr>
          <p:cNvPr id="22531" name="Picture 2" descr="C:\Users\özlem sir gavaz\Pictures\4 hitit imp..t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125538"/>
            <a:ext cx="8642350" cy="5732462"/>
          </a:xfrm>
          <a:noFill/>
        </p:spPr>
      </p:pic>
    </p:spTree>
    <p:extLst>
      <p:ext uri="{BB962C8B-B14F-4D97-AF65-F5344CB8AC3E}">
        <p14:creationId xmlns:p14="http://schemas.microsoft.com/office/powerpoint/2010/main" val="1471025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z="3600" dirty="0">
                <a:solidFill>
                  <a:srgbClr val="FFC000"/>
                </a:solidFill>
              </a:rPr>
              <a:t>IV. </a:t>
            </a:r>
            <a:r>
              <a:rPr lang="tr-TR" sz="3600" dirty="0" err="1">
                <a:solidFill>
                  <a:srgbClr val="FFC000"/>
                </a:solidFill>
              </a:rPr>
              <a:t>Tuthaliya</a:t>
            </a:r>
            <a:r>
              <a:rPr lang="tr-TR" sz="3600" dirty="0">
                <a:solidFill>
                  <a:srgbClr val="FFC000"/>
                </a:solidFill>
              </a:rPr>
              <a:t> Döneminde Asur Devleti’ne karşı olan ticari Ambargo</a:t>
            </a:r>
          </a:p>
        </p:txBody>
      </p:sp>
      <p:sp>
        <p:nvSpPr>
          <p:cNvPr id="3" name="İçerik Yer Tutucusu 2"/>
          <p:cNvSpPr>
            <a:spLocks noGrp="1"/>
          </p:cNvSpPr>
          <p:nvPr>
            <p:ph idx="1"/>
          </p:nvPr>
        </p:nvSpPr>
        <p:spPr>
          <a:xfrm>
            <a:off x="467544" y="1628800"/>
            <a:ext cx="8229600" cy="4525963"/>
          </a:xfrm>
        </p:spPr>
        <p:txBody>
          <a:bodyPr/>
          <a:lstStyle/>
          <a:p>
            <a:pPr marL="0" indent="0">
              <a:buNone/>
            </a:pPr>
            <a:r>
              <a:rPr lang="tr-TR" dirty="0">
                <a:solidFill>
                  <a:srgbClr val="92D050"/>
                </a:solidFill>
              </a:rPr>
              <a:t>«Senin Tüccarın Asur Ülkesi içine gitmesin. Onun Tüccarının senin ülkenden içeriye (girmesine) izin verme! O, senin ülkene içeriye girmesin. Fakat eğer o senin ülkene gelirse onu yakala. Onu Majesteme gönder. Bu mesele tanrı yemini altında korunsun!» </a:t>
            </a:r>
            <a:r>
              <a:rPr lang="tr-TR" dirty="0">
                <a:solidFill>
                  <a:srgbClr val="FFC000"/>
                </a:solidFill>
              </a:rPr>
              <a:t>(KUB 23.1 ay. IV 14-18). </a:t>
            </a:r>
          </a:p>
          <a:p>
            <a:pPr marL="0" indent="0">
              <a:buNone/>
            </a:pPr>
            <a:r>
              <a:rPr lang="tr-TR" dirty="0" err="1">
                <a:solidFill>
                  <a:srgbClr val="FFC000"/>
                </a:solidFill>
              </a:rPr>
              <a:t>Amurru</a:t>
            </a:r>
            <a:r>
              <a:rPr lang="tr-TR" dirty="0">
                <a:solidFill>
                  <a:srgbClr val="FFC000"/>
                </a:solidFill>
              </a:rPr>
              <a:t> Kralı </a:t>
            </a:r>
            <a:r>
              <a:rPr lang="tr-TR" dirty="0" err="1">
                <a:solidFill>
                  <a:srgbClr val="FFC000"/>
                </a:solidFill>
              </a:rPr>
              <a:t>Šaušgamuwa</a:t>
            </a:r>
            <a:r>
              <a:rPr lang="tr-TR" dirty="0">
                <a:solidFill>
                  <a:srgbClr val="FFC000"/>
                </a:solidFill>
              </a:rPr>
              <a:t> ile yapılan </a:t>
            </a:r>
            <a:r>
              <a:rPr lang="tr-TR" dirty="0" err="1">
                <a:solidFill>
                  <a:srgbClr val="FFC000"/>
                </a:solidFill>
              </a:rPr>
              <a:t>vassal</a:t>
            </a:r>
            <a:r>
              <a:rPr lang="tr-TR" dirty="0">
                <a:solidFill>
                  <a:srgbClr val="FFC000"/>
                </a:solidFill>
              </a:rPr>
              <a:t> antlaşmada Asur ile ilgili hüküm. </a:t>
            </a:r>
          </a:p>
        </p:txBody>
      </p:sp>
    </p:spTree>
    <p:extLst>
      <p:ext uri="{BB962C8B-B14F-4D97-AF65-F5344CB8AC3E}">
        <p14:creationId xmlns:p14="http://schemas.microsoft.com/office/powerpoint/2010/main" val="4201761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256584"/>
          </a:xfrm>
        </p:spPr>
        <p:txBody>
          <a:bodyPr/>
          <a:lstStyle/>
          <a:p>
            <a:pPr marL="0" indent="0">
              <a:buNone/>
            </a:pPr>
            <a:r>
              <a:rPr lang="tr-TR" dirty="0"/>
              <a:t>I. </a:t>
            </a:r>
            <a:r>
              <a:rPr lang="tr-TR" dirty="0" err="1"/>
              <a:t>Šuppiluliuma</a:t>
            </a:r>
            <a:r>
              <a:rPr lang="tr-TR" dirty="0"/>
              <a:t> döneminden itibaren, Hitit Devleti’nin eski Yakındoğu Bölgesi üzerinde uyguladığı dış politika argümanları, İmparatorluğun son kralı olan II. </a:t>
            </a:r>
            <a:r>
              <a:rPr lang="tr-TR" dirty="0" err="1"/>
              <a:t>Šuppiluliuma’ya</a:t>
            </a:r>
            <a:r>
              <a:rPr lang="tr-TR" dirty="0"/>
              <a:t> kadar uygulanmaya devam etmiştir. Özellikle IV. </a:t>
            </a:r>
            <a:r>
              <a:rPr lang="tr-TR" dirty="0" err="1"/>
              <a:t>Tuthaliya</a:t>
            </a:r>
            <a:r>
              <a:rPr lang="tr-TR" dirty="0"/>
              <a:t> döneminde büyük bir güç haline gelen Asur’a karşı izlenen ticari ambargo ve stratejiler Devletin Doğu Akdeniz Bölgesi üzerindeki hakimiyetinin boyutunu göstermesi açısından da son derece önemlidir. </a:t>
            </a:r>
          </a:p>
        </p:txBody>
      </p:sp>
    </p:spTree>
    <p:extLst>
      <p:ext uri="{BB962C8B-B14F-4D97-AF65-F5344CB8AC3E}">
        <p14:creationId xmlns:p14="http://schemas.microsoft.com/office/powerpoint/2010/main" val="217114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lstStyle/>
          <a:p>
            <a:r>
              <a:rPr lang="tr-TR" dirty="0" err="1"/>
              <a:t>Uluburun</a:t>
            </a:r>
            <a:r>
              <a:rPr lang="tr-TR" dirty="0"/>
              <a:t> Gemisi Rotası</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8247" y="1092082"/>
            <a:ext cx="8080217" cy="536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10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11"/>
          </a:xfrm>
        </p:spPr>
        <p:txBody>
          <a:bodyPr/>
          <a:lstStyle/>
          <a:p>
            <a:r>
              <a:rPr lang="tr-TR" dirty="0"/>
              <a:t>Dünya ticaret damarının attığı, Kuzey Suriye Bölgesinde bulunan zengin liman kentleri, dönemin süper güçleri Mısır ve Hitit arasında rekabet ve çekişme konusu olmuş, bu bölgeye hakim olabilmek için de, türlü dış politika hamleleri geliştirilmiş ve siyasi taktiklerle bölgede üstünlük kurulmaya çalışılmıştır.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933056"/>
            <a:ext cx="3796482" cy="2673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07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32"/>
            <a:ext cx="8229600" cy="6009531"/>
          </a:xfrm>
        </p:spPr>
        <p:txBody>
          <a:bodyPr/>
          <a:lstStyle/>
          <a:p>
            <a:r>
              <a:rPr lang="tr-TR" sz="2800" dirty="0">
                <a:latin typeface="Times New Roman"/>
                <a:ea typeface="Times New Roman"/>
              </a:rPr>
              <a:t>Hitit Devleti’nin Suriye ile olan ilk siyasi ve askeri ilişkileri, I. Hattušili dönemin’nde başlamaktadır.  Bu kral zamanında henüz yeni kurulmuş olan devlet, kuruluş aşamasını tamamlayıp Anadolu içinde siyasi ve askeri üstünlüğünü sağlayınca Kuzey Suriye’de merkezi Halap (Halpa) şehri olan Yamhad Krallığı’na yönelmiştir..</a:t>
            </a:r>
            <a:endParaRPr lang="tr-TR"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987" y="2996952"/>
            <a:ext cx="6230229" cy="3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46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435280" cy="6768752"/>
          </a:xfrm>
        </p:spPr>
        <p:txBody>
          <a:bodyPr/>
          <a:lstStyle/>
          <a:p>
            <a:pPr indent="0" algn="just">
              <a:spcAft>
                <a:spcPts val="0"/>
              </a:spcAft>
              <a:buNone/>
            </a:pPr>
            <a:r>
              <a:rPr lang="tr-TR" dirty="0"/>
              <a:t>Hitit Devleti’nin sınırlarını imparatorluk sınırlarına kavuşturan </a:t>
            </a:r>
            <a:r>
              <a:rPr lang="tr-TR" dirty="0">
                <a:latin typeface="Times New Roman"/>
                <a:ea typeface="Times New Roman"/>
              </a:rPr>
              <a:t>I. Šuppiluliuma’nın tahta geçtiği, Amarna Çağı (M.Ö. 14.yy) uluslararası ilişkilerin doruğa ulaştığı bir dönemdir. I. Šuppiluliuma’nın Kuzey Suriye’yi fethi, Mitanni Devleti’ni bir vassallik antlaşması ile kendine bağlaması, Assur’da gözlenen büyüme, Mısır’da yaşanan dini reform ve karışıklıklar, Babil’de yaşanan sosyal ve kültürel gelişme, devletlerarası siyasi ve askeri ortaklık ve bununla birlikte kaçınılmaz olan rekabet ve bütün bu değişim ve gelişimler Amarna çağında kendini göstermektedir.</a:t>
            </a:r>
          </a:p>
          <a:p>
            <a:endParaRPr lang="tr-TR" dirty="0"/>
          </a:p>
        </p:txBody>
      </p:sp>
    </p:spTree>
    <p:extLst>
      <p:ext uri="{BB962C8B-B14F-4D97-AF65-F5344CB8AC3E}">
        <p14:creationId xmlns:p14="http://schemas.microsoft.com/office/powerpoint/2010/main" val="398631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78098"/>
          </a:xfrm>
        </p:spPr>
        <p:txBody>
          <a:bodyPr/>
          <a:lstStyle/>
          <a:p>
            <a:r>
              <a:rPr lang="tr-TR" sz="3200" dirty="0">
                <a:solidFill>
                  <a:srgbClr val="FFFF00"/>
                </a:solidFill>
              </a:rPr>
              <a:t>Bu Dönemde Kuzey Suriye’de Bulunan Yerel Krallıkların İzledikleri Politika:</a:t>
            </a:r>
          </a:p>
        </p:txBody>
      </p:sp>
      <p:sp>
        <p:nvSpPr>
          <p:cNvPr id="3" name="İçerik Yer Tutucusu 2"/>
          <p:cNvSpPr>
            <a:spLocks noGrp="1"/>
          </p:cNvSpPr>
          <p:nvPr>
            <p:ph idx="1"/>
          </p:nvPr>
        </p:nvSpPr>
        <p:spPr>
          <a:xfrm>
            <a:off x="251520" y="1196752"/>
            <a:ext cx="8435280" cy="5472608"/>
          </a:xfrm>
        </p:spPr>
        <p:txBody>
          <a:bodyPr/>
          <a:lstStyle/>
          <a:p>
            <a:r>
              <a:rPr lang="tr-TR" sz="2400" dirty="0"/>
              <a:t>Yerel özerkliklerini korumaya çalışmak</a:t>
            </a:r>
          </a:p>
          <a:p>
            <a:r>
              <a:rPr lang="tr-TR" sz="2400" dirty="0"/>
              <a:t>Yerel kralların kendi yönetimlerini güçlendirme uğraşıları</a:t>
            </a:r>
          </a:p>
          <a:p>
            <a:r>
              <a:rPr lang="tr-TR" sz="2400" dirty="0"/>
              <a:t>Şartlara göre Hititlere karşı koymak ya da yakın durmak</a:t>
            </a:r>
          </a:p>
          <a:p>
            <a:r>
              <a:rPr lang="tr-TR" sz="2400" dirty="0"/>
              <a:t>Her koşulda Mısır’a karşı sadakatli görünme çabası (Hititlerle işbirliği yaparken dahi Mısır için casusluk yapmak)</a:t>
            </a:r>
          </a:p>
          <a:p>
            <a:endParaRPr lang="tr-TR"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9821" y="3543606"/>
            <a:ext cx="4608512" cy="3306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512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332656"/>
            <a:ext cx="8579296" cy="6264696"/>
          </a:xfrm>
        </p:spPr>
        <p:txBody>
          <a:bodyPr/>
          <a:lstStyle/>
          <a:p>
            <a:pPr marL="0" indent="0">
              <a:buNone/>
            </a:pPr>
            <a:r>
              <a:rPr lang="tr-TR" sz="2800" dirty="0">
                <a:latin typeface="Times New Roman"/>
                <a:ea typeface="Times New Roman"/>
              </a:rPr>
              <a:t>Mısır ve </a:t>
            </a:r>
            <a:r>
              <a:rPr lang="tr-TR" sz="2800" dirty="0" err="1">
                <a:latin typeface="Times New Roman"/>
                <a:ea typeface="Times New Roman"/>
              </a:rPr>
              <a:t>Mitanni’nin</a:t>
            </a:r>
            <a:r>
              <a:rPr lang="tr-TR" sz="2800" dirty="0">
                <a:latin typeface="Times New Roman"/>
                <a:ea typeface="Times New Roman"/>
              </a:rPr>
              <a:t> </a:t>
            </a:r>
          </a:p>
          <a:p>
            <a:pPr marL="0" indent="0">
              <a:buNone/>
            </a:pPr>
            <a:r>
              <a:rPr lang="tr-TR" sz="2800" dirty="0">
                <a:latin typeface="Times New Roman"/>
                <a:ea typeface="Times New Roman"/>
              </a:rPr>
              <a:t>ortak çıkarlarının bulunduğu </a:t>
            </a:r>
          </a:p>
          <a:p>
            <a:pPr marL="0" indent="0">
              <a:buNone/>
            </a:pPr>
            <a:r>
              <a:rPr lang="tr-TR" sz="2800" dirty="0">
                <a:latin typeface="Times New Roman"/>
                <a:ea typeface="Times New Roman"/>
              </a:rPr>
              <a:t>Kuzey Suriye, M. Ö. 14 yy </a:t>
            </a:r>
          </a:p>
          <a:p>
            <a:pPr marL="0" indent="0">
              <a:buNone/>
            </a:pPr>
            <a:r>
              <a:rPr lang="tr-TR" sz="2800" dirty="0">
                <a:latin typeface="Times New Roman"/>
                <a:ea typeface="Times New Roman"/>
              </a:rPr>
              <a:t>başlarına kadar bu iki büyük </a:t>
            </a:r>
          </a:p>
          <a:p>
            <a:pPr marL="0" indent="0">
              <a:buNone/>
            </a:pPr>
            <a:r>
              <a:rPr lang="tr-TR" sz="2800" dirty="0">
                <a:latin typeface="Times New Roman"/>
                <a:ea typeface="Times New Roman"/>
              </a:rPr>
              <a:t>gücün kontrolündeydi. </a:t>
            </a:r>
          </a:p>
          <a:p>
            <a:pPr marL="0" indent="0">
              <a:buNone/>
            </a:pPr>
            <a:r>
              <a:rPr lang="tr-TR" sz="2800" dirty="0">
                <a:latin typeface="Times New Roman"/>
                <a:ea typeface="Times New Roman"/>
              </a:rPr>
              <a:t>Fakat I. </a:t>
            </a:r>
            <a:r>
              <a:rPr lang="tr-TR" sz="2800" dirty="0" err="1">
                <a:latin typeface="Times New Roman"/>
                <a:ea typeface="Times New Roman"/>
              </a:rPr>
              <a:t>Šuppiluliuma’nın</a:t>
            </a:r>
            <a:r>
              <a:rPr lang="tr-TR" sz="2800" dirty="0">
                <a:latin typeface="Times New Roman"/>
                <a:ea typeface="Times New Roman"/>
              </a:rPr>
              <a:t>, </a:t>
            </a:r>
          </a:p>
          <a:p>
            <a:pPr marL="0" indent="0">
              <a:buNone/>
            </a:pPr>
            <a:r>
              <a:rPr lang="tr-TR" sz="2800" dirty="0">
                <a:latin typeface="Times New Roman"/>
                <a:ea typeface="Times New Roman"/>
              </a:rPr>
              <a:t>Kuzey Suriye’deki yerel </a:t>
            </a:r>
          </a:p>
          <a:p>
            <a:pPr marL="0" indent="0">
              <a:buNone/>
            </a:pPr>
            <a:r>
              <a:rPr lang="tr-TR" sz="2800" dirty="0">
                <a:latin typeface="Times New Roman"/>
                <a:ea typeface="Times New Roman"/>
              </a:rPr>
              <a:t>krallıkları Hitit hakimiyetine </a:t>
            </a:r>
          </a:p>
          <a:p>
            <a:pPr marL="0" indent="0">
              <a:buNone/>
            </a:pPr>
            <a:r>
              <a:rPr lang="tr-TR" sz="2800" dirty="0">
                <a:latin typeface="Times New Roman"/>
                <a:ea typeface="Times New Roman"/>
              </a:rPr>
              <a:t>geçirmesi ile bölgedeki güçler </a:t>
            </a:r>
          </a:p>
          <a:p>
            <a:pPr marL="0" indent="0">
              <a:buNone/>
            </a:pPr>
            <a:r>
              <a:rPr lang="tr-TR" sz="2800" dirty="0">
                <a:latin typeface="Times New Roman"/>
                <a:ea typeface="Times New Roman"/>
              </a:rPr>
              <a:t>dengesi değişmiş, I. </a:t>
            </a:r>
            <a:r>
              <a:rPr lang="tr-TR" sz="2800" dirty="0" err="1">
                <a:latin typeface="Times New Roman"/>
                <a:ea typeface="Times New Roman"/>
              </a:rPr>
              <a:t>Šuppiluliuma</a:t>
            </a:r>
            <a:r>
              <a:rPr lang="tr-TR" sz="2800" dirty="0">
                <a:latin typeface="Times New Roman"/>
                <a:ea typeface="Times New Roman"/>
              </a:rPr>
              <a:t>, </a:t>
            </a:r>
          </a:p>
          <a:p>
            <a:pPr marL="0" indent="0">
              <a:buNone/>
            </a:pPr>
            <a:r>
              <a:rPr lang="tr-TR" sz="2800" dirty="0">
                <a:latin typeface="Times New Roman"/>
                <a:ea typeface="Times New Roman"/>
              </a:rPr>
              <a:t>Yakındoğu’nun güçlü ve büyük </a:t>
            </a:r>
          </a:p>
          <a:p>
            <a:pPr marL="0" indent="0">
              <a:buNone/>
            </a:pPr>
            <a:r>
              <a:rPr lang="tr-TR" sz="2800" dirty="0">
                <a:latin typeface="Times New Roman"/>
                <a:ea typeface="Times New Roman"/>
              </a:rPr>
              <a:t>kralları arasında anılmaya başlamıştır. </a:t>
            </a:r>
            <a:endParaRPr lang="tr-T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580" y="454269"/>
            <a:ext cx="3779946" cy="513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5596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2024</TotalTime>
  <Words>1986</Words>
  <Application>Microsoft Office PowerPoint</Application>
  <PresentationFormat>Ekran Gösterisi (4:3)</PresentationFormat>
  <Paragraphs>129</Paragraphs>
  <Slides>32</Slides>
  <Notes>0</Notes>
  <HiddenSlides>0</HiddenSlides>
  <MMClips>0</MMClips>
  <ScaleCrop>false</ScaleCrop>
  <HeadingPairs>
    <vt:vector size="6" baseType="variant">
      <vt:variant>
        <vt:lpstr>Kullanılan Yazı Tipleri</vt:lpstr>
      </vt:variant>
      <vt:variant>
        <vt:i4>4</vt:i4>
      </vt:variant>
      <vt:variant>
        <vt:lpstr>Tema</vt:lpstr>
      </vt:variant>
      <vt:variant>
        <vt:i4>6</vt:i4>
      </vt:variant>
      <vt:variant>
        <vt:lpstr>Slayt Başlıkları</vt:lpstr>
      </vt:variant>
      <vt:variant>
        <vt:i4>32</vt:i4>
      </vt:variant>
    </vt:vector>
  </HeadingPairs>
  <TitlesOfParts>
    <vt:vector size="42" baseType="lpstr">
      <vt:lpstr>Arial</vt:lpstr>
      <vt:lpstr>Calibri</vt:lpstr>
      <vt:lpstr>Times New Roman</vt:lpstr>
      <vt:lpstr>Tw Cen MT Condensed Extra Bold</vt:lpstr>
      <vt:lpstr>Office Theme</vt:lpstr>
      <vt:lpstr>1_Office Theme</vt:lpstr>
      <vt:lpstr>Ofis Teması</vt:lpstr>
      <vt:lpstr>1_Ofis Teması</vt:lpstr>
      <vt:lpstr>2_Ofis Teması</vt:lpstr>
      <vt:lpstr>5_Office Theme</vt:lpstr>
      <vt:lpstr>HİTİTLERİN DOĞU AKDENİZ BÖLGESİ ÜZERİNDEKİ DIŞ POLİTİKASI</vt:lpstr>
      <vt:lpstr>PowerPoint Sunusu</vt:lpstr>
      <vt:lpstr>PowerPoint Sunusu</vt:lpstr>
      <vt:lpstr>Uluburun Gemisi Rotası</vt:lpstr>
      <vt:lpstr>PowerPoint Sunusu</vt:lpstr>
      <vt:lpstr>PowerPoint Sunusu</vt:lpstr>
      <vt:lpstr>PowerPoint Sunusu</vt:lpstr>
      <vt:lpstr>Bu Dönemde Kuzey Suriye’de Bulunan Yerel Krallıkların İzledikleri Politika:</vt:lpstr>
      <vt:lpstr>PowerPoint Sunusu</vt:lpstr>
      <vt:lpstr>PowerPoint Sunusu</vt:lpstr>
      <vt:lpstr>Hitit Dış Politikasının Ana Hatları</vt:lpstr>
      <vt:lpstr>Hitit Dış Politikasının Ana Hatları</vt:lpstr>
      <vt:lpstr>Hitit Devlet Antlaşmaları</vt:lpstr>
      <vt:lpstr>Hitit Devlet Antlaşmaları</vt:lpstr>
      <vt:lpstr>Vassal Antlaşmalar</vt:lpstr>
      <vt:lpstr>Tüm Vassal Antlaşmalar</vt:lpstr>
      <vt:lpstr>PowerPoint Sunusu</vt:lpstr>
      <vt:lpstr>I. Šuppiluliuma’nın Hayaša Prensi Hukkana ile Yaptığı Antlaşma</vt:lpstr>
      <vt:lpstr>PowerPoint Sunusu</vt:lpstr>
      <vt:lpstr>PowerPoint Sunusu</vt:lpstr>
      <vt:lpstr>Bölgedeki Güçlerin Kaçınılmaz Karşılaşması: Kadeş</vt:lpstr>
      <vt:lpstr>Hitit ve Mısır arasında yapılan ilk Antlaşma: Kuruštama Antlaşması</vt:lpstr>
      <vt:lpstr>“Kuruštama’nın oğulları, Mısır’[ın oğulları olmalı”</vt:lpstr>
      <vt:lpstr>PowerPoint Sunusu</vt:lpstr>
      <vt:lpstr>PowerPoint Sunusu</vt:lpstr>
      <vt:lpstr>PowerPoint Sunusu</vt:lpstr>
      <vt:lpstr>EŞİTLİK İLKESİNE DAYANAN HİTİT-MISIR BARIŞ ANTLAŞMASI</vt:lpstr>
      <vt:lpstr>II. Ramses’in III. Hattušili’ye gönderdiği mektup</vt:lpstr>
      <vt:lpstr>HİTİT-MISIR BARIŞ ANTLAŞMASI</vt:lpstr>
      <vt:lpstr>M.Ö. 13 Y.Y. HİTİT DEVLETİ</vt:lpstr>
      <vt:lpstr>IV. Tuthaliya Döneminde Asur Devleti’ne karşı olan ticari Ambargo</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HİTİTÇE METİNLER VE ARKEOLOJİK VERİLER</dc:title>
  <dc:creator>sir gavaz</dc:creator>
  <cp:lastModifiedBy>Özlem Sir</cp:lastModifiedBy>
  <cp:revision>258</cp:revision>
  <dcterms:created xsi:type="dcterms:W3CDTF">2015-04-13T18:45:22Z</dcterms:created>
  <dcterms:modified xsi:type="dcterms:W3CDTF">2021-10-04T19:11:39Z</dcterms:modified>
</cp:coreProperties>
</file>