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Lst>
  <p:sldIdLst>
    <p:sldId id="257" r:id="rId9"/>
    <p:sldId id="258" r:id="rId10"/>
    <p:sldId id="259" r:id="rId11"/>
    <p:sldId id="260" r:id="rId12"/>
    <p:sldId id="261" r:id="rId13"/>
    <p:sldId id="262" r:id="rId14"/>
    <p:sldId id="263" r:id="rId15"/>
    <p:sldId id="264"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19333823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30244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30396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7860924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2722134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5261529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4332700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543591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0765826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875873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11568890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6068928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5245018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158547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26726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34910775"/>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4584629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04290077"/>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7157730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4545216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4814505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96596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36840650"/>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60274515"/>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826923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502792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716376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60655981"/>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6053495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34839157"/>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62970113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19571976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57796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3425419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6102930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677035007"/>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07998051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1596732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230957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62613519"/>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157083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85920128"/>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8096692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75510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78636266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04959512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55852466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779320148"/>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84784852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95775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0052713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33809383"/>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6141930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45532729"/>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381259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54301054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93228255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80697510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5976685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575946119"/>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27632429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1252556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9163400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03977901"/>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92130878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2963489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2491517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87684734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26523770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14323366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65735029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78936550"/>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76756455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5327743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870419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5242370"/>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19048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875993868"/>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522759902"/>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0724810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2521091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88655982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7433265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270191632"/>
      </p:ext>
    </p:extLst>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7360926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4504714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67333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23286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50008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7449985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0016262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48966725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08292437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07088959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17319595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69517672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p:cNvSpPr>
            <a:spLocks noChangeArrowheads="1"/>
          </p:cNvSpPr>
          <p:nvPr/>
        </p:nvSpPr>
        <p:spPr bwMode="auto">
          <a:xfrm>
            <a:off x="1809720" y="857233"/>
            <a:ext cx="857256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b="1" dirty="0">
                <a:solidFill>
                  <a:srgbClr val="000000"/>
                </a:solidFill>
                <a:latin typeface="Times New Roman" pitchFamily="18" charset="0"/>
                <a:ea typeface="Calibri" pitchFamily="34" charset="0"/>
                <a:cs typeface="Times New Roman" pitchFamily="18" charset="0"/>
              </a:rPr>
              <a:t>9.HAFTA</a:t>
            </a:r>
          </a:p>
          <a:p>
            <a:pPr algn="just" fontAlgn="base">
              <a:spcBef>
                <a:spcPct val="0"/>
              </a:spcBef>
              <a:spcAft>
                <a:spcPct val="0"/>
              </a:spcAft>
            </a:pPr>
            <a:r>
              <a:rPr lang="tr-TR" b="1" dirty="0" smtClean="0">
                <a:solidFill>
                  <a:srgbClr val="000000"/>
                </a:solidFill>
                <a:latin typeface="Times New Roman" pitchFamily="18" charset="0"/>
                <a:ea typeface="Calibri" pitchFamily="34" charset="0"/>
                <a:cs typeface="Times New Roman" pitchFamily="18" charset="0"/>
              </a:rPr>
              <a:t>MİKRO SOSYOLOJİK DİN TEORİLERİ</a:t>
            </a:r>
            <a:endParaRPr lang="tr-TR"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smtClean="0">
                <a:solidFill>
                  <a:srgbClr val="000000"/>
                </a:solidFill>
                <a:latin typeface="Times New Roman" pitchFamily="18" charset="0"/>
                <a:ea typeface="Calibri" pitchFamily="34" charset="0"/>
                <a:cs typeface="Times New Roman" pitchFamily="18" charset="0"/>
              </a:rPr>
              <a:t>Sosyal </a:t>
            </a:r>
            <a:r>
              <a:rPr lang="tr-TR" dirty="0">
                <a:solidFill>
                  <a:srgbClr val="000000"/>
                </a:solidFill>
                <a:latin typeface="Times New Roman" pitchFamily="18" charset="0"/>
                <a:ea typeface="Calibri" pitchFamily="34" charset="0"/>
                <a:cs typeface="Times New Roman" pitchFamily="18" charset="0"/>
              </a:rPr>
              <a:t>aksiyon ya da anlayıcı perspekti</a:t>
            </a:r>
            <a:r>
              <a:rPr lang="tr-TR" dirty="0">
                <a:solidFill>
                  <a:srgbClr val="000000"/>
                </a:solidFill>
                <a:latin typeface="Calibri" pitchFamily="34" charset="0"/>
                <a:ea typeface="MS Mincho" pitchFamily="49" charset="-128"/>
                <a:cs typeface="Times New Roman" pitchFamily="18" charset="0"/>
              </a:rPr>
              <a:t>f</a:t>
            </a:r>
            <a:r>
              <a:rPr lang="tr-TR" dirty="0">
                <a:solidFill>
                  <a:srgbClr val="000000"/>
                </a:solidFill>
                <a:latin typeface="Times New Roman" pitchFamily="18" charset="0"/>
                <a:ea typeface="Calibri" pitchFamily="34" charset="0"/>
                <a:cs typeface="Times New Roman" pitchFamily="18" charset="0"/>
              </a:rPr>
              <a:t>ler denilen mikro teoriler 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erisinde; insan davranışlarını anlamlara ve moti</a:t>
            </a:r>
            <a:r>
              <a:rPr lang="tr-TR" dirty="0">
                <a:solidFill>
                  <a:srgbClr val="000000"/>
                </a:solidFill>
                <a:latin typeface="Calibri" pitchFamily="34" charset="0"/>
                <a:ea typeface="MS Mincho" pitchFamily="49" charset="-128"/>
                <a:cs typeface="Times New Roman" pitchFamily="18" charset="0"/>
              </a:rPr>
              <a:t>f</a:t>
            </a:r>
            <a:r>
              <a:rPr lang="tr-TR" dirty="0">
                <a:solidFill>
                  <a:srgbClr val="000000"/>
                </a:solidFill>
                <a:latin typeface="Times New Roman" pitchFamily="18" charset="0"/>
                <a:ea typeface="Calibri" pitchFamily="34" charset="0"/>
                <a:cs typeface="Times New Roman" pitchFamily="18" charset="0"/>
              </a:rPr>
              <a:t>lere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a</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ıklayan sosyal aksiyon teorisi, yine insan davranışlarını anlamlara ve benlik kavramlarına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inceleyen sembolik </a:t>
            </a:r>
            <a:r>
              <a:rPr lang="tr-TR" dirty="0">
                <a:solidFill>
                  <a:srgbClr val="000000"/>
                </a:solidFill>
                <a:latin typeface="Times New Roman" pitchFamily="18" charset="0"/>
                <a:ea typeface="Calibri" pitchFamily="34" charset="0"/>
                <a:cs typeface="Times New Roman" pitchFamily="18" charset="0"/>
              </a:rPr>
              <a:t>etkileşimcilik, insanların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nyayı nasıl anladıkları ile ilgili felse</a:t>
            </a:r>
            <a:r>
              <a:rPr lang="tr-TR" dirty="0">
                <a:solidFill>
                  <a:srgbClr val="000000"/>
                </a:solidFill>
                <a:latin typeface="Calibri" pitchFamily="34" charset="0"/>
                <a:ea typeface="MS Mincho" pitchFamily="49" charset="-128"/>
                <a:cs typeface="Times New Roman" pitchFamily="18" charset="0"/>
              </a:rPr>
              <a:t>f</a:t>
            </a:r>
            <a:r>
              <a:rPr lang="tr-TR" dirty="0">
                <a:solidFill>
                  <a:srgbClr val="000000"/>
                </a:solidFill>
                <a:latin typeface="Times New Roman" pitchFamily="18" charset="0"/>
                <a:ea typeface="Calibri" pitchFamily="34" charset="0"/>
                <a:cs typeface="Times New Roman" pitchFamily="18" charset="0"/>
              </a:rPr>
              <a:t>i temele dayalı fenomonolojik yaklaşım sayılabilir.</a:t>
            </a:r>
            <a:endParaRPr lang="tr-TR" dirty="0">
              <a:solidFill>
                <a:prstClr val="black"/>
              </a:solidFill>
              <a:latin typeface="Arial" pitchFamily="34" charset="0"/>
              <a:cs typeface="Arial" pitchFamily="34" charset="0"/>
            </a:endParaRPr>
          </a:p>
        </p:txBody>
      </p:sp>
      <p:sp>
        <p:nvSpPr>
          <p:cNvPr id="98306" name="Rectangle 2"/>
          <p:cNvSpPr>
            <a:spLocks noChangeArrowheads="1"/>
          </p:cNvSpPr>
          <p:nvPr/>
        </p:nvSpPr>
        <p:spPr bwMode="auto">
          <a:xfrm>
            <a:off x="1666844" y="3357562"/>
            <a:ext cx="8715436"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2000" b="1" dirty="0">
                <a:solidFill>
                  <a:srgbClr val="000000"/>
                </a:solidFill>
                <a:latin typeface="Times New Roman" pitchFamily="18" charset="0"/>
                <a:ea typeface="Calibri" pitchFamily="34" charset="0"/>
                <a:cs typeface="Times New Roman" pitchFamily="18" charset="0"/>
              </a:rPr>
              <a:t>Sembolik Etkileşimcilik ve Din: George </a:t>
            </a:r>
            <a:r>
              <a:rPr lang="tr-TR" sz="2000" b="1" dirty="0" err="1">
                <a:solidFill>
                  <a:srgbClr val="000000"/>
                </a:solidFill>
                <a:latin typeface="Times New Roman" pitchFamily="18" charset="0"/>
                <a:ea typeface="Calibri" pitchFamily="34" charset="0"/>
                <a:cs typeface="Times New Roman" pitchFamily="18" charset="0"/>
              </a:rPr>
              <a:t>Herbert</a:t>
            </a:r>
            <a:r>
              <a:rPr lang="tr-TR" sz="2000" b="1" dirty="0">
                <a:solidFill>
                  <a:srgbClr val="000000"/>
                </a:solidFill>
                <a:latin typeface="Times New Roman" pitchFamily="18" charset="0"/>
                <a:ea typeface="Calibri" pitchFamily="34" charset="0"/>
                <a:cs typeface="Times New Roman" pitchFamily="18" charset="0"/>
              </a:rPr>
              <a:t> </a:t>
            </a:r>
            <a:r>
              <a:rPr lang="tr-TR" sz="2000" b="1" dirty="0" err="1">
                <a:solidFill>
                  <a:srgbClr val="000000"/>
                </a:solidFill>
                <a:latin typeface="Times New Roman" pitchFamily="18" charset="0"/>
                <a:ea typeface="Calibri" pitchFamily="34" charset="0"/>
                <a:cs typeface="Times New Roman" pitchFamily="18" charset="0"/>
              </a:rPr>
              <a:t>Mead</a:t>
            </a:r>
            <a:r>
              <a:rPr lang="tr-TR" sz="2000" b="1" dirty="0">
                <a:solidFill>
                  <a:srgbClr val="000000"/>
                </a:solidFill>
                <a:latin typeface="Times New Roman" pitchFamily="18" charset="0"/>
                <a:ea typeface="Calibri" pitchFamily="34" charset="0"/>
                <a:cs typeface="Times New Roman" pitchFamily="18" charset="0"/>
              </a:rPr>
              <a:t> (1863-1931)</a:t>
            </a:r>
            <a:endParaRPr lang="tr-TR" sz="2000" dirty="0">
              <a:solidFill>
                <a:srgbClr val="000000"/>
              </a:solidFill>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tr-TR" sz="2000" dirty="0">
                <a:solidFill>
                  <a:srgbClr val="000000"/>
                </a:solidFill>
                <a:latin typeface="Times New Roman" pitchFamily="18" charset="0"/>
                <a:ea typeface="Calibri" pitchFamily="34" charset="0"/>
                <a:cs typeface="Times New Roman" pitchFamily="18" charset="0"/>
              </a:rPr>
              <a:t>Psikolojik gelenekten doğan ve Amerikan sosyolojisi ekolü olan sembolik etkileşimcilik özellikle sosyal eylem ve bu eylemlere fertlerin yükledikleri anlamlar üzerinde duran mikro sosyolojik bir teoridir. Bu yaklaşımda bireylerin kullandıkları dil, etkileşim için büyük önem taşır. Bir diğer önemli kavram olan sembol ise birey için anlamı olan herhangi bir şeydir. </a:t>
            </a:r>
            <a:endParaRPr lang="tr-TR" sz="2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42601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1"/>
          <p:cNvSpPr>
            <a:spLocks noChangeArrowheads="1"/>
          </p:cNvSpPr>
          <p:nvPr/>
        </p:nvSpPr>
        <p:spPr bwMode="auto">
          <a:xfrm>
            <a:off x="1666844" y="785795"/>
            <a:ext cx="8786842"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 durumda sembolik etkileşim bireyler arasında sembollerle yapılan etkileşimdir. Bu etkileşim genellikle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 olmakla birlikte başka şekillerde de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ekleşebilir.  Burada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olan bireylerin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ile doğrudan ilişki kurmamalarıdır. Birey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evresindeki her şeye bir anlam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kleyerek ona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davranır. Esasen onlar bu yolla kendileri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anlamlı bir toplumsal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 kurmaktadırlar.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Sembolik etkileşimcilik, sosyologları, yaşadıkları toplumu ve onun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yer alan bireylerin davranışlarını anlamaya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nlendirmektedir. Bu yaklaşım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ylece insanların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ndelik yaşamlarında yer alan bir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olayı anlamalarını kolaylaştırmakta diğer yandan bazı toplumsal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leri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rmelerin de sağlamaktadır.  Sembolik etkileşimcilere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anlamın kaynağı, bizatihi objenin kendisi değil, toplumsal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lerdir. Toplumsal yapıların belirleyici olmadığını,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rlerin sahip olduğu yetkinliğe ya da aktif,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ıklayıcı ve inşacı kapasitelere vurgu yaparlar. Her birey kendi eylemlerinin sorumlusudur. Birey toplumsal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eklik </a:t>
            </a:r>
            <a:r>
              <a:rPr lang="tr-TR" sz="1600" dirty="0">
                <a:solidFill>
                  <a:srgbClr val="000000"/>
                </a:solidFill>
                <a:latin typeface="Calibri" pitchFamily="34" charset="0"/>
                <a:ea typeface="HiddenHorzOCR"/>
                <a:cs typeface="Times New Roman" pitchFamily="18" charset="0"/>
              </a:rPr>
              <a:t>karşısında </a:t>
            </a:r>
            <a:r>
              <a:rPr lang="tr-TR" sz="1600" dirty="0">
                <a:solidFill>
                  <a:srgbClr val="000000"/>
                </a:solidFill>
                <a:latin typeface="Times New Roman" pitchFamily="18" charset="0"/>
                <a:ea typeface="Calibri" pitchFamily="34" charset="0"/>
                <a:cs typeface="Times New Roman" pitchFamily="18" charset="0"/>
              </a:rPr>
              <a:t>bir seyirci </a:t>
            </a:r>
            <a:r>
              <a:rPr lang="tr-TR" sz="1600" dirty="0">
                <a:solidFill>
                  <a:srgbClr val="000000"/>
                </a:solidFill>
                <a:latin typeface="Calibri" pitchFamily="34" charset="0"/>
                <a:ea typeface="HiddenHorzOCR"/>
                <a:cs typeface="Times New Roman" pitchFamily="18" charset="0"/>
              </a:rPr>
              <a:t>değil, </a:t>
            </a:r>
            <a:r>
              <a:rPr lang="tr-TR" sz="1600" dirty="0">
                <a:solidFill>
                  <a:srgbClr val="000000"/>
                </a:solidFill>
                <a:latin typeface="Times New Roman" pitchFamily="18" charset="0"/>
                <a:ea typeface="Calibri" pitchFamily="34" charset="0"/>
                <a:cs typeface="Times New Roman" pitchFamily="18" charset="0"/>
              </a:rPr>
              <a:t>aksine, toplumsal </a:t>
            </a:r>
            <a:r>
              <a:rPr lang="tr-TR" sz="1600" dirty="0">
                <a:solidFill>
                  <a:srgbClr val="000000"/>
                </a:solidFill>
                <a:latin typeface="Calibri" pitchFamily="34" charset="0"/>
                <a:ea typeface="HiddenHorzOCR"/>
                <a:cs typeface="Times New Roman" pitchFamily="18" charset="0"/>
              </a:rPr>
              <a:t>gerçekliğin inşasında </a:t>
            </a:r>
            <a:r>
              <a:rPr lang="tr-TR" sz="1600" dirty="0">
                <a:solidFill>
                  <a:srgbClr val="000000"/>
                </a:solidFill>
                <a:latin typeface="Times New Roman" pitchFamily="18" charset="0"/>
                <a:ea typeface="Calibri" pitchFamily="34" charset="0"/>
                <a:cs typeface="Times New Roman" pitchFamily="18" charset="0"/>
              </a:rPr>
              <a:t>aktif olarak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rev alan bir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Buna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toplum, bireyler </a:t>
            </a:r>
            <a:r>
              <a:rPr lang="tr-TR" sz="1600" dirty="0">
                <a:solidFill>
                  <a:srgbClr val="000000"/>
                </a:solidFill>
                <a:latin typeface="Calibri" pitchFamily="34" charset="0"/>
                <a:ea typeface="HiddenHorzOCR"/>
                <a:cs typeface="Times New Roman" pitchFamily="18" charset="0"/>
              </a:rPr>
              <a:t>arasındaki </a:t>
            </a:r>
            <a:r>
              <a:rPr lang="tr-TR" sz="1600" dirty="0">
                <a:solidFill>
                  <a:srgbClr val="000000"/>
                </a:solidFill>
                <a:latin typeface="Times New Roman" pitchFamily="18" charset="0"/>
                <a:ea typeface="Calibri" pitchFamily="34" charset="0"/>
                <a:cs typeface="Times New Roman" pitchFamily="18" charset="0"/>
              </a:rPr>
              <a:t>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rekli </a:t>
            </a:r>
            <a:r>
              <a:rPr lang="tr-TR" sz="1600" dirty="0">
                <a:solidFill>
                  <a:srgbClr val="000000"/>
                </a:solidFill>
                <a:latin typeface="Calibri" pitchFamily="34" charset="0"/>
                <a:ea typeface="HiddenHorzOCR"/>
                <a:cs typeface="Times New Roman" pitchFamily="18" charset="0"/>
              </a:rPr>
              <a:t>etkileşime </a:t>
            </a:r>
            <a:r>
              <a:rPr lang="tr-TR" sz="1600" dirty="0">
                <a:solidFill>
                  <a:srgbClr val="000000"/>
                </a:solidFill>
                <a:latin typeface="Times New Roman" pitchFamily="18" charset="0"/>
                <a:ea typeface="Calibri" pitchFamily="34" charset="0"/>
                <a:cs typeface="Times New Roman" pitchFamily="18" charset="0"/>
              </a:rPr>
              <a:t>daya</a:t>
            </a:r>
            <a:r>
              <a:rPr lang="tr-TR" sz="1600" dirty="0">
                <a:solidFill>
                  <a:srgbClr val="000000"/>
                </a:solidFill>
                <a:latin typeface="Calibri" pitchFamily="34" charset="0"/>
                <a:ea typeface="HiddenHorzOCR"/>
                <a:cs typeface="Times New Roman" pitchFamily="18" charset="0"/>
              </a:rPr>
              <a:t>lı </a:t>
            </a:r>
            <a:r>
              <a:rPr lang="tr-TR" sz="1600" dirty="0">
                <a:solidFill>
                  <a:srgbClr val="000000"/>
                </a:solidFill>
                <a:latin typeface="Times New Roman" pitchFamily="18" charset="0"/>
                <a:ea typeface="Calibri" pitchFamily="34" charset="0"/>
                <a:cs typeface="Times New Roman" pitchFamily="18" charset="0"/>
              </a:rPr>
              <a:t>sembollerle ifadesini bulan anlamlar </a:t>
            </a:r>
            <a:r>
              <a:rPr lang="tr-TR" sz="1600" dirty="0">
                <a:solidFill>
                  <a:srgbClr val="000000"/>
                </a:solidFill>
                <a:latin typeface="Calibri" pitchFamily="34" charset="0"/>
                <a:ea typeface="HiddenHorzOCR"/>
                <a:cs typeface="Times New Roman" pitchFamily="18" charset="0"/>
              </a:rPr>
              <a:t>dünyasından oluşur. </a:t>
            </a:r>
            <a:r>
              <a:rPr lang="tr-TR" sz="1600" dirty="0">
                <a:solidFill>
                  <a:srgbClr val="000000"/>
                </a:solidFill>
                <a:latin typeface="Times New Roman" pitchFamily="18" charset="0"/>
                <a:ea typeface="Calibri" pitchFamily="34" charset="0"/>
                <a:cs typeface="Times New Roman" pitchFamily="18" charset="0"/>
              </a:rPr>
              <a:t>Bu anlamlar </a:t>
            </a:r>
            <a:r>
              <a:rPr lang="tr-TR" sz="1600" dirty="0">
                <a:solidFill>
                  <a:srgbClr val="000000"/>
                </a:solidFill>
                <a:latin typeface="Calibri" pitchFamily="34" charset="0"/>
                <a:ea typeface="HiddenHorzOCR"/>
                <a:cs typeface="Times New Roman" pitchFamily="18" charset="0"/>
              </a:rPr>
              <a:t>dünyası, </a:t>
            </a:r>
            <a:r>
              <a:rPr lang="tr-TR" sz="1600" dirty="0">
                <a:solidFill>
                  <a:srgbClr val="000000"/>
                </a:solidFill>
                <a:latin typeface="Times New Roman" pitchFamily="18" charset="0"/>
                <a:ea typeface="Calibri" pitchFamily="34" charset="0"/>
                <a:cs typeface="Times New Roman" pitchFamily="18" charset="0"/>
              </a:rPr>
              <a:t>toplumsal </a:t>
            </a:r>
            <a:r>
              <a:rPr lang="tr-TR" sz="1600" dirty="0">
                <a:solidFill>
                  <a:srgbClr val="000000"/>
                </a:solidFill>
                <a:latin typeface="Calibri" pitchFamily="34" charset="0"/>
                <a:ea typeface="HiddenHorzOCR"/>
                <a:cs typeface="Times New Roman" pitchFamily="18" charset="0"/>
              </a:rPr>
              <a:t>etkileşimde </a:t>
            </a:r>
            <a:r>
              <a:rPr lang="tr-TR" sz="1600" dirty="0">
                <a:solidFill>
                  <a:srgbClr val="000000"/>
                </a:solidFill>
                <a:latin typeface="Times New Roman" pitchFamily="18" charset="0"/>
                <a:ea typeface="Calibri" pitchFamily="34" charset="0"/>
                <a:cs typeface="Times New Roman" pitchFamily="18" charset="0"/>
              </a:rPr>
              <a:t>bulunan her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zihni </a:t>
            </a:r>
            <a:r>
              <a:rPr lang="tr-TR" sz="1600" dirty="0">
                <a:solidFill>
                  <a:srgbClr val="000000"/>
                </a:solidFill>
                <a:latin typeface="Calibri" pitchFamily="34" charset="0"/>
                <a:ea typeface="HiddenHorzOCR"/>
                <a:cs typeface="Times New Roman" pitchFamily="18" charset="0"/>
              </a:rPr>
              <a:t>kalıpları </a:t>
            </a:r>
            <a:r>
              <a:rPr lang="tr-TR" sz="1600" dirty="0">
                <a:solidFill>
                  <a:srgbClr val="000000"/>
                </a:solidFill>
                <a:latin typeface="Times New Roman" pitchFamily="18" charset="0"/>
                <a:ea typeface="Calibri" pitchFamily="34" charset="0"/>
                <a:cs typeface="Times New Roman" pitchFamily="18" charset="0"/>
              </a:rPr>
              <a:t>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a:t>
            </a:r>
            <a:r>
              <a:rPr lang="tr-TR" sz="1600" dirty="0">
                <a:solidFill>
                  <a:srgbClr val="000000"/>
                </a:solidFill>
                <a:latin typeface="Calibri" pitchFamily="34" charset="0"/>
                <a:ea typeface="HiddenHorzOCR"/>
                <a:cs typeface="Times New Roman" pitchFamily="18" charset="0"/>
              </a:rPr>
              <a:t>yapılan </a:t>
            </a:r>
            <a:r>
              <a:rPr lang="tr-TR" sz="1600" dirty="0">
                <a:solidFill>
                  <a:srgbClr val="000000"/>
                </a:solidFill>
                <a:latin typeface="Times New Roman" pitchFamily="18" charset="0"/>
                <a:ea typeface="Calibri" pitchFamily="34" charset="0"/>
                <a:cs typeface="Times New Roman" pitchFamily="18" charset="0"/>
              </a:rPr>
              <a:t>yorumsal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evelerin bir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pitchFamily="34" charset="0"/>
                <a:ea typeface="HiddenHorzOCR"/>
                <a:cs typeface="Times New Roman" pitchFamily="18" charset="0"/>
              </a:rPr>
              <a:t>.</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Sembolik etkileşimciliğin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temsilcisi </a:t>
            </a:r>
            <a:r>
              <a:rPr lang="tr-TR" sz="1600" dirty="0" err="1">
                <a:solidFill>
                  <a:srgbClr val="000000"/>
                </a:solidFill>
                <a:latin typeface="Times New Roman" pitchFamily="18" charset="0"/>
                <a:ea typeface="Calibri" pitchFamily="34" charset="0"/>
                <a:cs typeface="Times New Roman" pitchFamily="18" charset="0"/>
              </a:rPr>
              <a:t>Mead</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dır</a:t>
            </a:r>
            <a:r>
              <a:rPr lang="tr-TR" sz="1600" dirty="0">
                <a:solidFill>
                  <a:srgbClr val="000000"/>
                </a:solidFill>
                <a:latin typeface="Times New Roman" pitchFamily="18" charset="0"/>
                <a:ea typeface="Calibri" pitchFamily="34" charset="0"/>
                <a:cs typeface="Times New Roman" pitchFamily="18" charset="0"/>
              </a:rPr>
              <a:t>. O sosyal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rlerin bilin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li zihnini ve kendine ilişkin </a:t>
            </a:r>
            <a:r>
              <a:rPr lang="tr-TR" sz="1600" dirty="0" err="1">
                <a:solidFill>
                  <a:srgbClr val="000000"/>
                </a:solidFill>
                <a:latin typeface="Times New Roman" pitchFamily="18" charset="0"/>
                <a:ea typeface="Calibri" pitchFamily="34" charset="0"/>
                <a:cs typeface="Times New Roman" pitchFamily="18" charset="0"/>
              </a:rPr>
              <a:t>farkındalıklarını</a:t>
            </a:r>
            <a:r>
              <a:rPr lang="tr-TR" sz="1600" dirty="0">
                <a:solidFill>
                  <a:srgbClr val="000000"/>
                </a:solidFill>
                <a:latin typeface="Times New Roman" pitchFamily="18" charset="0"/>
                <a:ea typeface="Calibri" pitchFamily="34" charset="0"/>
                <a:cs typeface="Times New Roman" pitchFamily="18" charset="0"/>
              </a:rPr>
              <a:t> inceler. Ona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benlik, daha geniş olan yapının nesnel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ekliğinin bir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selleşmesini ya da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znel bir yorumunu temsil etmektedir. Bu benlik, kişiler diğerlerinin rollerini almayı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ğrendik</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 ya da onlara katıldık</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 gelişir ve başkalarının rol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stlenme yetisi iki devrede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ıkar: oyun ve oyunculuk.</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30478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1"/>
          <p:cNvSpPr>
            <a:spLocks noChangeArrowheads="1"/>
          </p:cNvSpPr>
          <p:nvPr/>
        </p:nvSpPr>
        <p:spPr bwMode="auto">
          <a:xfrm>
            <a:off x="1952596" y="1357299"/>
            <a:ext cx="828680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Mead</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ın</a:t>
            </a:r>
            <a:r>
              <a:rPr lang="tr-TR" sz="1600" dirty="0">
                <a:solidFill>
                  <a:srgbClr val="000000"/>
                </a:solidFill>
                <a:latin typeface="Times New Roman" pitchFamily="18" charset="0"/>
                <a:ea typeface="Calibri" pitchFamily="34" charset="0"/>
                <a:cs typeface="Times New Roman" pitchFamily="18" charset="0"/>
              </a:rPr>
              <a:t> bu modeli, kişinin rol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evresindeki diğer kişilerin rollerini bilerek ve kabullenerek oynadığı yaşam oyunları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de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erlidir. Rol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farkında olan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 diğer insanların rollerinin farkına varır.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ylece bireyle toplum arasında karşılıklı bağımlılık ve etkileşim, bireyi sosyal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le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nleştirerek bir gurubun davranışlarını organize ederek toplumun hi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bir zaman durağan olmayıp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rekli değişmesine neden olmaktadır.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Sembolik etkileşim ve din ilişkisi deyince,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 dini tanımlar ve anlamların daha ziyade bireysel ve k</a:t>
            </a:r>
            <a:r>
              <a:rPr lang="tr-TR" sz="1600" dirty="0">
                <a:solidFill>
                  <a:srgbClr val="000000"/>
                </a:solidFill>
                <a:latin typeface="Calibri"/>
                <a:ea typeface="Calibri" pitchFamily="34" charset="0"/>
                <a:cs typeface="Times New Roman" pitchFamily="18" charset="0"/>
              </a:rPr>
              <a:t>üçü</a:t>
            </a:r>
            <a:r>
              <a:rPr lang="tr-TR" sz="1600" dirty="0">
                <a:solidFill>
                  <a:srgbClr val="000000"/>
                </a:solidFill>
                <a:latin typeface="Times New Roman" pitchFamily="18" charset="0"/>
                <a:ea typeface="Calibri" pitchFamily="34" charset="0"/>
                <a:cs typeface="Times New Roman" pitchFamily="18" charset="0"/>
              </a:rPr>
              <a:t>k gurup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zeyindeki sosyal etkileşim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zerindeki etkilerine yapılan teoriler kastedilmiştir. Kutsalla ilişkisi bağlamında, dini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 ve pratiklerin inananlar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anlaşma sağlamalarından dolayı bir anlam ifade ettiğini ileri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rmektedirler. Dolayısıyla sembolik etkileşimciler, din kurumunun bir anlamda soysal olarak inşa edilmiş realiteler olduğunu ifade etmektedirler.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Sembolik etkileşimcilik, makro sosyolojik yapıları, tarihi fakt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rleri ve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zellikle ekonomik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lerle kurumsallaşmış siyasal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nemini dikkate almadığı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eleştirilmiştir. Ayrıca kurumsal temelinin zayıf tutulması, belirsizlik alanının geniş tutulması, insanı sadece zihinsel bir varlıktan ibaret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rmesi, siyaset ve iktisat gibi makro değişkenleri hesaba katmadığı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sosyal değişme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recini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ıklayamaması, kavramlarının zor, bulanık ve karmaşık olması gibi nedenlerden dolayı ciddi şekilde eleştirilmiştir. İnsanın yaratıcı yeteneklerinin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ığa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ıkarılmasındaki başarısızlıkları da ayrıca eleştiri konusu olmuştur.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143468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1"/>
          <p:cNvSpPr>
            <a:spLocks noChangeArrowheads="1"/>
          </p:cNvSpPr>
          <p:nvPr/>
        </p:nvSpPr>
        <p:spPr bwMode="auto">
          <a:xfrm>
            <a:off x="1952596" y="1500174"/>
            <a:ext cx="8429684"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b="1" dirty="0" err="1">
                <a:solidFill>
                  <a:srgbClr val="000000"/>
                </a:solidFill>
                <a:latin typeface="Times New Roman" pitchFamily="18" charset="0"/>
                <a:ea typeface="Calibri" pitchFamily="34" charset="0"/>
                <a:cs typeface="Times New Roman" pitchFamily="18" charset="0"/>
              </a:rPr>
              <a:t>Fenomenolojik</a:t>
            </a:r>
            <a:r>
              <a:rPr lang="tr-TR" b="1" dirty="0">
                <a:solidFill>
                  <a:srgbClr val="000000"/>
                </a:solidFill>
                <a:latin typeface="Times New Roman" pitchFamily="18" charset="0"/>
                <a:ea typeface="Calibri" pitchFamily="34" charset="0"/>
                <a:cs typeface="Times New Roman" pitchFamily="18" charset="0"/>
              </a:rPr>
              <a:t> Din Teorisi </a:t>
            </a:r>
            <a:r>
              <a:rPr lang="tr-TR" b="1" dirty="0">
                <a:solidFill>
                  <a:srgbClr val="000000"/>
                </a:solidFill>
                <a:latin typeface="Calibri"/>
                <a:ea typeface="Calibri" pitchFamily="34" charset="0"/>
                <a:cs typeface="Times New Roman" pitchFamily="18" charset="0"/>
              </a:rPr>
              <a:t>–</a:t>
            </a:r>
            <a:r>
              <a:rPr lang="tr-TR" b="1" dirty="0">
                <a:solidFill>
                  <a:srgbClr val="000000"/>
                </a:solidFill>
                <a:latin typeface="Times New Roman" pitchFamily="18" charset="0"/>
                <a:ea typeface="Calibri" pitchFamily="34" charset="0"/>
                <a:cs typeface="Times New Roman" pitchFamily="18" charset="0"/>
              </a:rPr>
              <a:t> Peter L. Berger (1929-</a:t>
            </a:r>
            <a:r>
              <a:rPr lang="tr-TR" b="1" dirty="0">
                <a:solidFill>
                  <a:srgbClr val="000000"/>
                </a:solidFill>
                <a:latin typeface="Calibri"/>
                <a:ea typeface="Calibri" pitchFamily="34" charset="0"/>
                <a:cs typeface="Times New Roman" pitchFamily="18" charset="0"/>
              </a:rPr>
              <a:t>…</a:t>
            </a:r>
            <a:r>
              <a:rPr lang="tr-TR" b="1" dirty="0">
                <a:solidFill>
                  <a:srgbClr val="000000"/>
                </a:solidFill>
                <a:latin typeface="Times New Roman" pitchFamily="18" charset="0"/>
                <a:ea typeface="Calibri" pitchFamily="34" charset="0"/>
                <a:cs typeface="Times New Roman" pitchFamily="18" charset="0"/>
              </a:rPr>
              <a:t>..) ve Thomas </a:t>
            </a:r>
            <a:r>
              <a:rPr lang="tr-TR" b="1" dirty="0" err="1">
                <a:solidFill>
                  <a:srgbClr val="000000"/>
                </a:solidFill>
                <a:latin typeface="Times New Roman" pitchFamily="18" charset="0"/>
                <a:ea typeface="Calibri" pitchFamily="34" charset="0"/>
                <a:cs typeface="Times New Roman" pitchFamily="18" charset="0"/>
              </a:rPr>
              <a:t>Luckmann</a:t>
            </a:r>
            <a:r>
              <a:rPr lang="tr-TR" b="1" dirty="0">
                <a:solidFill>
                  <a:srgbClr val="000000"/>
                </a:solidFill>
                <a:latin typeface="Times New Roman" pitchFamily="18" charset="0"/>
                <a:ea typeface="Calibri" pitchFamily="34" charset="0"/>
                <a:cs typeface="Times New Roman" pitchFamily="18" charset="0"/>
              </a:rPr>
              <a:t> (1927-</a:t>
            </a:r>
            <a:r>
              <a:rPr lang="tr-TR" b="1" dirty="0">
                <a:solidFill>
                  <a:srgbClr val="000000"/>
                </a:solidFill>
                <a:latin typeface="Calibri"/>
                <a:ea typeface="Calibri" pitchFamily="34" charset="0"/>
                <a:cs typeface="Times New Roman" pitchFamily="18" charset="0"/>
              </a:rPr>
              <a:t>…</a:t>
            </a:r>
            <a:r>
              <a:rPr lang="tr-TR" b="1" dirty="0">
                <a:solidFill>
                  <a:srgbClr val="000000"/>
                </a:solidFill>
                <a:latin typeface="Times New Roman" pitchFamily="18" charset="0"/>
                <a:ea typeface="Calibri" pitchFamily="34" charset="0"/>
                <a:cs typeface="Times New Roman" pitchFamily="18" charset="0"/>
              </a:rPr>
              <a:t>..)</a:t>
            </a:r>
            <a:endParaRPr lang="tr-TR" dirty="0">
              <a:solidFill>
                <a:prstClr val="black"/>
              </a:solidFill>
              <a:latin typeface="Arial" pitchFamily="34" charset="0"/>
              <a:cs typeface="Arial" pitchFamily="34" charset="0"/>
            </a:endParaRPr>
          </a:p>
          <a:p>
            <a:pPr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Berger</a:t>
            </a:r>
            <a:r>
              <a:rPr lang="tr-TR" dirty="0">
                <a:solidFill>
                  <a:srgbClr val="000000"/>
                </a:solidFill>
                <a:latin typeface="Times New Roman" pitchFamily="18" charset="0"/>
                <a:ea typeface="Calibri" pitchFamily="34" charset="0"/>
                <a:cs typeface="Times New Roman" pitchFamily="18" charset="0"/>
              </a:rPr>
              <a:t> ve </a:t>
            </a:r>
            <a:r>
              <a:rPr lang="tr-TR" dirty="0" err="1">
                <a:solidFill>
                  <a:srgbClr val="000000"/>
                </a:solidFill>
                <a:latin typeface="Times New Roman" pitchFamily="18" charset="0"/>
                <a:ea typeface="Calibri" pitchFamily="34" charset="0"/>
                <a:cs typeface="Times New Roman" pitchFamily="18" charset="0"/>
              </a:rPr>
              <a:t>Luckmann</a:t>
            </a:r>
            <a:r>
              <a:rPr lang="tr-TR" dirty="0">
                <a:solidFill>
                  <a:srgbClr val="000000"/>
                </a:solidFill>
                <a:latin typeface="Times New Roman" pitchFamily="18" charset="0"/>
                <a:ea typeface="Calibri" pitchFamily="34" charset="0"/>
                <a:cs typeface="Times New Roman" pitchFamily="18" charset="0"/>
              </a:rPr>
              <a:t>, gerek birlikte </a:t>
            </a:r>
            <a:r>
              <a:rPr lang="tr-TR" dirty="0">
                <a:solidFill>
                  <a:srgbClr val="000000"/>
                </a:solidFill>
                <a:latin typeface="Calibri" pitchFamily="34" charset="0"/>
                <a:ea typeface="HiddenHorzOCR" charset="-128"/>
                <a:cs typeface="Times New Roman" pitchFamily="18" charset="0"/>
              </a:rPr>
              <a:t>yazdıkları </a:t>
            </a:r>
            <a:r>
              <a:rPr lang="tr-TR" dirty="0">
                <a:solidFill>
                  <a:srgbClr val="000000"/>
                </a:solidFill>
                <a:latin typeface="Times New Roman" pitchFamily="18" charset="0"/>
                <a:ea typeface="Calibri" pitchFamily="34" charset="0"/>
                <a:cs typeface="Times New Roman" pitchFamily="18" charset="0"/>
              </a:rPr>
              <a:t>kitaptan, gerek her birinin ayrı ayrı </a:t>
            </a:r>
            <a:r>
              <a:rPr lang="tr-TR" dirty="0">
                <a:solidFill>
                  <a:srgbClr val="000000"/>
                </a:solidFill>
                <a:latin typeface="Calibri" pitchFamily="34" charset="0"/>
                <a:ea typeface="HiddenHorzOCR" charset="-128"/>
                <a:cs typeface="Times New Roman" pitchFamily="18" charset="0"/>
              </a:rPr>
              <a:t>yaptıkları çalışmalarıyla </a:t>
            </a:r>
            <a:r>
              <a:rPr lang="tr-TR" dirty="0">
                <a:solidFill>
                  <a:srgbClr val="000000"/>
                </a:solidFill>
                <a:latin typeface="Times New Roman" pitchFamily="18" charset="0"/>
                <a:ea typeface="Calibri" pitchFamily="34" charset="0"/>
                <a:cs typeface="Times New Roman" pitchFamily="18" charset="0"/>
              </a:rPr>
              <a:t>sosyal aksiyon ya da mikro sosyolojik din teorileri </a:t>
            </a:r>
            <a:r>
              <a:rPr lang="tr-TR" dirty="0">
                <a:solidFill>
                  <a:srgbClr val="000000"/>
                </a:solidFill>
                <a:latin typeface="Calibri" pitchFamily="34" charset="0"/>
                <a:ea typeface="HiddenHorzOCR" charset="-128"/>
                <a:cs typeface="Times New Roman" pitchFamily="18" charset="0"/>
              </a:rPr>
              <a:t>alanında </a:t>
            </a:r>
            <a:r>
              <a:rPr lang="tr-TR" dirty="0">
                <a:solidFill>
                  <a:srgbClr val="000000"/>
                </a:solidFill>
                <a:latin typeface="Times New Roman" pitchFamily="18" charset="0"/>
                <a:ea typeface="Calibri" pitchFamily="34" charset="0"/>
                <a:cs typeface="Times New Roman" pitchFamily="18" charset="0"/>
              </a:rPr>
              <a:t>din sosyolojisine </a:t>
            </a:r>
            <a:r>
              <a:rPr lang="tr-TR" dirty="0">
                <a:solidFill>
                  <a:srgbClr val="000000"/>
                </a:solidFill>
                <a:latin typeface="Calibri" pitchFamily="34" charset="0"/>
                <a:ea typeface="HiddenHorzOCR" charset="-128"/>
                <a:cs typeface="Times New Roman" pitchFamily="18" charset="0"/>
              </a:rPr>
              <a:t>katkıda bulunmuş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nemli sosyo</a:t>
            </a:r>
            <a:r>
              <a:rPr lang="tr-TR" dirty="0">
                <a:solidFill>
                  <a:srgbClr val="000000"/>
                </a:solidFill>
                <a:latin typeface="Calibri" pitchFamily="34" charset="0"/>
                <a:ea typeface="HiddenHorzOCR" charset="-128"/>
                <a:cs typeface="Times New Roman" pitchFamily="18" charset="0"/>
              </a:rPr>
              <a:t>loglardır.</a:t>
            </a:r>
            <a:r>
              <a:rPr lang="tr-TR" dirty="0">
                <a:solidFill>
                  <a:srgbClr val="000000"/>
                </a:solidFill>
                <a:latin typeface="Times New Roman" pitchFamily="18" charset="0"/>
                <a:ea typeface="Calibri" pitchFamily="34" charset="0"/>
                <a:cs typeface="Times New Roman" pitchFamily="18" charset="0"/>
              </a:rPr>
              <a:t>Her iki din </a:t>
            </a:r>
            <a:r>
              <a:rPr lang="tr-TR" dirty="0" err="1">
                <a:solidFill>
                  <a:srgbClr val="000000"/>
                </a:solidFill>
                <a:latin typeface="Times New Roman" pitchFamily="18" charset="0"/>
                <a:ea typeface="Calibri" pitchFamily="34" charset="0"/>
                <a:cs typeface="Times New Roman" pitchFamily="18" charset="0"/>
              </a:rPr>
              <a:t>sosyoloğu</a:t>
            </a:r>
            <a:r>
              <a:rPr lang="tr-TR" dirty="0">
                <a:solidFill>
                  <a:srgbClr val="000000"/>
                </a:solidFill>
                <a:latin typeface="Times New Roman" pitchFamily="18" charset="0"/>
                <a:ea typeface="Calibri" pitchFamily="34" charset="0"/>
                <a:cs typeface="Times New Roman" pitchFamily="18" charset="0"/>
              </a:rPr>
              <a:t> da dini, insanların etraflarındaki fiziki ve sosyal </a:t>
            </a:r>
            <a:r>
              <a:rPr lang="tr-TR" dirty="0">
                <a:solidFill>
                  <a:srgbClr val="000000"/>
                </a:solidFill>
                <a:latin typeface="Calibri" pitchFamily="34" charset="0"/>
                <a:ea typeface="HiddenHorzOCR" charset="-128"/>
                <a:cs typeface="Times New Roman" pitchFamily="18" charset="0"/>
              </a:rPr>
              <a:t>dünyayı anlamlandırmalarında başvurdukları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nemli bir kurum olarak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rmektedir</a:t>
            </a:r>
          </a:p>
          <a:p>
            <a:pPr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Berger</a:t>
            </a:r>
            <a:r>
              <a:rPr lang="tr-TR" dirty="0">
                <a:solidFill>
                  <a:srgbClr val="000000"/>
                </a:solidFill>
                <a:latin typeface="Times New Roman" pitchFamily="18" charset="0"/>
                <a:ea typeface="Calibri" pitchFamily="34" charset="0"/>
                <a:cs typeface="Times New Roman" pitchFamily="18" charset="0"/>
              </a:rPr>
              <a:t> din ile ilgili analizlerini </a:t>
            </a:r>
            <a:r>
              <a:rPr lang="tr-TR" dirty="0" err="1">
                <a:solidFill>
                  <a:srgbClr val="000000"/>
                </a:solidFill>
                <a:latin typeface="Times New Roman" pitchFamily="18" charset="0"/>
                <a:ea typeface="Calibri" pitchFamily="34" charset="0"/>
                <a:cs typeface="Times New Roman" pitchFamily="18" charset="0"/>
              </a:rPr>
              <a:t>Luckmann’la</a:t>
            </a:r>
            <a:r>
              <a:rPr lang="tr-TR" dirty="0">
                <a:solidFill>
                  <a:srgbClr val="000000"/>
                </a:solidFill>
                <a:latin typeface="Times New Roman" pitchFamily="18" charset="0"/>
                <a:ea typeface="Calibri" pitchFamily="34" charset="0"/>
                <a:cs typeface="Times New Roman" pitchFamily="18" charset="0"/>
              </a:rPr>
              <a:t> birlikte geliştirdiği ‘realitenin sosyal inşası’ perspektifi çerçevesinde yapmıştır. Buna göre öznel bilinçlilik ile sosyal kültürel dünya arasındaki karşılıklı bağımlılık ilişkisi bir çeşit süre giden diyalektik süreç olarak analiz edilir. Bu süreçte insan </a:t>
            </a:r>
            <a:r>
              <a:rPr lang="tr-TR" dirty="0" err="1">
                <a:solidFill>
                  <a:srgbClr val="000000"/>
                </a:solidFill>
                <a:latin typeface="Times New Roman" pitchFamily="18" charset="0"/>
                <a:ea typeface="Calibri" pitchFamily="34" charset="0"/>
                <a:cs typeface="Times New Roman" pitchFamily="18" charset="0"/>
              </a:rPr>
              <a:t>sosyo</a:t>
            </a:r>
            <a:r>
              <a:rPr lang="tr-TR" dirty="0">
                <a:solidFill>
                  <a:srgbClr val="000000"/>
                </a:solidFill>
                <a:latin typeface="Times New Roman" pitchFamily="18" charset="0"/>
                <a:ea typeface="Calibri" pitchFamily="34" charset="0"/>
                <a:cs typeface="Times New Roman" pitchFamily="18" charset="0"/>
              </a:rPr>
              <a:t>-kültürel dünyayı diğerleri ile etkileşim yoluyla meydana getirir. </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419128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1"/>
          <p:cNvSpPr>
            <a:spLocks noChangeArrowheads="1"/>
          </p:cNvSpPr>
          <p:nvPr/>
        </p:nvSpPr>
        <p:spPr bwMode="auto">
          <a:xfrm>
            <a:off x="1881158" y="357166"/>
            <a:ext cx="8143932"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Daha sonra bu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dışsal </a:t>
            </a:r>
            <a:r>
              <a:rPr lang="tr-TR" sz="1400" dirty="0" err="1">
                <a:solidFill>
                  <a:srgbClr val="000000"/>
                </a:solidFill>
                <a:latin typeface="Times New Roman" pitchFamily="18" charset="0"/>
                <a:ea typeface="Calibri" pitchFamily="34" charset="0"/>
                <a:cs typeface="Times New Roman" pitchFamily="18" charset="0"/>
              </a:rPr>
              <a:t>sosyo</a:t>
            </a:r>
            <a:r>
              <a:rPr lang="tr-TR" sz="1400" dirty="0">
                <a:solidFill>
                  <a:srgbClr val="000000"/>
                </a:solidFill>
                <a:latin typeface="Times New Roman" pitchFamily="18" charset="0"/>
                <a:ea typeface="Calibri" pitchFamily="34" charset="0"/>
                <a:cs typeface="Times New Roman" pitchFamily="18" charset="0"/>
              </a:rPr>
              <a:t>-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rel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olarak </a:t>
            </a:r>
            <a:r>
              <a:rPr lang="tr-TR" sz="1400" dirty="0" err="1">
                <a:solidFill>
                  <a:srgbClr val="000000"/>
                </a:solidFill>
                <a:latin typeface="Times New Roman" pitchFamily="18" charset="0"/>
                <a:ea typeface="Calibri" pitchFamily="34" charset="0"/>
                <a:cs typeface="Times New Roman" pitchFamily="18" charset="0"/>
              </a:rPr>
              <a:t>subjektif</a:t>
            </a:r>
            <a:r>
              <a:rPr lang="tr-TR" sz="1400" dirty="0">
                <a:solidFill>
                  <a:srgbClr val="000000"/>
                </a:solidFill>
                <a:latin typeface="Times New Roman" pitchFamily="18" charset="0"/>
                <a:ea typeface="Calibri" pitchFamily="34" charset="0"/>
                <a:cs typeface="Times New Roman" pitchFamily="18" charset="0"/>
              </a:rPr>
              <a:t> bilin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ve yapıların şekillenmesine katkıda bulunur.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err="1">
                <a:solidFill>
                  <a:srgbClr val="000000"/>
                </a:solidFill>
                <a:latin typeface="Times New Roman" pitchFamily="18" charset="0"/>
                <a:ea typeface="Calibri" pitchFamily="34" charset="0"/>
                <a:cs typeface="Times New Roman" pitchFamily="18" charset="0"/>
              </a:rPr>
              <a:t>Berger</a:t>
            </a:r>
            <a:r>
              <a:rPr lang="tr-TR" sz="1400" dirty="0">
                <a:solidFill>
                  <a:srgbClr val="000000"/>
                </a:solidFill>
                <a:latin typeface="Times New Roman" pitchFamily="18" charset="0"/>
                <a:ea typeface="Calibri" pitchFamily="34" charset="0"/>
                <a:cs typeface="Times New Roman" pitchFamily="18" charset="0"/>
              </a:rPr>
              <a:t> ve </a:t>
            </a:r>
            <a:r>
              <a:rPr lang="tr-TR" sz="1400" dirty="0" err="1">
                <a:solidFill>
                  <a:srgbClr val="000000"/>
                </a:solidFill>
                <a:latin typeface="Times New Roman" pitchFamily="18" charset="0"/>
                <a:ea typeface="Calibri" pitchFamily="34" charset="0"/>
                <a:cs typeface="Times New Roman" pitchFamily="18" charset="0"/>
              </a:rPr>
              <a:t>Luckmann</a:t>
            </a:r>
            <a:r>
              <a:rPr lang="tr-TR" sz="1400" dirty="0">
                <a:solidFill>
                  <a:srgbClr val="000000"/>
                </a:solidFill>
                <a:latin typeface="Times New Roman" pitchFamily="18" charset="0"/>
                <a:ea typeface="Calibri" pitchFamily="34" charset="0"/>
                <a:cs typeface="Times New Roman" pitchFamily="18" charset="0"/>
              </a:rPr>
              <a:t>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ekliğin toplumsal inşasında devam eden diyalektik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recin ilk safhasına </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dışsallaştırma</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yani</a:t>
            </a:r>
            <a:r>
              <a:rPr lang="tr-TR" sz="1400" dirty="0">
                <a:solidFill>
                  <a:srgbClr val="000000"/>
                </a:solidFill>
                <a:latin typeface="Times New Roman" pitchFamily="18" charset="0"/>
                <a:ea typeface="Calibri" pitchFamily="34" charset="0"/>
                <a:cs typeface="Times New Roman" pitchFamily="18" charset="0"/>
              </a:rPr>
              <a:t> maddeleştirme demektedirler. Buna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toplum objektif bir realitedir. Yine bu sosyologlar, bireylerin toplumu meydana getirmeleri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reci olarak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kleri maddeleştirme ile birlikte bunların objektif realiteler haline gelmeye başladıklarını ileri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rerler. Toplumun nesnel bir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eklik haline gelme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reci olarak bu durumu </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nesnelleştirme</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ile</a:t>
            </a:r>
            <a:r>
              <a:rPr lang="tr-TR" sz="1400" dirty="0">
                <a:solidFill>
                  <a:srgbClr val="000000"/>
                </a:solidFill>
                <a:latin typeface="Times New Roman" pitchFamily="18" charset="0"/>
                <a:ea typeface="Calibri" pitchFamily="34" charset="0"/>
                <a:cs typeface="Times New Roman" pitchFamily="18" charset="0"/>
              </a:rPr>
              <a:t> kavramsallaştırırlar. Bu şemada insanoğlu toplumun bir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olarak belirtilmektedir. B</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ylece insanlar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rettikleri dini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nceden ve inşa ettikleri evin fonksiyonundan etkilenirler. Bu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i</a:t>
            </a:r>
            <a:r>
              <a:rPr lang="tr-TR" sz="1400" dirty="0" err="1">
                <a:solidFill>
                  <a:srgbClr val="000000"/>
                </a:solidFill>
                <a:latin typeface="Calibri"/>
                <a:ea typeface="Calibri" pitchFamily="34" charset="0"/>
                <a:cs typeface="Times New Roman" pitchFamily="18" charset="0"/>
              </a:rPr>
              <a:t>ç</a:t>
            </a:r>
            <a:r>
              <a:rPr lang="tr-TR" sz="1400" dirty="0" err="1">
                <a:solidFill>
                  <a:srgbClr val="000000"/>
                </a:solidFill>
                <a:latin typeface="Times New Roman" pitchFamily="18" charset="0"/>
                <a:ea typeface="Calibri" pitchFamily="34" charset="0"/>
                <a:cs typeface="Times New Roman" pitchFamily="18" charset="0"/>
              </a:rPr>
              <a:t>selleştirme</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olarak</a:t>
            </a:r>
            <a:r>
              <a:rPr lang="tr-TR" sz="1400" dirty="0">
                <a:solidFill>
                  <a:srgbClr val="000000"/>
                </a:solidFill>
                <a:latin typeface="Times New Roman" pitchFamily="18" charset="0"/>
                <a:ea typeface="Calibri" pitchFamily="34" charset="0"/>
                <a:cs typeface="Times New Roman" pitchFamily="18" charset="0"/>
              </a:rPr>
              <a:t> isimlendirilir. Artık insan toplumsal bir varlıktır. Maddeleştirme,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selleştirme ve nesnelleştirme devamlılık arz eden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ler olarak toplumda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reklilik meydana getirilir. Bu diyalektik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toplum insan tarafından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retilip sosyal bir realite haline gelirken, aynı zamanda insan da toplumun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olarak şekillenir.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Bu sosyologların din hakkındaki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şleri makro-sosyolojik işlevselciliğin mikro seviyede yeniden inşası olarak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lebilir. Onlar insanın etrafındaki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nyaya anlam verip onu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znel olarak yorumlamak suretiyle oluşturduğu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bjektif ilişkinin giderek objektif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algısına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şeceğini iddia etmektedirler.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Onlara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din, insanın anlam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nyasını inşa etmede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rmede ve meşrulaştırmada yardımcı olan bir kurumdur. Zira hayatın anlamı hakkında doğru kabul edilen 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ndelik bilgiyi de kapsayan anlam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nyası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rekli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meşrulaştırılmaya</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ihtiya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duyar. Toplum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yelerine anlam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nyalarının doğru ve meşru olduğu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rekli telkinde bulunmak gerekir. B</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 bir meşruiyet desteğinin olmaması durumunda zaten hassas ve kırılgan olan anlam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nyası zayıflamaya başlar. Hayatın anlamsızlaşmasıyla ve toplumsal istikrarın bozulmasıyla karşı karşıya kalınır. İşte bu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te din sosyal kurumları kutsal ve kozmik referans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evesinde yerleştirerek meşrulaştırmaya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alışır.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096230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1"/>
          <p:cNvSpPr>
            <a:spLocks noChangeArrowheads="1"/>
          </p:cNvSpPr>
          <p:nvPr/>
        </p:nvSpPr>
        <p:spPr bwMode="auto">
          <a:xfrm>
            <a:off x="1738282" y="214290"/>
            <a:ext cx="8429684"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Berger</a:t>
            </a:r>
            <a:r>
              <a:rPr lang="tr-TR" dirty="0">
                <a:solidFill>
                  <a:srgbClr val="000000"/>
                </a:solidFill>
                <a:latin typeface="Times New Roman" pitchFamily="18" charset="0"/>
                <a:ea typeface="Calibri" pitchFamily="34" charset="0"/>
                <a:cs typeface="Times New Roman" pitchFamily="18" charset="0"/>
              </a:rPr>
              <a:t> ve </a:t>
            </a:r>
            <a:r>
              <a:rPr lang="tr-TR" dirty="0" err="1">
                <a:solidFill>
                  <a:srgbClr val="000000"/>
                </a:solidFill>
                <a:latin typeface="Times New Roman" pitchFamily="18" charset="0"/>
                <a:ea typeface="Calibri" pitchFamily="34" charset="0"/>
                <a:cs typeface="Times New Roman" pitchFamily="18" charset="0"/>
              </a:rPr>
              <a:t>Luckmann</a:t>
            </a:r>
            <a:r>
              <a:rPr lang="tr-TR" dirty="0">
                <a:solidFill>
                  <a:srgbClr val="000000"/>
                </a:solidFill>
                <a:latin typeface="Times New Roman" pitchFamily="18" charset="0"/>
                <a:ea typeface="Calibri" pitchFamily="34" charset="0"/>
                <a:cs typeface="Times New Roman" pitchFamily="18" charset="0"/>
              </a:rPr>
              <a:t>, teorik yaklaşımlarının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ok fazla entelekt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el olması nedeniyle eleştirilmişlerdir. Bazı sosyologlar da 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 insanların hayatlarının b</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 y</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nlerinde anlam bulma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abası 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 olmadıklarını iddia ederek onları eleştirmişlerdir. </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Berger</a:t>
            </a:r>
            <a:r>
              <a:rPr lang="tr-TR" dirty="0">
                <a:solidFill>
                  <a:srgbClr val="000000"/>
                </a:solidFill>
                <a:latin typeface="Times New Roman" pitchFamily="18" charset="0"/>
                <a:ea typeface="Calibri" pitchFamily="34" charset="0"/>
                <a:cs typeface="Times New Roman" pitchFamily="18" charset="0"/>
              </a:rPr>
              <a:t> ve </a:t>
            </a:r>
            <a:r>
              <a:rPr lang="tr-TR" dirty="0" err="1">
                <a:solidFill>
                  <a:srgbClr val="000000"/>
                </a:solidFill>
                <a:latin typeface="Times New Roman" pitchFamily="18" charset="0"/>
                <a:ea typeface="Calibri" pitchFamily="34" charset="0"/>
                <a:cs typeface="Times New Roman" pitchFamily="18" charset="0"/>
              </a:rPr>
              <a:t>Luckmann</a:t>
            </a:r>
            <a:r>
              <a:rPr lang="tr-TR" dirty="0">
                <a:solidFill>
                  <a:srgbClr val="000000"/>
                </a:solidFill>
                <a:latin typeface="Times New Roman" pitchFamily="18" charset="0"/>
                <a:ea typeface="Calibri" pitchFamily="34" charset="0"/>
                <a:cs typeface="Times New Roman" pitchFamily="18" charset="0"/>
              </a:rPr>
              <a:t>, dinin toplumda sosyal birliğe yol a</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tığını kabul etmektedirler. Ancak onlar, dinin toplumda b</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nmelere ya da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atışmalara da neden olabileceğini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rmezden geldikleri gerek</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esiyle de eleştirilmişlerdir.</a:t>
            </a:r>
          </a:p>
          <a:p>
            <a:pPr algn="just" eaLnBrk="0" fontAlgn="base" hangingPunct="0">
              <a:spcBef>
                <a:spcPct val="0"/>
              </a:spcBef>
              <a:spcAft>
                <a:spcPct val="0"/>
              </a:spcAft>
            </a:pPr>
            <a:endParaRPr lang="tr-TR" dirty="0">
              <a:solidFill>
                <a:prstClr val="black"/>
              </a:solidFill>
              <a:latin typeface="Arial" pitchFamily="34" charset="0"/>
              <a:cs typeface="Arial" pitchFamily="34" charset="0"/>
            </a:endParaRPr>
          </a:p>
          <a:p>
            <a:pPr algn="just" fontAlgn="base">
              <a:spcBef>
                <a:spcPct val="0"/>
              </a:spcBef>
              <a:spcAft>
                <a:spcPct val="0"/>
              </a:spcAft>
            </a:pPr>
            <a:r>
              <a:rPr lang="tr-TR" b="1" dirty="0" err="1">
                <a:solidFill>
                  <a:srgbClr val="000000"/>
                </a:solidFill>
                <a:latin typeface="Times New Roman" pitchFamily="18" charset="0"/>
                <a:ea typeface="Calibri" pitchFamily="34" charset="0"/>
                <a:cs typeface="Times New Roman" pitchFamily="18" charset="0"/>
              </a:rPr>
              <a:t>Yapısallaşım</a:t>
            </a:r>
            <a:r>
              <a:rPr lang="tr-TR" b="1" dirty="0">
                <a:solidFill>
                  <a:srgbClr val="000000"/>
                </a:solidFill>
                <a:latin typeface="Times New Roman" pitchFamily="18" charset="0"/>
                <a:ea typeface="Calibri" pitchFamily="34" charset="0"/>
                <a:cs typeface="Times New Roman" pitchFamily="18" charset="0"/>
              </a:rPr>
              <a:t> Teorisi: </a:t>
            </a:r>
            <a:r>
              <a:rPr lang="tr-TR" b="1" dirty="0" err="1">
                <a:solidFill>
                  <a:srgbClr val="000000"/>
                </a:solidFill>
                <a:latin typeface="Times New Roman" pitchFamily="18" charset="0"/>
                <a:ea typeface="Calibri" pitchFamily="34" charset="0"/>
                <a:cs typeface="Times New Roman" pitchFamily="18" charset="0"/>
              </a:rPr>
              <a:t>Anthony</a:t>
            </a:r>
            <a:r>
              <a:rPr lang="tr-TR" b="1" dirty="0">
                <a:solidFill>
                  <a:srgbClr val="000000"/>
                </a:solidFill>
                <a:latin typeface="Times New Roman" pitchFamily="18" charset="0"/>
                <a:ea typeface="Calibri" pitchFamily="34" charset="0"/>
                <a:cs typeface="Times New Roman" pitchFamily="18" charset="0"/>
              </a:rPr>
              <a:t> </a:t>
            </a:r>
            <a:r>
              <a:rPr lang="tr-TR" b="1" dirty="0" err="1">
                <a:solidFill>
                  <a:srgbClr val="000000"/>
                </a:solidFill>
                <a:latin typeface="Times New Roman" pitchFamily="18" charset="0"/>
                <a:ea typeface="Calibri" pitchFamily="34" charset="0"/>
                <a:cs typeface="Times New Roman" pitchFamily="18" charset="0"/>
              </a:rPr>
              <a:t>Giddens</a:t>
            </a:r>
            <a:r>
              <a:rPr lang="tr-TR" b="1" dirty="0">
                <a:solidFill>
                  <a:srgbClr val="000000"/>
                </a:solidFill>
                <a:latin typeface="Times New Roman" pitchFamily="18" charset="0"/>
                <a:ea typeface="Calibri" pitchFamily="34" charset="0"/>
                <a:cs typeface="Times New Roman" pitchFamily="18" charset="0"/>
              </a:rPr>
              <a:t> (1938-</a:t>
            </a:r>
            <a:r>
              <a:rPr lang="tr-TR" b="1" dirty="0">
                <a:solidFill>
                  <a:srgbClr val="000000"/>
                </a:solidFill>
                <a:latin typeface="Calibri"/>
                <a:ea typeface="Calibri" pitchFamily="34" charset="0"/>
                <a:cs typeface="Times New Roman" pitchFamily="18" charset="0"/>
              </a:rPr>
              <a:t>…</a:t>
            </a:r>
            <a:r>
              <a:rPr lang="tr-TR" b="1" dirty="0">
                <a:solidFill>
                  <a:srgbClr val="000000"/>
                </a:solidFill>
                <a:latin typeface="Times New Roman" pitchFamily="18" charset="0"/>
                <a:ea typeface="Calibri" pitchFamily="34" charset="0"/>
                <a:cs typeface="Times New Roman" pitchFamily="18" charset="0"/>
              </a:rPr>
              <a:t>)</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Makro ve mikro teoriler </a:t>
            </a:r>
            <a:r>
              <a:rPr lang="tr-TR" dirty="0">
                <a:solidFill>
                  <a:srgbClr val="000000"/>
                </a:solidFill>
                <a:latin typeface="Calibri" pitchFamily="34" charset="0"/>
                <a:ea typeface="HiddenHorzOCR" charset="-128"/>
                <a:cs typeface="Times New Roman" pitchFamily="18" charset="0"/>
              </a:rPr>
              <a:t>arasındaki açıklığı </a:t>
            </a:r>
            <a:r>
              <a:rPr lang="tr-TR" dirty="0">
                <a:solidFill>
                  <a:srgbClr val="000000"/>
                </a:solidFill>
                <a:latin typeface="Times New Roman" pitchFamily="18" charset="0"/>
                <a:ea typeface="Calibri" pitchFamily="34" charset="0"/>
                <a:cs typeface="Times New Roman" pitchFamily="18" charset="0"/>
              </a:rPr>
              <a:t>kapamaya y</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nelik olarak her iki teorik </a:t>
            </a:r>
            <a:r>
              <a:rPr lang="tr-TR" dirty="0">
                <a:solidFill>
                  <a:srgbClr val="000000"/>
                </a:solidFill>
                <a:latin typeface="Calibri" pitchFamily="34" charset="0"/>
                <a:ea typeface="HiddenHorzOCR" charset="-128"/>
                <a:cs typeface="Times New Roman" pitchFamily="18" charset="0"/>
              </a:rPr>
              <a:t>yaklaşım </a:t>
            </a:r>
            <a:r>
              <a:rPr lang="tr-TR" dirty="0">
                <a:solidFill>
                  <a:srgbClr val="000000"/>
                </a:solidFill>
                <a:latin typeface="Times New Roman" pitchFamily="18" charset="0"/>
                <a:ea typeface="Calibri" pitchFamily="34" charset="0"/>
                <a:cs typeface="Times New Roman" pitchFamily="18" charset="0"/>
              </a:rPr>
              <a:t>grubunu </a:t>
            </a:r>
            <a:r>
              <a:rPr lang="tr-TR" dirty="0">
                <a:solidFill>
                  <a:srgbClr val="000000"/>
                </a:solidFill>
                <a:latin typeface="Calibri" pitchFamily="34" charset="0"/>
                <a:ea typeface="HiddenHorzOCR" charset="-128"/>
                <a:cs typeface="Times New Roman" pitchFamily="18" charset="0"/>
              </a:rPr>
              <a:t>uzlaştırma girişimi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er</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evesinde </a:t>
            </a:r>
            <a:r>
              <a:rPr lang="tr-TR" dirty="0" err="1">
                <a:solidFill>
                  <a:srgbClr val="000000"/>
                </a:solidFill>
                <a:latin typeface="Calibri" pitchFamily="34" charset="0"/>
                <a:ea typeface="HiddenHorzOCR" charset="-128"/>
                <a:cs typeface="Times New Roman" pitchFamily="18" charset="0"/>
              </a:rPr>
              <a:t>yapısallaşım</a:t>
            </a:r>
            <a:r>
              <a:rPr lang="tr-TR" dirty="0">
                <a:solidFill>
                  <a:srgbClr val="000000"/>
                </a:solidFill>
                <a:latin typeface="Times New Roman" pitchFamily="18" charset="0"/>
                <a:ea typeface="Calibri" pitchFamily="34" charset="0"/>
                <a:cs typeface="Times New Roman" pitchFamily="18" charset="0"/>
              </a:rPr>
              <a:t> teorileri </a:t>
            </a:r>
            <a:r>
              <a:rPr lang="tr-TR" dirty="0">
                <a:solidFill>
                  <a:srgbClr val="000000"/>
                </a:solidFill>
                <a:latin typeface="Calibri" pitchFamily="34" charset="0"/>
                <a:ea typeface="HiddenHorzOCR" charset="-128"/>
                <a:cs typeface="Times New Roman" pitchFamily="18" charset="0"/>
              </a:rPr>
              <a:t>dediğimiz </a:t>
            </a:r>
            <a:r>
              <a:rPr lang="tr-TR" dirty="0">
                <a:solidFill>
                  <a:srgbClr val="000000"/>
                </a:solidFill>
                <a:latin typeface="Times New Roman" pitchFamily="18" charset="0"/>
                <a:ea typeface="Calibri" pitchFamily="34" charset="0"/>
                <a:cs typeface="Times New Roman" pitchFamily="18" charset="0"/>
              </a:rPr>
              <a:t>bir </a:t>
            </a:r>
            <a:r>
              <a:rPr lang="tr-TR" dirty="0">
                <a:solidFill>
                  <a:srgbClr val="000000"/>
                </a:solidFill>
                <a:latin typeface="Calibri"/>
                <a:ea typeface="Calibri" pitchFamily="34" charset="0"/>
                <a:cs typeface="Times New Roman" pitchFamily="18" charset="0"/>
              </a:rPr>
              <a:t>üçü</a:t>
            </a:r>
            <a:r>
              <a:rPr lang="tr-TR" dirty="0">
                <a:solidFill>
                  <a:srgbClr val="000000"/>
                </a:solidFill>
                <a:latin typeface="Times New Roman" pitchFamily="18" charset="0"/>
                <a:ea typeface="Calibri" pitchFamily="34" charset="0"/>
                <a:cs typeface="Times New Roman" pitchFamily="18" charset="0"/>
              </a:rPr>
              <a:t>nc</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sosyolojik teoriler kategorisi de g</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 sosyal </a:t>
            </a:r>
            <a:r>
              <a:rPr lang="tr-TR" dirty="0">
                <a:solidFill>
                  <a:srgbClr val="000000"/>
                </a:solidFill>
                <a:latin typeface="Calibri" pitchFamily="34" charset="0"/>
                <a:ea typeface="HiddenHorzOCR" charset="-128"/>
                <a:cs typeface="Times New Roman" pitchFamily="18" charset="0"/>
              </a:rPr>
              <a:t>düşüncesinde </a:t>
            </a:r>
            <a:r>
              <a:rPr lang="tr-TR" dirty="0">
                <a:solidFill>
                  <a:srgbClr val="000000"/>
                </a:solidFill>
                <a:latin typeface="Times New Roman" pitchFamily="18" charset="0"/>
                <a:ea typeface="Calibri" pitchFamily="34" charset="0"/>
                <a:cs typeface="Times New Roman" pitchFamily="18" charset="0"/>
              </a:rPr>
              <a:t>etkili olmaya </a:t>
            </a:r>
            <a:r>
              <a:rPr lang="tr-TR" dirty="0">
                <a:solidFill>
                  <a:srgbClr val="000000"/>
                </a:solidFill>
                <a:latin typeface="Calibri" pitchFamily="34" charset="0"/>
                <a:ea typeface="HiddenHorzOCR" charset="-128"/>
                <a:cs typeface="Times New Roman" pitchFamily="18" charset="0"/>
              </a:rPr>
              <a:t>başlamıştır. </a:t>
            </a:r>
            <a:r>
              <a:rPr lang="tr-TR" dirty="0">
                <a:solidFill>
                  <a:srgbClr val="000000"/>
                </a:solidFill>
                <a:latin typeface="Times New Roman" pitchFamily="18" charset="0"/>
                <a:ea typeface="Calibri" pitchFamily="34" charset="0"/>
                <a:cs typeface="Times New Roman" pitchFamily="18" charset="0"/>
              </a:rPr>
              <a:t>Dinin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nemli </a:t>
            </a:r>
            <a:r>
              <a:rPr lang="tr-TR" dirty="0">
                <a:solidFill>
                  <a:srgbClr val="000000"/>
                </a:solidFill>
                <a:latin typeface="Calibri" pitchFamily="34" charset="0"/>
                <a:ea typeface="HiddenHorzOCR" charset="-128"/>
                <a:cs typeface="Times New Roman" pitchFamily="18" charset="0"/>
              </a:rPr>
              <a:t>kısmını oluş</a:t>
            </a:r>
            <a:r>
              <a:rPr lang="tr-TR" dirty="0">
                <a:solidFill>
                  <a:srgbClr val="000000"/>
                </a:solidFill>
                <a:latin typeface="Times New Roman" pitchFamily="18" charset="0"/>
                <a:ea typeface="Calibri" pitchFamily="34" charset="0"/>
                <a:cs typeface="Times New Roman" pitchFamily="18" charset="0"/>
              </a:rPr>
              <a:t>turan sosyal y</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ile ilgili sosyolojik tahlillerde </a:t>
            </a:r>
            <a:r>
              <a:rPr lang="tr-TR" dirty="0" err="1">
                <a:solidFill>
                  <a:srgbClr val="000000"/>
                </a:solidFill>
                <a:latin typeface="Calibri" pitchFamily="34" charset="0"/>
                <a:ea typeface="HiddenHorzOCR" charset="-128"/>
                <a:cs typeface="Times New Roman" pitchFamily="18" charset="0"/>
              </a:rPr>
              <a:t>yapısallaşım</a:t>
            </a:r>
            <a:r>
              <a:rPr lang="tr-TR" dirty="0">
                <a:solidFill>
                  <a:srgbClr val="000000"/>
                </a:solidFill>
                <a:latin typeface="Calibri" pitchFamily="34" charset="0"/>
                <a:ea typeface="HiddenHorzOCR" charset="-128"/>
                <a:cs typeface="Times New Roman" pitchFamily="18" charset="0"/>
              </a:rPr>
              <a:t> </a:t>
            </a:r>
            <a:r>
              <a:rPr lang="tr-TR" dirty="0">
                <a:solidFill>
                  <a:srgbClr val="000000"/>
                </a:solidFill>
                <a:latin typeface="Times New Roman" pitchFamily="18" charset="0"/>
                <a:ea typeface="Calibri" pitchFamily="34" charset="0"/>
                <a:cs typeface="Times New Roman" pitchFamily="18" charset="0"/>
              </a:rPr>
              <a:t>teorileri </a:t>
            </a:r>
            <a:r>
              <a:rPr lang="tr-TR" dirty="0">
                <a:solidFill>
                  <a:srgbClr val="000000"/>
                </a:solidFill>
                <a:latin typeface="Calibri" pitchFamily="34" charset="0"/>
                <a:ea typeface="HiddenHorzOCR" charset="-128"/>
                <a:cs typeface="Times New Roman" pitchFamily="18" charset="0"/>
              </a:rPr>
              <a:t>farklı açıklamalar </a:t>
            </a:r>
            <a:r>
              <a:rPr lang="tr-TR" dirty="0">
                <a:solidFill>
                  <a:srgbClr val="000000"/>
                </a:solidFill>
                <a:latin typeface="Times New Roman" pitchFamily="18" charset="0"/>
                <a:ea typeface="Calibri" pitchFamily="34" charset="0"/>
                <a:cs typeface="Times New Roman" pitchFamily="18" charset="0"/>
              </a:rPr>
              <a:t>getirmekte ve dinin sosyal boyutunu </a:t>
            </a:r>
            <a:r>
              <a:rPr lang="tr-TR" dirty="0">
                <a:solidFill>
                  <a:srgbClr val="000000"/>
                </a:solidFill>
                <a:latin typeface="Calibri" pitchFamily="34" charset="0"/>
                <a:ea typeface="HiddenHorzOCR" charset="-128"/>
                <a:cs typeface="Times New Roman" pitchFamily="18" charset="0"/>
              </a:rPr>
              <a:t>anlamamıza katkıda </a:t>
            </a:r>
            <a:r>
              <a:rPr lang="tr-TR" dirty="0">
                <a:solidFill>
                  <a:srgbClr val="000000"/>
                </a:solidFill>
                <a:latin typeface="Times New Roman" pitchFamily="18" charset="0"/>
                <a:ea typeface="Calibri" pitchFamily="34" charset="0"/>
                <a:cs typeface="Times New Roman" pitchFamily="18" charset="0"/>
              </a:rPr>
              <a:t>bu</a:t>
            </a:r>
            <a:r>
              <a:rPr lang="tr-TR" dirty="0">
                <a:solidFill>
                  <a:srgbClr val="000000"/>
                </a:solidFill>
                <a:latin typeface="Calibri" pitchFamily="34" charset="0"/>
                <a:ea typeface="HiddenHorzOCR" charset="-128"/>
                <a:cs typeface="Times New Roman" pitchFamily="18" charset="0"/>
              </a:rPr>
              <a:t>lunmaktadır.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Anthony</a:t>
            </a:r>
            <a:r>
              <a:rPr lang="tr-TR" dirty="0">
                <a:solidFill>
                  <a:srgbClr val="000000"/>
                </a:solidFill>
                <a:latin typeface="Times New Roman" pitchFamily="18" charset="0"/>
                <a:ea typeface="Calibri" pitchFamily="34" charset="0"/>
                <a:cs typeface="Times New Roman" pitchFamily="18" charset="0"/>
              </a:rPr>
              <a:t> </a:t>
            </a:r>
            <a:r>
              <a:rPr lang="tr-TR" dirty="0" err="1">
                <a:solidFill>
                  <a:srgbClr val="000000"/>
                </a:solidFill>
                <a:latin typeface="Times New Roman" pitchFamily="18" charset="0"/>
                <a:ea typeface="Calibri" pitchFamily="34" charset="0"/>
                <a:cs typeface="Times New Roman" pitchFamily="18" charset="0"/>
              </a:rPr>
              <a:t>Giddens</a:t>
            </a:r>
            <a:r>
              <a:rPr lang="tr-TR" dirty="0" err="1">
                <a:solidFill>
                  <a:srgbClr val="000000"/>
                </a:solidFill>
                <a:latin typeface="Calibri"/>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ı</a:t>
            </a:r>
            <a:r>
              <a:rPr lang="tr-TR" dirty="0">
                <a:solidFill>
                  <a:srgbClr val="000000"/>
                </a:solidFill>
                <a:latin typeface="Times New Roman" pitchFamily="18" charset="0"/>
                <a:ea typeface="Calibri" pitchFamily="34" charset="0"/>
                <a:cs typeface="Times New Roman" pitchFamily="18" charset="0"/>
              </a:rPr>
              <a:t>, </a:t>
            </a:r>
            <a:r>
              <a:rPr lang="tr-TR" dirty="0" err="1">
                <a:solidFill>
                  <a:srgbClr val="000000"/>
                </a:solidFill>
                <a:latin typeface="Times New Roman" pitchFamily="18" charset="0"/>
                <a:ea typeface="Calibri" pitchFamily="34" charset="0"/>
                <a:cs typeface="Times New Roman" pitchFamily="18" charset="0"/>
              </a:rPr>
              <a:t>postmodernite</a:t>
            </a:r>
            <a:r>
              <a:rPr lang="tr-TR" dirty="0">
                <a:solidFill>
                  <a:srgbClr val="000000"/>
                </a:solidFill>
                <a:latin typeface="Times New Roman" pitchFamily="18" charset="0"/>
                <a:ea typeface="Calibri" pitchFamily="34" charset="0"/>
                <a:cs typeface="Times New Roman" pitchFamily="18" charset="0"/>
              </a:rPr>
              <a:t> ve din ilişkisini kendi geliştirdiği </a:t>
            </a:r>
            <a:r>
              <a:rPr lang="tr-TR" dirty="0" err="1">
                <a:solidFill>
                  <a:srgbClr val="000000"/>
                </a:solidFill>
                <a:latin typeface="Times New Roman" pitchFamily="18" charset="0"/>
                <a:ea typeface="Calibri" pitchFamily="34" charset="0"/>
                <a:cs typeface="Times New Roman" pitchFamily="18" charset="0"/>
              </a:rPr>
              <a:t>yapısallaşım</a:t>
            </a:r>
            <a:r>
              <a:rPr lang="tr-TR" dirty="0">
                <a:solidFill>
                  <a:srgbClr val="000000"/>
                </a:solidFill>
                <a:latin typeface="Times New Roman" pitchFamily="18" charset="0"/>
                <a:ea typeface="Calibri" pitchFamily="34" charset="0"/>
                <a:cs typeface="Times New Roman" pitchFamily="18" charset="0"/>
              </a:rPr>
              <a:t> teorisi bağlamında incelenebilir.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Giddens</a:t>
            </a:r>
            <a:r>
              <a:rPr lang="tr-TR" dirty="0">
                <a:solidFill>
                  <a:srgbClr val="000000"/>
                </a:solidFill>
                <a:latin typeface="Times New Roman" pitchFamily="18" charset="0"/>
                <a:ea typeface="Calibri" pitchFamily="34" charset="0"/>
                <a:cs typeface="Times New Roman" pitchFamily="18" charset="0"/>
              </a:rPr>
              <a:t>, modern sosyolojik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ncede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nc</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rol oynayan sosyologlar arasındadır. O, sosyal sınıf ve tabakalaşma gibi yapısal unsurların insan davranışı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zerindeki etkisini araştıran bir sosyolog olarak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alışmalarını s</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rm</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 Ancak daha sonra, yapı ile akt</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 arasında orta yolu bulma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abasında olmuş bir sosyolog olarak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nlenmiştir. </a:t>
            </a:r>
            <a:r>
              <a:rPr lang="tr-TR" dirty="0" err="1">
                <a:solidFill>
                  <a:srgbClr val="000000"/>
                </a:solidFill>
                <a:latin typeface="Times New Roman" pitchFamily="18" charset="0"/>
                <a:ea typeface="Calibri" pitchFamily="34" charset="0"/>
                <a:cs typeface="Times New Roman" pitchFamily="18" charset="0"/>
              </a:rPr>
              <a:t>Giddens</a:t>
            </a:r>
            <a:r>
              <a:rPr lang="tr-TR" dirty="0">
                <a:solidFill>
                  <a:srgbClr val="000000"/>
                </a:solidFill>
                <a:latin typeface="Times New Roman" pitchFamily="18" charset="0"/>
                <a:ea typeface="Calibri" pitchFamily="34" charset="0"/>
                <a:cs typeface="Times New Roman" pitchFamily="18" charset="0"/>
              </a:rPr>
              <a:t>, yapı ve aksiyon arasındaki ilişkiyi geliştirdiği </a:t>
            </a:r>
            <a:r>
              <a:rPr lang="tr-TR" dirty="0">
                <a:solidFill>
                  <a:srgbClr val="000000"/>
                </a:solidFill>
                <a:latin typeface="Calibri"/>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yapısallaşım</a:t>
            </a:r>
            <a:r>
              <a:rPr lang="tr-TR" dirty="0">
                <a:solidFill>
                  <a:srgbClr val="000000"/>
                </a:solidFill>
                <a:latin typeface="Calibri"/>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 ile a</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ıklamaya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alışmıştır.</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072069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1"/>
          <p:cNvSpPr>
            <a:spLocks noChangeArrowheads="1"/>
          </p:cNvSpPr>
          <p:nvPr/>
        </p:nvSpPr>
        <p:spPr bwMode="auto">
          <a:xfrm>
            <a:off x="1881126" y="1428736"/>
            <a:ext cx="8215402"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Giddens</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in</a:t>
            </a:r>
            <a:r>
              <a:rPr lang="tr-TR" sz="1600" dirty="0">
                <a:solidFill>
                  <a:srgbClr val="000000"/>
                </a:solidFill>
                <a:latin typeface="Times New Roman" pitchFamily="18" charset="0"/>
                <a:ea typeface="Calibri" pitchFamily="34" charset="0"/>
                <a:cs typeface="Times New Roman" pitchFamily="18" charset="0"/>
              </a:rPr>
              <a:t> yaklaşımı toplumsal yapıların sosyal pratikler yoluyla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rle tarafından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rekli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retildiğini belirtir. Onun yapı ile ilgili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nceleri, sosyal aksiyonu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kıldığı şeklindedir. Onun yaklaşımında ne yapıya ne de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ncelik verilmesi bu teoriyi diğerlerinden farklılaştırır.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Giddens</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pre</a:t>
            </a:r>
            <a:r>
              <a:rPr lang="tr-TR" sz="1600" dirty="0">
                <a:solidFill>
                  <a:srgbClr val="000000"/>
                </a:solidFill>
                <a:latin typeface="Times New Roman" pitchFamily="18" charset="0"/>
                <a:ea typeface="Calibri" pitchFamily="34" charset="0"/>
                <a:cs typeface="Times New Roman" pitchFamily="18" charset="0"/>
              </a:rPr>
              <a:t>-modem </a:t>
            </a:r>
            <a:r>
              <a:rPr lang="tr-TR" sz="1600" dirty="0">
                <a:solidFill>
                  <a:srgbClr val="000000"/>
                </a:solidFill>
                <a:latin typeface="Calibri" pitchFamily="34" charset="0"/>
                <a:ea typeface="HiddenHorzOCR" charset="-128"/>
                <a:cs typeface="Times New Roman" pitchFamily="18" charset="0"/>
              </a:rPr>
              <a:t>ve </a:t>
            </a:r>
            <a:r>
              <a:rPr lang="tr-TR" sz="1600" dirty="0">
                <a:solidFill>
                  <a:srgbClr val="000000"/>
                </a:solidFill>
                <a:latin typeface="Times New Roman" pitchFamily="18" charset="0"/>
                <a:ea typeface="Calibri" pitchFamily="34" charset="0"/>
                <a:cs typeface="Times New Roman" pitchFamily="18" charset="0"/>
              </a:rPr>
              <a:t>modern </a:t>
            </a:r>
            <a:r>
              <a:rPr lang="tr-TR" sz="1600" dirty="0">
                <a:solidFill>
                  <a:srgbClr val="000000"/>
                </a:solidFill>
                <a:latin typeface="Calibri" pitchFamily="34" charset="0"/>
                <a:ea typeface="HiddenHorzOCR" charset="-128"/>
                <a:cs typeface="Times New Roman" pitchFamily="18" charset="0"/>
              </a:rPr>
              <a:t>toplumları </a:t>
            </a:r>
            <a:r>
              <a:rPr lang="tr-TR" sz="1600" dirty="0">
                <a:solidFill>
                  <a:srgbClr val="000000"/>
                </a:solidFill>
                <a:latin typeface="Times New Roman" pitchFamily="18" charset="0"/>
                <a:ea typeface="Calibri" pitchFamily="34" charset="0"/>
                <a:cs typeface="Times New Roman" pitchFamily="18" charset="0"/>
              </a:rPr>
              <a:t>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ven ve risk </a:t>
            </a:r>
            <a:r>
              <a:rPr lang="tr-TR" sz="1600" dirty="0">
                <a:solidFill>
                  <a:srgbClr val="000000"/>
                </a:solidFill>
                <a:latin typeface="Calibri" pitchFamily="34" charset="0"/>
                <a:ea typeface="HiddenHorzOCR" charset="-128"/>
                <a:cs typeface="Times New Roman" pitchFamily="18" charset="0"/>
              </a:rPr>
              <a:t>kavramsallaştırması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evesinde ele </a:t>
            </a:r>
            <a:r>
              <a:rPr lang="tr-TR" sz="1600" dirty="0">
                <a:solidFill>
                  <a:srgbClr val="000000"/>
                </a:solidFill>
                <a:latin typeface="Calibri" pitchFamily="34" charset="0"/>
                <a:ea typeface="HiddenHorzOCR" charset="-128"/>
                <a:cs typeface="Times New Roman" pitchFamily="18" charset="0"/>
              </a:rPr>
              <a:t>alır. Geleneksel </a:t>
            </a:r>
            <a:r>
              <a:rPr lang="tr-TR" sz="1600" dirty="0">
                <a:solidFill>
                  <a:srgbClr val="000000"/>
                </a:solidFill>
                <a:latin typeface="Times New Roman" pitchFamily="18" charset="0"/>
                <a:ea typeface="Calibri" pitchFamily="34" charset="0"/>
                <a:cs typeface="Times New Roman" pitchFamily="18" charset="0"/>
              </a:rPr>
              <a:t>toplumlara </a:t>
            </a:r>
            <a:r>
              <a:rPr lang="tr-TR" sz="1600" dirty="0">
                <a:solidFill>
                  <a:srgbClr val="000000"/>
                </a:solidFill>
                <a:latin typeface="Calibri" pitchFamily="34" charset="0"/>
                <a:ea typeface="HiddenHorzOCR" charset="-128"/>
                <a:cs typeface="Times New Roman" pitchFamily="18" charset="0"/>
              </a:rPr>
              <a:t>ilişkin </a:t>
            </a:r>
            <a:r>
              <a:rPr lang="tr-TR" sz="1600" dirty="0">
                <a:solidFill>
                  <a:srgbClr val="000000"/>
                </a:solidFill>
                <a:latin typeface="Times New Roman" pitchFamily="18" charset="0"/>
                <a:ea typeface="Calibri" pitchFamily="34" charset="0"/>
                <a:cs typeface="Times New Roman" pitchFamily="18" charset="0"/>
              </a:rPr>
              <a:t>incelemelerinde </a:t>
            </a:r>
            <a:r>
              <a:rPr lang="tr-TR" sz="1600" dirty="0" err="1">
                <a:solidFill>
                  <a:srgbClr val="000000"/>
                </a:solidFill>
                <a:latin typeface="Times New Roman" pitchFamily="18" charset="0"/>
                <a:ea typeface="Calibri" pitchFamily="34" charset="0"/>
                <a:cs typeface="Times New Roman" pitchFamily="18" charset="0"/>
              </a:rPr>
              <a:t>Giddens</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ven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evresinde dini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pratik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imleri olarak dini kozmolojileri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bunlar </a:t>
            </a:r>
            <a:r>
              <a:rPr lang="tr-TR" sz="1600" dirty="0">
                <a:solidFill>
                  <a:srgbClr val="000000"/>
                </a:solidFill>
                <a:latin typeface="Calibri" pitchFamily="34" charset="0"/>
                <a:ea typeface="HiddenHorzOCR" charset="-128"/>
                <a:cs typeface="Times New Roman" pitchFamily="18" charset="0"/>
              </a:rPr>
              <a:t>kişisel </a:t>
            </a:r>
            <a:r>
              <a:rPr lang="tr-TR" sz="1600" dirty="0">
                <a:solidFill>
                  <a:srgbClr val="000000"/>
                </a:solidFill>
                <a:latin typeface="Times New Roman" pitchFamily="18" charset="0"/>
                <a:ea typeface="Calibri" pitchFamily="34" charset="0"/>
                <a:cs typeface="Times New Roman" pitchFamily="18" charset="0"/>
              </a:rPr>
              <a:t>ve sosyal </a:t>
            </a:r>
            <a:r>
              <a:rPr lang="tr-TR" sz="1600" dirty="0">
                <a:solidFill>
                  <a:srgbClr val="000000"/>
                </a:solidFill>
                <a:latin typeface="Calibri" pitchFamily="34" charset="0"/>
                <a:ea typeface="HiddenHorzOCR" charset="-128"/>
                <a:cs typeface="Times New Roman" pitchFamily="18" charset="0"/>
              </a:rPr>
              <a:t>bayatın yanı sıra, </a:t>
            </a:r>
            <a:r>
              <a:rPr lang="tr-TR" sz="1600" dirty="0">
                <a:solidFill>
                  <a:srgbClr val="000000"/>
                </a:solidFill>
                <a:latin typeface="Times New Roman" pitchFamily="18" charset="0"/>
                <a:ea typeface="Calibri" pitchFamily="34" charset="0"/>
                <a:cs typeface="Times New Roman" pitchFamily="18" charset="0"/>
              </a:rPr>
              <a:t>tabiatla ilgili moral ve pratik </a:t>
            </a:r>
            <a:r>
              <a:rPr lang="tr-TR" sz="1600" dirty="0">
                <a:solidFill>
                  <a:srgbClr val="000000"/>
                </a:solidFill>
                <a:latin typeface="Calibri" pitchFamily="34" charset="0"/>
                <a:ea typeface="HiddenHorzOCR" charset="-128"/>
                <a:cs typeface="Times New Roman" pitchFamily="18" charset="0"/>
              </a:rPr>
              <a:t>açıklamaların kaynağını oluşturur. </a:t>
            </a:r>
            <a:r>
              <a:rPr lang="tr-TR" sz="1600" dirty="0">
                <a:solidFill>
                  <a:srgbClr val="000000"/>
                </a:solidFill>
                <a:latin typeface="Times New Roman" pitchFamily="18" charset="0"/>
                <a:ea typeface="Calibri" pitchFamily="34" charset="0"/>
                <a:cs typeface="Times New Roman" pitchFamily="18" charset="0"/>
              </a:rPr>
              <a:t>Din, geleneksel toplumlarda risk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evresinde de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rol oynar ve bir </a:t>
            </a:r>
            <a:r>
              <a:rPr lang="tr-TR" sz="1600" dirty="0">
                <a:solidFill>
                  <a:srgbClr val="000000"/>
                </a:solidFill>
                <a:latin typeface="Calibri" pitchFamily="34" charset="0"/>
                <a:ea typeface="HiddenHorzOCR" charset="-128"/>
                <a:cs typeface="Times New Roman" pitchFamily="18" charset="0"/>
              </a:rPr>
              <a:t>endişe kaynağı </a:t>
            </a:r>
            <a:r>
              <a:rPr lang="tr-TR" sz="1600" dirty="0">
                <a:solidFill>
                  <a:srgbClr val="000000"/>
                </a:solidFill>
                <a:latin typeface="Times New Roman" pitchFamily="18" charset="0"/>
                <a:ea typeface="Calibri" pitchFamily="34" charset="0"/>
                <a:cs typeface="Times New Roman" pitchFamily="18" charset="0"/>
              </a:rPr>
              <a:t>olabilir. </a:t>
            </a:r>
            <a:r>
              <a:rPr lang="tr-TR" sz="1600" dirty="0" err="1">
                <a:solidFill>
                  <a:srgbClr val="000000"/>
                </a:solidFill>
                <a:latin typeface="Times New Roman" pitchFamily="18" charset="0"/>
                <a:ea typeface="Calibri" pitchFamily="34" charset="0"/>
                <a:cs typeface="Times New Roman" pitchFamily="18" charset="0"/>
              </a:rPr>
              <a:t>Giddens</a:t>
            </a:r>
            <a:r>
              <a:rPr lang="tr-TR" sz="1600" dirty="0">
                <a:solidFill>
                  <a:srgbClr val="000000"/>
                </a:solidFill>
                <a:latin typeface="Times New Roman" pitchFamily="18" charset="0"/>
                <a:ea typeface="Calibri" pitchFamily="34" charset="0"/>
                <a:cs typeface="Times New Roman" pitchFamily="18" charset="0"/>
              </a:rPr>
              <a:t> burada, genellikle dinin endişe giderme yerine onun kaynaklarından biri olabileceğini ileri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rmektedir. Modern toplumlarda dinin yerini tartışan </a:t>
            </a:r>
            <a:r>
              <a:rPr lang="tr-TR" sz="1600" dirty="0" err="1">
                <a:solidFill>
                  <a:srgbClr val="000000"/>
                </a:solidFill>
                <a:latin typeface="Times New Roman" pitchFamily="18" charset="0"/>
                <a:ea typeface="Calibri" pitchFamily="34" charset="0"/>
                <a:cs typeface="Times New Roman" pitchFamily="18" charset="0"/>
              </a:rPr>
              <a:t>Giddens</a:t>
            </a:r>
            <a:r>
              <a:rPr lang="tr-TR" sz="1600" dirty="0">
                <a:solidFill>
                  <a:srgbClr val="000000"/>
                </a:solidFill>
                <a:latin typeface="Times New Roman" pitchFamily="18" charset="0"/>
                <a:ea typeface="Calibri" pitchFamily="34" charset="0"/>
                <a:cs typeface="Times New Roman" pitchFamily="18" charset="0"/>
              </a:rPr>
              <a:t>, modern toplumlarda geleneksel değerlerin yerine mantıksal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ncenin ve deneysel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zlemin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nlendirdiği bilginin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eceğini ve dinin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neminin azalacağını vurgular.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052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1"/>
          <p:cNvSpPr>
            <a:spLocks noChangeArrowheads="1"/>
          </p:cNvSpPr>
          <p:nvPr/>
        </p:nvSpPr>
        <p:spPr bwMode="auto">
          <a:xfrm>
            <a:off x="1952596" y="1142984"/>
            <a:ext cx="8358246"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Giddens</a:t>
            </a:r>
            <a:r>
              <a:rPr lang="tr-TR" sz="1600" dirty="0">
                <a:solidFill>
                  <a:srgbClr val="000000"/>
                </a:solidFill>
                <a:latin typeface="Times New Roman" pitchFamily="18" charset="0"/>
                <a:ea typeface="Calibri" pitchFamily="34" charset="0"/>
                <a:cs typeface="Times New Roman" pitchFamily="18" charset="0"/>
              </a:rPr>
              <a:t>, post-</a:t>
            </a:r>
            <a:r>
              <a:rPr lang="tr-TR" sz="1600" dirty="0" err="1">
                <a:solidFill>
                  <a:srgbClr val="000000"/>
                </a:solidFill>
                <a:latin typeface="Times New Roman" pitchFamily="18" charset="0"/>
                <a:ea typeface="Calibri" pitchFamily="34" charset="0"/>
                <a:cs typeface="Times New Roman" pitchFamily="18" charset="0"/>
              </a:rPr>
              <a:t>modernitenin</a:t>
            </a:r>
            <a:r>
              <a:rPr lang="tr-TR" sz="1600" dirty="0">
                <a:solidFill>
                  <a:srgbClr val="000000"/>
                </a:solidFill>
                <a:latin typeface="Times New Roman" pitchFamily="18" charset="0"/>
                <a:ea typeface="Calibri" pitchFamily="34" charset="0"/>
                <a:cs typeface="Times New Roman" pitchFamily="18" charset="0"/>
              </a:rPr>
              <a:t> yeni moral problemler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rettiğini kabul eder. Yaşadığımız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 toplumsal yapısında var olan 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phe ve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vensizlik, dinin canlanmasına yol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abilir. Bu canlanma, geleneksel din formları ile sınırlı olmayıp, yeni dini duyarlılık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imleri ve ruhsallık girişimlerinin oluşturulması ile ilgilidir.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 konusu olan bu canlanma ona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modernitenin</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zellikleriyle yakından ilgilidir. Bu şekilde dinin canlanma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ksek modernliğin ya da post-modernliğin bir sonucudur.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Giddens</a:t>
            </a:r>
            <a:r>
              <a:rPr lang="tr-TR" sz="1600" dirty="0">
                <a:solidFill>
                  <a:srgbClr val="000000"/>
                </a:solidFill>
                <a:latin typeface="Times New Roman" pitchFamily="18" charset="0"/>
                <a:ea typeface="Calibri" pitchFamily="34" charset="0"/>
                <a:cs typeface="Times New Roman" pitchFamily="18" charset="0"/>
              </a:rPr>
              <a:t>, post-modern toplumlarda geleneği fazla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nemsizleştirdiği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eleştirilmiştir. Yine onun </a:t>
            </a:r>
            <a:r>
              <a:rPr lang="tr-TR" sz="1600" dirty="0" err="1">
                <a:solidFill>
                  <a:srgbClr val="000000"/>
                </a:solidFill>
                <a:latin typeface="Times New Roman" pitchFamily="18" charset="0"/>
                <a:ea typeface="Calibri" pitchFamily="34" charset="0"/>
                <a:cs typeface="Times New Roman" pitchFamily="18" charset="0"/>
              </a:rPr>
              <a:t>modernite</a:t>
            </a:r>
            <a:r>
              <a:rPr lang="tr-TR" sz="1600" dirty="0">
                <a:solidFill>
                  <a:srgbClr val="000000"/>
                </a:solidFill>
                <a:latin typeface="Times New Roman" pitchFamily="18" charset="0"/>
                <a:ea typeface="Calibri" pitchFamily="34" charset="0"/>
                <a:cs typeface="Times New Roman" pitchFamily="18" charset="0"/>
              </a:rPr>
              <a:t> koşullarında yaşanan dinle ilgili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de bazı zayıf noktalara sahip olması nedeniyle eleştirilmiştir. O, dinin canlanmanın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ıklaması olarak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ksek </a:t>
            </a:r>
            <a:r>
              <a:rPr lang="tr-TR" sz="1600" dirty="0" err="1">
                <a:solidFill>
                  <a:srgbClr val="000000"/>
                </a:solidFill>
                <a:latin typeface="Times New Roman" pitchFamily="18" charset="0"/>
                <a:ea typeface="Calibri" pitchFamily="34" charset="0"/>
                <a:cs typeface="Times New Roman" pitchFamily="18" charset="0"/>
              </a:rPr>
              <a:t>moderniteyi</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rerek paradoksal bir yaklaşım sergiler.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Makro ve mikro perspektifleri arasındaki farkı giderme girişimi olarak bu </a:t>
            </a:r>
            <a:r>
              <a:rPr lang="tr-TR" sz="1600" dirty="0" err="1">
                <a:solidFill>
                  <a:srgbClr val="000000"/>
                </a:solidFill>
                <a:latin typeface="Times New Roman" pitchFamily="18" charset="0"/>
                <a:ea typeface="Calibri" pitchFamily="34" charset="0"/>
                <a:cs typeface="Times New Roman" pitchFamily="18" charset="0"/>
              </a:rPr>
              <a:t>yapısallaşım</a:t>
            </a:r>
            <a:r>
              <a:rPr lang="tr-TR" sz="1600" dirty="0">
                <a:solidFill>
                  <a:srgbClr val="000000"/>
                </a:solidFill>
                <a:latin typeface="Times New Roman" pitchFamily="18" charset="0"/>
                <a:ea typeface="Calibri" pitchFamily="34" charset="0"/>
                <a:cs typeface="Times New Roman" pitchFamily="18" charset="0"/>
              </a:rPr>
              <a:t> teorisi bazı dini sosyal bilimsel araştırmaların temellendirildiği bir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 olarak kullanılabilir. Bu teori,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yapıdan soyutlanmasının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olmayacağını da işaret eder. Din bireyin sosyal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evresinde yapı unsurlarının bir par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ası olarak mevcut bir fenomendir. Aynı zamanda dini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sistemi insan davranışları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etkili olan normlar ve değerler sağlayan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bir kaynaktır. Dinin ekonomik aktiviteler dahil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insani davranışlar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zerindeki etkisini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stermemizde </a:t>
            </a:r>
            <a:r>
              <a:rPr lang="tr-TR" sz="1600" dirty="0" err="1">
                <a:solidFill>
                  <a:srgbClr val="000000"/>
                </a:solidFill>
                <a:latin typeface="Times New Roman" pitchFamily="18" charset="0"/>
                <a:ea typeface="Calibri" pitchFamily="34" charset="0"/>
                <a:cs typeface="Times New Roman" pitchFamily="18" charset="0"/>
              </a:rPr>
              <a:t>yapısallaşım</a:t>
            </a:r>
            <a:r>
              <a:rPr lang="tr-TR" sz="1600" dirty="0">
                <a:solidFill>
                  <a:srgbClr val="000000"/>
                </a:solidFill>
                <a:latin typeface="Times New Roman" pitchFamily="18" charset="0"/>
                <a:ea typeface="Calibri" pitchFamily="34" charset="0"/>
                <a:cs typeface="Times New Roman" pitchFamily="18" charset="0"/>
              </a:rPr>
              <a:t> teorisi yardımcı olacaktır.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5006370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6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8.xml><?xml version="1.0" encoding="utf-8"?>
<a:theme xmlns:a="http://schemas.openxmlformats.org/drawingml/2006/main" name="7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1512</Words>
  <Application>Microsoft Office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8</vt:i4>
      </vt:variant>
      <vt:variant>
        <vt:lpstr>Tema</vt:lpstr>
      </vt:variant>
      <vt:variant>
        <vt:i4>8</vt:i4>
      </vt:variant>
      <vt:variant>
        <vt:lpstr>Slayt Başlıkları</vt:lpstr>
      </vt:variant>
      <vt:variant>
        <vt:i4>8</vt:i4>
      </vt:variant>
    </vt:vector>
  </HeadingPairs>
  <TitlesOfParts>
    <vt:vector size="24" baseType="lpstr">
      <vt:lpstr>Arial</vt:lpstr>
      <vt:lpstr>Calibri</vt:lpstr>
      <vt:lpstr>Century Schoolbook</vt:lpstr>
      <vt:lpstr>HiddenHorzOCR</vt:lpstr>
      <vt:lpstr>MS Mincho</vt:lpstr>
      <vt:lpstr>Times New Roman</vt:lpstr>
      <vt:lpstr>Wingdings</vt:lpstr>
      <vt:lpstr>Wingdings 2</vt:lpstr>
      <vt:lpstr>Cumba</vt:lpstr>
      <vt:lpstr>1_Cumba</vt:lpstr>
      <vt:lpstr>2_Cumba</vt:lpstr>
      <vt:lpstr>3_Cumba</vt:lpstr>
      <vt:lpstr>4_Cumba</vt:lpstr>
      <vt:lpstr>5_Cumba</vt:lpstr>
      <vt:lpstr>6_Cumba</vt:lpstr>
      <vt:lpstr>7_Cumba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Esra</dc:creator>
  <cp:lastModifiedBy>Esra</cp:lastModifiedBy>
  <cp:revision>1</cp:revision>
  <dcterms:created xsi:type="dcterms:W3CDTF">2018-03-07T12:47:01Z</dcterms:created>
  <dcterms:modified xsi:type="dcterms:W3CDTF">2018-03-07T12:47:09Z</dcterms:modified>
</cp:coreProperties>
</file>