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68" r:id="rId2"/>
    <p:sldId id="270" r:id="rId3"/>
    <p:sldId id="271" r:id="rId4"/>
    <p:sldId id="272" r:id="rId5"/>
    <p:sldId id="273" r:id="rId6"/>
    <p:sldId id="274" r:id="rId7"/>
    <p:sldId id="275" r:id="rId8"/>
    <p:sldId id="276" r:id="rId9"/>
    <p:sldId id="277" r:id="rId10"/>
    <p:sldId id="278" r:id="rId11"/>
    <p:sldId id="280" r:id="rId12"/>
    <p:sldId id="281"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595" autoAdjust="0"/>
    <p:restoredTop sz="94624"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41244"/>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2FDD5A-2ED6-41A1-B648-907F8157BCFA}" type="datetimeFigureOut">
              <a:rPr lang="tr-TR" smtClean="0"/>
              <a:t>29.10.2017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A120F3-A6C3-4A3E-904F-95AAE6F4A69C}" type="slidenum">
              <a:rPr lang="tr-TR" smtClean="0"/>
              <a:t>‹#›</a:t>
            </a:fld>
            <a:endParaRPr lang="tr-TR"/>
          </a:p>
        </p:txBody>
      </p:sp>
    </p:spTree>
    <p:extLst>
      <p:ext uri="{BB962C8B-B14F-4D97-AF65-F5344CB8AC3E}">
        <p14:creationId xmlns:p14="http://schemas.microsoft.com/office/powerpoint/2010/main" val="1852791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CFA120F3-A6C3-4A3E-904F-95AAE6F4A69C}" type="slidenum">
              <a:rPr lang="tr-TR" smtClean="0"/>
              <a:t>2</a:t>
            </a:fld>
            <a:endParaRPr lang="tr-TR"/>
          </a:p>
        </p:txBody>
      </p:sp>
    </p:spTree>
    <p:extLst>
      <p:ext uri="{BB962C8B-B14F-4D97-AF65-F5344CB8AC3E}">
        <p14:creationId xmlns:p14="http://schemas.microsoft.com/office/powerpoint/2010/main" val="2400189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CFA120F3-A6C3-4A3E-904F-95AAE6F4A69C}" type="slidenum">
              <a:rPr lang="tr-TR" smtClean="0"/>
              <a:t>4</a:t>
            </a:fld>
            <a:endParaRPr lang="tr-TR"/>
          </a:p>
        </p:txBody>
      </p:sp>
    </p:spTree>
    <p:extLst>
      <p:ext uri="{BB962C8B-B14F-4D97-AF65-F5344CB8AC3E}">
        <p14:creationId xmlns:p14="http://schemas.microsoft.com/office/powerpoint/2010/main" val="3572521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FD5AA586-4863-4E19-9BEF-02BE59EB5CDF}" type="datetimeFigureOut">
              <a:rPr lang="tr-TR" smtClean="0"/>
              <a:pPr/>
              <a:t>29.10.2017</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826E1D3F-9B44-46E1-A973-F6A8812C5E2B}"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D5AA586-4863-4E19-9BEF-02BE59EB5CDF}"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26E1D3F-9B44-46E1-A973-F6A8812C5E2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D5AA586-4863-4E19-9BEF-02BE59EB5CDF}"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26E1D3F-9B44-46E1-A973-F6A8812C5E2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FD5AA586-4863-4E19-9BEF-02BE59EB5CDF}"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26E1D3F-9B44-46E1-A973-F6A8812C5E2B}"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FD5AA586-4863-4E19-9BEF-02BE59EB5CDF}" type="datetimeFigureOut">
              <a:rPr lang="tr-TR" smtClean="0"/>
              <a:pPr/>
              <a:t>29.10.2017</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826E1D3F-9B44-46E1-A973-F6A8812C5E2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FD5AA586-4863-4E19-9BEF-02BE59EB5CDF}"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26E1D3F-9B44-46E1-A973-F6A8812C5E2B}"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FD5AA586-4863-4E19-9BEF-02BE59EB5CDF}" type="datetimeFigureOut">
              <a:rPr lang="tr-TR" smtClean="0"/>
              <a:pPr/>
              <a:t>29.10.2017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26E1D3F-9B44-46E1-A973-F6A8812C5E2B}"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FD5AA586-4863-4E19-9BEF-02BE59EB5CDF}" type="datetimeFigureOut">
              <a:rPr lang="tr-TR" smtClean="0"/>
              <a:pPr/>
              <a:t>29.10.2017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26E1D3F-9B44-46E1-A973-F6A8812C5E2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D5AA586-4863-4E19-9BEF-02BE59EB5CDF}" type="datetimeFigureOut">
              <a:rPr lang="tr-TR" smtClean="0"/>
              <a:pPr/>
              <a:t>29.10.2017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26E1D3F-9B44-46E1-A973-F6A8812C5E2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FD5AA586-4863-4E19-9BEF-02BE59EB5CDF}"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26E1D3F-9B44-46E1-A973-F6A8812C5E2B}"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FD5AA586-4863-4E19-9BEF-02BE59EB5CDF}" type="datetimeFigureOut">
              <a:rPr lang="tr-TR" smtClean="0"/>
              <a:pPr/>
              <a:t>29.10.2017</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826E1D3F-9B44-46E1-A973-F6A8812C5E2B}"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D5AA586-4863-4E19-9BEF-02BE59EB5CDF}" type="datetimeFigureOut">
              <a:rPr lang="tr-TR" smtClean="0"/>
              <a:pPr/>
              <a:t>29.10.2017</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26E1D3F-9B44-46E1-A973-F6A8812C5E2B}"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629816"/>
            <a:ext cx="7772400" cy="1143000"/>
          </a:xfrm>
        </p:spPr>
        <p:txBody>
          <a:bodyPr>
            <a:normAutofit fontScale="90000"/>
          </a:bodyPr>
          <a:lstStyle/>
          <a:p>
            <a:r>
              <a:rPr lang="tr-TR" b="1" dirty="0" smtClean="0">
                <a:solidFill>
                  <a:schemeClr val="tx1"/>
                </a:solidFill>
                <a:latin typeface="Book Antiqua" pitchFamily="18" charset="0"/>
              </a:rPr>
              <a:t>Alakart kuverde bulunması gereken servis takımları nelerdir?</a:t>
            </a: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914400" y="2206352"/>
            <a:ext cx="7772400" cy="4030960"/>
          </a:xfrm>
        </p:spPr>
        <p:txBody>
          <a:bodyPr/>
          <a:lstStyle/>
          <a:p>
            <a:pPr algn="just"/>
            <a:r>
              <a:rPr lang="tr-TR" sz="2800" b="1" dirty="0" smtClean="0">
                <a:solidFill>
                  <a:schemeClr val="tx1"/>
                </a:solidFill>
                <a:latin typeface="Book Antiqua" pitchFamily="18" charset="0"/>
              </a:rPr>
              <a:t> </a:t>
            </a:r>
            <a:r>
              <a:rPr lang="tr-TR" sz="3200" b="1" dirty="0" err="1" smtClean="0">
                <a:solidFill>
                  <a:schemeClr val="tx1"/>
                </a:solidFill>
                <a:latin typeface="Book Antiqua" pitchFamily="18" charset="0"/>
              </a:rPr>
              <a:t>Molton</a:t>
            </a:r>
            <a:r>
              <a:rPr lang="tr-TR" sz="3200" b="1" dirty="0" smtClean="0">
                <a:solidFill>
                  <a:schemeClr val="tx1"/>
                </a:solidFill>
                <a:latin typeface="Book Antiqua" pitchFamily="18" charset="0"/>
              </a:rPr>
              <a:t> ve masa örtüsü,</a:t>
            </a:r>
          </a:p>
          <a:p>
            <a:pPr algn="just"/>
            <a:r>
              <a:rPr lang="tr-TR" sz="3200" b="1" dirty="0" smtClean="0">
                <a:solidFill>
                  <a:schemeClr val="tx1"/>
                </a:solidFill>
                <a:latin typeface="Book Antiqua" pitchFamily="18" charset="0"/>
              </a:rPr>
              <a:t> Servis tabağı, peçete,</a:t>
            </a:r>
          </a:p>
          <a:p>
            <a:pPr algn="just"/>
            <a:r>
              <a:rPr lang="tr-TR" sz="3200" b="1" dirty="0" smtClean="0">
                <a:solidFill>
                  <a:schemeClr val="tx1"/>
                </a:solidFill>
                <a:latin typeface="Book Antiqua" pitchFamily="18" charset="0"/>
              </a:rPr>
              <a:t> Ana yemek çatal, kaşık ve bıçağı</a:t>
            </a:r>
          </a:p>
          <a:p>
            <a:pPr algn="just"/>
            <a:r>
              <a:rPr lang="tr-TR" sz="3200" b="1" dirty="0" smtClean="0">
                <a:solidFill>
                  <a:schemeClr val="tx1"/>
                </a:solidFill>
                <a:latin typeface="Book Antiqua" pitchFamily="18" charset="0"/>
              </a:rPr>
              <a:t> Su bardağı</a:t>
            </a:r>
          </a:p>
          <a:p>
            <a:pPr algn="just"/>
            <a:r>
              <a:rPr lang="tr-TR" sz="3200" b="1" dirty="0" smtClean="0">
                <a:solidFill>
                  <a:schemeClr val="tx1"/>
                </a:solidFill>
                <a:latin typeface="Book Antiqua" pitchFamily="18" charset="0"/>
              </a:rPr>
              <a:t> </a:t>
            </a:r>
            <a:r>
              <a:rPr lang="tr-TR" sz="3200" b="1" dirty="0" err="1" smtClean="0">
                <a:solidFill>
                  <a:schemeClr val="tx1"/>
                </a:solidFill>
                <a:latin typeface="Book Antiqua" pitchFamily="18" charset="0"/>
              </a:rPr>
              <a:t>Menaj</a:t>
            </a:r>
            <a:r>
              <a:rPr lang="tr-TR" sz="3200" b="1" dirty="0" smtClean="0">
                <a:solidFill>
                  <a:schemeClr val="tx1"/>
                </a:solidFill>
                <a:latin typeface="Book Antiqua" pitchFamily="18" charset="0"/>
              </a:rPr>
              <a:t> takımları</a:t>
            </a:r>
          </a:p>
          <a:p>
            <a:endParaRPr lang="tr-TR" sz="3200"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99592" y="274638"/>
            <a:ext cx="7200800" cy="1714202"/>
          </a:xfrm>
        </p:spPr>
        <p:txBody>
          <a:bodyPr>
            <a:noAutofit/>
          </a:bodyPr>
          <a:lstStyle/>
          <a:p>
            <a:pPr algn="just"/>
            <a:r>
              <a:rPr lang="tr-TR" sz="3200" b="1" dirty="0" smtClean="0">
                <a:solidFill>
                  <a:schemeClr val="tx1"/>
                </a:solidFill>
                <a:latin typeface="Book Antiqua" pitchFamily="18" charset="0"/>
              </a:rPr>
              <a:t>Kuverde tek çatal kullanılacaksa kuver tabağına göre yerleşimi nasıl olmalıdır?</a:t>
            </a:r>
            <a:endParaRPr lang="tr-TR" sz="3200" b="1" dirty="0">
              <a:solidFill>
                <a:schemeClr val="tx1"/>
              </a:solidFill>
              <a:latin typeface="Book Antiqua" pitchFamily="18" charset="0"/>
            </a:endParaRPr>
          </a:p>
        </p:txBody>
      </p:sp>
      <p:sp>
        <p:nvSpPr>
          <p:cNvPr id="3" name="2 İçerik Yer Tutucusu"/>
          <p:cNvSpPr>
            <a:spLocks noGrp="1"/>
          </p:cNvSpPr>
          <p:nvPr>
            <p:ph sz="quarter" idx="1"/>
          </p:nvPr>
        </p:nvSpPr>
        <p:spPr>
          <a:xfrm>
            <a:off x="914400" y="2708920"/>
            <a:ext cx="7690048" cy="3310880"/>
          </a:xfrm>
        </p:spPr>
        <p:txBody>
          <a:bodyPr/>
          <a:lstStyle/>
          <a:p>
            <a:pPr algn="just"/>
            <a:r>
              <a:rPr lang="tr-TR" sz="3200" b="1" dirty="0" smtClean="0">
                <a:solidFill>
                  <a:schemeClr val="tx1"/>
                </a:solidFill>
                <a:latin typeface="Book Antiqua" pitchFamily="18" charset="0"/>
              </a:rPr>
              <a:t>Kuverde tek çatal olacaksa veya spagetti servisi yapılacaksa, çatal servis tabağının sağına yerleştirilir.</a:t>
            </a:r>
          </a:p>
          <a:p>
            <a:endParaRPr lang="tr-TR"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620688"/>
            <a:ext cx="8204448" cy="1143000"/>
          </a:xfrm>
        </p:spPr>
        <p:txBody>
          <a:bodyPr>
            <a:normAutofit fontScale="90000"/>
          </a:bodyPr>
          <a:lstStyle/>
          <a:p>
            <a:pPr algn="just"/>
            <a:r>
              <a:rPr lang="tr-TR" b="1" dirty="0" smtClean="0">
                <a:solidFill>
                  <a:schemeClr val="tx1"/>
                </a:solidFill>
                <a:latin typeface="Book Antiqua" pitchFamily="18" charset="0"/>
              </a:rPr>
              <a:t>Tabldot servis kuverinde üç bardak bulunuyorsa kuvere nasıl yerleştirilir</a:t>
            </a:r>
            <a:endParaRPr lang="tr-TR" dirty="0"/>
          </a:p>
        </p:txBody>
      </p:sp>
      <p:sp>
        <p:nvSpPr>
          <p:cNvPr id="3" name="2 İçerik Yer Tutucusu"/>
          <p:cNvSpPr>
            <a:spLocks noGrp="1"/>
          </p:cNvSpPr>
          <p:nvPr>
            <p:ph sz="quarter" idx="1"/>
          </p:nvPr>
        </p:nvSpPr>
        <p:spPr>
          <a:xfrm>
            <a:off x="914400" y="2060848"/>
            <a:ext cx="7772400" cy="3958952"/>
          </a:xfrm>
        </p:spPr>
        <p:txBody>
          <a:bodyPr/>
          <a:lstStyle/>
          <a:p>
            <a:endParaRPr lang="tr-TR" dirty="0"/>
          </a:p>
        </p:txBody>
      </p:sp>
      <p:pic>
        <p:nvPicPr>
          <p:cNvPr id="4" name="Picture 2"/>
          <p:cNvPicPr>
            <a:picLocks noChangeAspect="1" noChangeArrowheads="1"/>
          </p:cNvPicPr>
          <p:nvPr/>
        </p:nvPicPr>
        <p:blipFill>
          <a:blip r:embed="rId2" cstate="print"/>
          <a:srcRect/>
          <a:stretch>
            <a:fillRect/>
          </a:stretch>
        </p:blipFill>
        <p:spPr bwMode="auto">
          <a:xfrm>
            <a:off x="971600" y="2132856"/>
            <a:ext cx="7128792" cy="424847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upRigh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99592" y="0"/>
            <a:ext cx="7772400" cy="1143000"/>
          </a:xfrm>
        </p:spPr>
        <p:txBody>
          <a:bodyPr/>
          <a:lstStyle/>
          <a:p>
            <a:r>
              <a:rPr lang="tr-TR" b="1" dirty="0" smtClean="0">
                <a:solidFill>
                  <a:schemeClr val="tx1"/>
                </a:solidFill>
                <a:latin typeface="Book Antiqua" pitchFamily="18" charset="0"/>
              </a:rPr>
              <a:t>Servis basamakları nelerdir?</a:t>
            </a:r>
            <a:endParaRPr lang="tr-TR" b="1" dirty="0">
              <a:solidFill>
                <a:schemeClr val="tx1"/>
              </a:solidFill>
            </a:endParaRPr>
          </a:p>
        </p:txBody>
      </p:sp>
      <p:sp>
        <p:nvSpPr>
          <p:cNvPr id="3" name="2 İçerik Yer Tutucusu"/>
          <p:cNvSpPr>
            <a:spLocks noGrp="1"/>
          </p:cNvSpPr>
          <p:nvPr>
            <p:ph sz="quarter" idx="1"/>
          </p:nvPr>
        </p:nvSpPr>
        <p:spPr>
          <a:xfrm>
            <a:off x="914400" y="1340768"/>
            <a:ext cx="7772400" cy="5040560"/>
          </a:xfrm>
        </p:spPr>
        <p:txBody>
          <a:bodyPr>
            <a:noAutofit/>
          </a:bodyPr>
          <a:lstStyle/>
          <a:p>
            <a:pPr marL="514350" indent="-514350">
              <a:buAutoNum type="arabicPeriod"/>
            </a:pPr>
            <a:r>
              <a:rPr lang="tr-TR" sz="2800" b="1" dirty="0" smtClean="0">
                <a:latin typeface="Book Antiqua" pitchFamily="18" charset="0"/>
              </a:rPr>
              <a:t>Konukların Karşılanması</a:t>
            </a:r>
          </a:p>
          <a:p>
            <a:pPr marL="514350" indent="-514350">
              <a:buAutoNum type="arabicPeriod"/>
            </a:pPr>
            <a:r>
              <a:rPr lang="tr-TR" sz="2800" b="1" dirty="0" smtClean="0">
                <a:latin typeface="Book Antiqua" pitchFamily="18" charset="0"/>
              </a:rPr>
              <a:t>Konukların Yerlerine Oturtulması ve Menü Kartlarının Verilmesi</a:t>
            </a:r>
          </a:p>
          <a:p>
            <a:pPr marL="514350" indent="-514350">
              <a:buAutoNum type="arabicPeriod"/>
            </a:pPr>
            <a:r>
              <a:rPr lang="tr-TR" sz="2800" b="1" dirty="0" smtClean="0">
                <a:latin typeface="Book Antiqua" pitchFamily="18" charset="0"/>
              </a:rPr>
              <a:t>Siparişlerin Alınması</a:t>
            </a:r>
          </a:p>
          <a:p>
            <a:pPr marL="514350" indent="-514350">
              <a:buAutoNum type="arabicPeriod"/>
            </a:pPr>
            <a:r>
              <a:rPr lang="tr-TR" sz="2800" b="1" dirty="0" smtClean="0">
                <a:latin typeface="Book Antiqua" pitchFamily="18" charset="0"/>
              </a:rPr>
              <a:t>Siparişlerin Mutfağa İletilmesi</a:t>
            </a:r>
          </a:p>
          <a:p>
            <a:pPr marL="514350" indent="-514350">
              <a:buAutoNum type="arabicPeriod"/>
            </a:pPr>
            <a:r>
              <a:rPr lang="tr-TR" sz="2800" b="1" dirty="0" smtClean="0">
                <a:latin typeface="Book Antiqua" pitchFamily="18" charset="0"/>
              </a:rPr>
              <a:t>Hazırlanan Siparişlerin Mutfaktan Alınması  ve Konuklara Servisi</a:t>
            </a:r>
          </a:p>
          <a:p>
            <a:pPr marL="514350" indent="-514350">
              <a:buAutoNum type="arabicPeriod"/>
            </a:pPr>
            <a:r>
              <a:rPr lang="tr-TR" sz="2800" b="1" dirty="0" smtClean="0">
                <a:latin typeface="Book Antiqua" pitchFamily="18" charset="0"/>
              </a:rPr>
              <a:t>Masa Kontrolü</a:t>
            </a:r>
          </a:p>
          <a:p>
            <a:pPr marL="514350" indent="-514350">
              <a:buAutoNum type="arabicPeriod"/>
            </a:pPr>
            <a:r>
              <a:rPr lang="tr-TR" sz="2800" b="1" dirty="0" smtClean="0">
                <a:latin typeface="Book Antiqua" pitchFamily="18" charset="0"/>
              </a:rPr>
              <a:t>Masadaki Kirli Tabak ve Takımların Kaldırılması</a:t>
            </a:r>
          </a:p>
          <a:p>
            <a:pPr marL="514350" indent="-514350">
              <a:buAutoNum type="arabicPeriod"/>
            </a:pPr>
            <a:r>
              <a:rPr lang="tr-TR" sz="2800" b="1" dirty="0" smtClean="0">
                <a:latin typeface="Book Antiqua" pitchFamily="18" charset="0"/>
              </a:rPr>
              <a:t>Hesabın Alınması</a:t>
            </a:r>
          </a:p>
          <a:p>
            <a:pPr marL="514350" indent="-514350">
              <a:buAutoNum type="arabicPeriod"/>
            </a:pPr>
            <a:endParaRPr lang="tr-TR" sz="2800" b="1" dirty="0" smtClean="0">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chemeClr val="tx1"/>
                </a:solidFill>
                <a:latin typeface="Book Antiqua" pitchFamily="18" charset="0"/>
              </a:rPr>
              <a:t>Alakart servis kuverinin en önemli özelliği nedir?</a:t>
            </a: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251520" y="2060848"/>
            <a:ext cx="8424936" cy="4320480"/>
          </a:xfrm>
        </p:spPr>
        <p:txBody>
          <a:bodyPr/>
          <a:lstStyle/>
          <a:p>
            <a:pPr algn="just"/>
            <a:r>
              <a:rPr lang="tr-TR" sz="2800" b="1" dirty="0" smtClean="0">
                <a:solidFill>
                  <a:schemeClr val="tx1"/>
                </a:solidFill>
                <a:latin typeface="Book Antiqua" pitchFamily="18" charset="0"/>
              </a:rPr>
              <a:t>Alakart serviste konuğun yiyecek ve içecek isteği, yemek sonuna kadar kademe kademe öğrenilir. Alakart servis kuveri, sadece ana yemek için gerekli olan servis hazırlığıdır. Siparişi alınan diğer yemeklerin servis takımları ilaveler yapılarak kuver tamamlanır, bu nedenle her kademede siparişe göre kuver hazırlamak gerekir.</a:t>
            </a:r>
          </a:p>
          <a:p>
            <a:endParaRPr lang="tr-TR" sz="2800" b="1" dirty="0" smtClean="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620688"/>
            <a:ext cx="8435280" cy="1143000"/>
          </a:xfrm>
        </p:spPr>
        <p:txBody>
          <a:bodyPr>
            <a:normAutofit fontScale="90000"/>
          </a:bodyPr>
          <a:lstStyle/>
          <a:p>
            <a:r>
              <a:rPr lang="tr-TR" b="1" dirty="0" smtClean="0">
                <a:solidFill>
                  <a:schemeClr val="tx1"/>
                </a:solidFill>
                <a:latin typeface="Book Antiqua" pitchFamily="18" charset="0"/>
              </a:rPr>
              <a:t>Açık büfe kuverinin diğer kuverlerden en önemli farkı nedir?</a:t>
            </a: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395536" y="2780928"/>
            <a:ext cx="8291264" cy="3238872"/>
          </a:xfrm>
        </p:spPr>
        <p:txBody>
          <a:bodyPr>
            <a:normAutofit/>
          </a:bodyPr>
          <a:lstStyle/>
          <a:p>
            <a:pPr algn="just"/>
            <a:r>
              <a:rPr lang="tr-TR" sz="3200" b="1" dirty="0" smtClean="0">
                <a:solidFill>
                  <a:schemeClr val="tx1"/>
                </a:solidFill>
                <a:latin typeface="Book Antiqua" pitchFamily="18" charset="0"/>
              </a:rPr>
              <a:t>Açık büfe kuverde servis takımları diğer kuverlerde olduğu  gibi konuk masasına değil büfeye topluca yerleştirilir. </a:t>
            </a:r>
            <a:endParaRPr lang="tr-TR" sz="3200"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274638"/>
            <a:ext cx="8075240" cy="1714202"/>
          </a:xfrm>
        </p:spPr>
        <p:txBody>
          <a:bodyPr>
            <a:noAutofit/>
          </a:bodyPr>
          <a:lstStyle/>
          <a:p>
            <a:pPr algn="just"/>
            <a:r>
              <a:rPr lang="tr-TR" sz="3200" b="1" dirty="0" smtClean="0">
                <a:solidFill>
                  <a:schemeClr val="tx1"/>
                </a:solidFill>
                <a:latin typeface="Book Antiqua" pitchFamily="18" charset="0"/>
              </a:rPr>
              <a:t>Kuvere ilk olarak yerleştirilen ve diğer  servis takımlarının da yerlerini belirleyen takım hangisidir?</a:t>
            </a:r>
            <a:endParaRPr lang="tr-TR" sz="3200" b="1" dirty="0">
              <a:solidFill>
                <a:schemeClr val="tx1"/>
              </a:solidFill>
              <a:latin typeface="Book Antiqua" pitchFamily="18" charset="0"/>
            </a:endParaRPr>
          </a:p>
        </p:txBody>
      </p:sp>
      <p:sp>
        <p:nvSpPr>
          <p:cNvPr id="3" name="2 İçerik Yer Tutucusu"/>
          <p:cNvSpPr>
            <a:spLocks noGrp="1"/>
          </p:cNvSpPr>
          <p:nvPr>
            <p:ph sz="quarter" idx="1"/>
          </p:nvPr>
        </p:nvSpPr>
        <p:spPr>
          <a:xfrm>
            <a:off x="914400" y="2492896"/>
            <a:ext cx="7772400" cy="3526904"/>
          </a:xfrm>
        </p:spPr>
        <p:txBody>
          <a:bodyPr>
            <a:normAutofit/>
          </a:bodyPr>
          <a:lstStyle/>
          <a:p>
            <a:pPr algn="just"/>
            <a:r>
              <a:rPr lang="tr-TR" sz="3200" b="1" dirty="0" smtClean="0">
                <a:solidFill>
                  <a:schemeClr val="tx1"/>
                </a:solidFill>
                <a:latin typeface="Book Antiqua" pitchFamily="18" charset="0"/>
              </a:rPr>
              <a:t>Kuver tabağı, tüm servis takımlarının ve kuver yerinin belirlenmesinde en önemli unsurdur. Diğer takımlar kuver tabağının yerine göre kuvere yerleştirilir.</a:t>
            </a:r>
            <a:endParaRPr lang="tr-TR" sz="3200"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274638"/>
            <a:ext cx="8604448" cy="1930226"/>
          </a:xfrm>
        </p:spPr>
        <p:txBody>
          <a:bodyPr>
            <a:normAutofit fontScale="90000"/>
          </a:bodyPr>
          <a:lstStyle/>
          <a:p>
            <a:pPr algn="ctr"/>
            <a:r>
              <a:rPr lang="tr-TR" b="1" dirty="0" smtClean="0">
                <a:solidFill>
                  <a:schemeClr val="tx1"/>
                </a:solidFill>
                <a:latin typeface="Book Antiqua" pitchFamily="18" charset="0"/>
              </a:rPr>
              <a:t>Tabak servisi kuverinde kuver tabağının masadaki yeri nasıl belirlenir?</a:t>
            </a: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323528" y="2708920"/>
            <a:ext cx="8424936" cy="3454896"/>
          </a:xfrm>
        </p:spPr>
        <p:txBody>
          <a:bodyPr>
            <a:normAutofit/>
          </a:bodyPr>
          <a:lstStyle/>
          <a:p>
            <a:pPr algn="just"/>
            <a:r>
              <a:rPr lang="tr-TR" sz="3200" b="1" dirty="0" smtClean="0">
                <a:latin typeface="Book Antiqua" pitchFamily="18" charset="0"/>
              </a:rPr>
              <a:t>Tabak servisi/Amerikan </a:t>
            </a:r>
            <a:r>
              <a:rPr lang="tr-TR" sz="3200" b="1" dirty="0" smtClean="0">
                <a:solidFill>
                  <a:schemeClr val="tx1"/>
                </a:solidFill>
                <a:latin typeface="Book Antiqua" pitchFamily="18" charset="0"/>
              </a:rPr>
              <a:t>servis kuverinde kuver tabağı bulunmaz masada kuver tabağının bulunması gereken yere peçete yerleştirilir. </a:t>
            </a:r>
            <a:endParaRPr lang="tr-TR" sz="3200"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99592" y="548680"/>
            <a:ext cx="7772400" cy="1426170"/>
          </a:xfrm>
        </p:spPr>
        <p:txBody>
          <a:bodyPr>
            <a:noAutofit/>
          </a:bodyPr>
          <a:lstStyle/>
          <a:p>
            <a:r>
              <a:rPr lang="tr-TR" sz="3200" b="1" dirty="0" smtClean="0">
                <a:solidFill>
                  <a:schemeClr val="tx1"/>
                </a:solidFill>
                <a:latin typeface="Book Antiqua" pitchFamily="18" charset="0"/>
              </a:rPr>
              <a:t>Alakart ve tabldot servis kuverlerinde kuver tabağının masadaki yeri nasıl belirlenir?</a:t>
            </a:r>
            <a:endParaRPr lang="tr-TR" sz="3200" b="1" dirty="0">
              <a:solidFill>
                <a:schemeClr val="tx1"/>
              </a:solidFill>
              <a:latin typeface="Book Antiqua" pitchFamily="18" charset="0"/>
            </a:endParaRPr>
          </a:p>
        </p:txBody>
      </p:sp>
      <p:sp>
        <p:nvSpPr>
          <p:cNvPr id="3" name="2 İçerik Yer Tutucusu"/>
          <p:cNvSpPr>
            <a:spLocks noGrp="1"/>
          </p:cNvSpPr>
          <p:nvPr>
            <p:ph sz="quarter" idx="1"/>
          </p:nvPr>
        </p:nvSpPr>
        <p:spPr>
          <a:xfrm>
            <a:off x="611560" y="2564904"/>
            <a:ext cx="8075240" cy="3454896"/>
          </a:xfrm>
        </p:spPr>
        <p:txBody>
          <a:bodyPr/>
          <a:lstStyle/>
          <a:p>
            <a:pPr algn="just"/>
            <a:r>
              <a:rPr lang="tr-TR" sz="3200" b="1" dirty="0" smtClean="0">
                <a:solidFill>
                  <a:schemeClr val="tx1"/>
                </a:solidFill>
                <a:latin typeface="Book Antiqua" pitchFamily="18" charset="0"/>
              </a:rPr>
              <a:t>Kuver tabağı sandalye arkalığının orta hizasına, konuğun tam önünde olacak şekilde konur. Kuver tabağı masaya konurken masa kenarından bir parmak (yaklaşık 2 cm) içeride olacak şekilde yerleştirilir.</a:t>
            </a:r>
          </a:p>
          <a:p>
            <a:endParaRPr lang="tr-TR"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116632"/>
            <a:ext cx="8132440" cy="2376264"/>
          </a:xfrm>
        </p:spPr>
        <p:txBody>
          <a:bodyPr>
            <a:noAutofit/>
          </a:bodyPr>
          <a:lstStyle/>
          <a:p>
            <a:r>
              <a:rPr lang="tr-TR" sz="3200" b="1" dirty="0" smtClean="0">
                <a:solidFill>
                  <a:schemeClr val="tx1"/>
                </a:solidFill>
                <a:latin typeface="Book Antiqua" pitchFamily="18" charset="0"/>
              </a:rPr>
              <a:t>Metal Servis Takımlarının Kuverde Yerlerine Yerleştirilmesinde temel prensip nedir?</a:t>
            </a:r>
            <a:br>
              <a:rPr lang="tr-TR" sz="3200" b="1" dirty="0" smtClean="0">
                <a:solidFill>
                  <a:schemeClr val="tx1"/>
                </a:solidFill>
                <a:latin typeface="Book Antiqua" pitchFamily="18" charset="0"/>
              </a:rPr>
            </a:br>
            <a:endParaRPr lang="tr-TR" sz="3200" b="1" dirty="0">
              <a:solidFill>
                <a:schemeClr val="tx1"/>
              </a:solidFill>
              <a:latin typeface="Book Antiqua" pitchFamily="18" charset="0"/>
            </a:endParaRPr>
          </a:p>
        </p:txBody>
      </p:sp>
      <p:sp>
        <p:nvSpPr>
          <p:cNvPr id="3" name="2 İçerik Yer Tutucusu"/>
          <p:cNvSpPr>
            <a:spLocks noGrp="1"/>
          </p:cNvSpPr>
          <p:nvPr>
            <p:ph sz="quarter" idx="1"/>
          </p:nvPr>
        </p:nvSpPr>
        <p:spPr>
          <a:xfrm>
            <a:off x="251520" y="2492896"/>
            <a:ext cx="8435280" cy="4104456"/>
          </a:xfrm>
        </p:spPr>
        <p:txBody>
          <a:bodyPr>
            <a:noAutofit/>
          </a:bodyPr>
          <a:lstStyle/>
          <a:p>
            <a:pPr algn="just"/>
            <a:r>
              <a:rPr lang="tr-TR" sz="3200" b="1" dirty="0" smtClean="0">
                <a:solidFill>
                  <a:schemeClr val="tx1"/>
                </a:solidFill>
                <a:latin typeface="Book Antiqua" pitchFamily="18" charset="0"/>
              </a:rPr>
              <a:t>Metal Servis Takımlarının Kuverde Yerlerine Yerleştirilmesinde temel prensip kullanılacak takımların, yemeklerin servis sırasına göre, kuver tabağına doğru dıştan içe yerleştirilmesidir. Bu sıralama, servis edilecek ilk yemeğin takımının en dışa, en son yenecek yemeğin takımının servis tabağına en yakın yerleştirilmesidir.</a:t>
            </a:r>
            <a:endParaRPr lang="tr-TR" sz="3200"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71600" y="548680"/>
            <a:ext cx="7772400" cy="1143000"/>
          </a:xfrm>
        </p:spPr>
        <p:txBody>
          <a:bodyPr>
            <a:normAutofit fontScale="90000"/>
          </a:bodyPr>
          <a:lstStyle/>
          <a:p>
            <a:r>
              <a:rPr lang="tr-TR" b="1" dirty="0" smtClean="0">
                <a:solidFill>
                  <a:schemeClr val="tx1"/>
                </a:solidFill>
                <a:latin typeface="Book Antiqua" pitchFamily="18" charset="0"/>
              </a:rPr>
              <a:t>Alakart servis kuverinde tatlı çatal ve bıçağı nasıl yerleştirilmelidir?</a:t>
            </a:r>
            <a:endParaRPr lang="tr-TR" b="1" dirty="0">
              <a:solidFill>
                <a:schemeClr val="tx1"/>
              </a:solidFill>
              <a:latin typeface="Book Antiqua" pitchFamily="18" charset="0"/>
            </a:endParaRPr>
          </a:p>
        </p:txBody>
      </p:sp>
      <p:sp>
        <p:nvSpPr>
          <p:cNvPr id="3" name="2 İçerik Yer Tutucusu"/>
          <p:cNvSpPr>
            <a:spLocks noGrp="1"/>
          </p:cNvSpPr>
          <p:nvPr>
            <p:ph sz="quarter" idx="1"/>
          </p:nvPr>
        </p:nvSpPr>
        <p:spPr>
          <a:xfrm>
            <a:off x="467544" y="2276872"/>
            <a:ext cx="8219256" cy="3742928"/>
          </a:xfrm>
        </p:spPr>
        <p:txBody>
          <a:bodyPr/>
          <a:lstStyle/>
          <a:p>
            <a:pPr algn="just"/>
            <a:r>
              <a:rPr lang="tr-TR" sz="3200" b="1" dirty="0" smtClean="0">
                <a:solidFill>
                  <a:schemeClr val="tx1"/>
                </a:solidFill>
                <a:latin typeface="Book Antiqua" pitchFamily="18" charset="0"/>
              </a:rPr>
              <a:t>Alakart servis kuverinde tatlı takımları ana yemek servisi tamamlandıktan sonra alınan sipariş doğrultusunda, diğer takımlarda olduğu gibi tatlı servisi yapılmadan önce kuver alanının sağına ve soluna (Bıçak sağ, çatal sol tarafa) masa kenarına dik olarak yerleştirilir. </a:t>
            </a:r>
          </a:p>
          <a:p>
            <a:endParaRPr lang="tr-TR" b="1" dirty="0">
              <a:solidFill>
                <a:schemeClr val="tx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620688"/>
            <a:ext cx="8132440" cy="1440160"/>
          </a:xfrm>
        </p:spPr>
        <p:txBody>
          <a:bodyPr>
            <a:noAutofit/>
          </a:bodyPr>
          <a:lstStyle/>
          <a:p>
            <a:pPr algn="just"/>
            <a:r>
              <a:rPr lang="tr-TR" sz="3200" b="1" dirty="0" smtClean="0">
                <a:solidFill>
                  <a:schemeClr val="tx1"/>
                </a:solidFill>
                <a:latin typeface="Book Antiqua" pitchFamily="18" charset="0"/>
              </a:rPr>
              <a:t>Tabldot servis kuverinde çatal, kaşık ve bıçaklar kuver tabağının konumuna göre nasıl yerleştirilir?</a:t>
            </a:r>
            <a:endParaRPr lang="tr-TR" sz="3200" b="1" dirty="0">
              <a:solidFill>
                <a:schemeClr val="tx1"/>
              </a:solidFill>
              <a:latin typeface="Book Antiqua" pitchFamily="18" charset="0"/>
            </a:endParaRPr>
          </a:p>
        </p:txBody>
      </p:sp>
      <p:sp>
        <p:nvSpPr>
          <p:cNvPr id="3" name="2 İçerik Yer Tutucusu"/>
          <p:cNvSpPr>
            <a:spLocks noGrp="1"/>
          </p:cNvSpPr>
          <p:nvPr>
            <p:ph sz="quarter" idx="1"/>
          </p:nvPr>
        </p:nvSpPr>
        <p:spPr>
          <a:xfrm>
            <a:off x="914400" y="2204864"/>
            <a:ext cx="7772400" cy="3814936"/>
          </a:xfrm>
        </p:spPr>
        <p:txBody>
          <a:bodyPr/>
          <a:lstStyle/>
          <a:p>
            <a:endParaRPr lang="tr-TR"/>
          </a:p>
        </p:txBody>
      </p:sp>
      <p:pic>
        <p:nvPicPr>
          <p:cNvPr id="4" name="Picture 2" descr="C:\Users\fransız mutfağı\Desktop\resimler\9e86f6922248aa9d4c6467616a13ebe3.jpg"/>
          <p:cNvPicPr>
            <a:picLocks noChangeAspect="1" noChangeArrowheads="1"/>
          </p:cNvPicPr>
          <p:nvPr/>
        </p:nvPicPr>
        <p:blipFill>
          <a:blip r:embed="rId2" cstate="print"/>
          <a:srcRect/>
          <a:stretch>
            <a:fillRect/>
          </a:stretch>
        </p:blipFill>
        <p:spPr bwMode="auto">
          <a:xfrm>
            <a:off x="683568" y="2060848"/>
            <a:ext cx="7488832" cy="460851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367</TotalTime>
  <Words>417</Words>
  <Application>Microsoft Office PowerPoint</Application>
  <PresentationFormat>Ekran Gösterisi (4:3)</PresentationFormat>
  <Paragraphs>35</Paragraphs>
  <Slides>12</Slides>
  <Notes>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Book Antiqua</vt:lpstr>
      <vt:lpstr>Calibri</vt:lpstr>
      <vt:lpstr>Franklin Gothic Book</vt:lpstr>
      <vt:lpstr>Perpetua</vt:lpstr>
      <vt:lpstr>Wingdings 2</vt:lpstr>
      <vt:lpstr>Hisse Senedi</vt:lpstr>
      <vt:lpstr>Alakart kuverde bulunması gereken servis takımları nelerdir?</vt:lpstr>
      <vt:lpstr>Alakart servis kuverinin en önemli özelliği nedir?</vt:lpstr>
      <vt:lpstr>Açık büfe kuverinin diğer kuverlerden en önemli farkı nedir?</vt:lpstr>
      <vt:lpstr>Kuvere ilk olarak yerleştirilen ve diğer  servis takımlarının da yerlerini belirleyen takım hangisidir?</vt:lpstr>
      <vt:lpstr>Tabak servisi kuverinde kuver tabağının masadaki yeri nasıl belirlenir?</vt:lpstr>
      <vt:lpstr>Alakart ve tabldot servis kuverlerinde kuver tabağının masadaki yeri nasıl belirlenir?</vt:lpstr>
      <vt:lpstr>Metal Servis Takımlarının Kuverde Yerlerine Yerleştirilmesinde temel prensip nedir? </vt:lpstr>
      <vt:lpstr>Alakart servis kuverinde tatlı çatal ve bıçağı nasıl yerleştirilmelidir?</vt:lpstr>
      <vt:lpstr>Tabldot servis kuverinde çatal, kaşık ve bıçaklar kuver tabağının konumuna göre nasıl yerleştirilir?</vt:lpstr>
      <vt:lpstr>Kuverde tek çatal kullanılacaksa kuver tabağına göre yerleşimi nasıl olmalıdır?</vt:lpstr>
      <vt:lpstr>Tabldot servis kuverinde üç bardak bulunuyorsa kuvere nasıl yerleştirilir</vt:lpstr>
      <vt:lpstr>Servis basamakları nelerdir?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Ziyafet Dersi Sorular 1. ve 2. Hafta</dc:title>
  <dc:creator>fransız mutfağı</dc:creator>
  <cp:lastModifiedBy>emir üner</cp:lastModifiedBy>
  <cp:revision>68</cp:revision>
  <dcterms:created xsi:type="dcterms:W3CDTF">2015-10-07T17:12:30Z</dcterms:created>
  <dcterms:modified xsi:type="dcterms:W3CDTF">2017-10-29T10:09:52Z</dcterms:modified>
</cp:coreProperties>
</file>