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8" r:id="rId2"/>
    <p:sldId id="299" r:id="rId3"/>
    <p:sldId id="266" r:id="rId4"/>
    <p:sldId id="431" r:id="rId5"/>
    <p:sldId id="276" r:id="rId6"/>
    <p:sldId id="274" r:id="rId7"/>
    <p:sldId id="275" r:id="rId8"/>
    <p:sldId id="30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21"/>
    <p:restoredTop sz="94627"/>
  </p:normalViewPr>
  <p:slideViewPr>
    <p:cSldViewPr snapToGrid="0" snapToObjects="1">
      <p:cViewPr varScale="1">
        <p:scale>
          <a:sx n="88" d="100"/>
          <a:sy n="88" d="100"/>
        </p:scale>
        <p:origin x="2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14C95C-4754-3846-95C8-95008481E32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7718EB0-EBB6-0745-9597-E2FB2A1F6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8C25AAB-D505-EC41-85DD-81393A44EBFB}"/>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4CEBFD32-0A11-BD4D-8924-7597BC1827D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4E3F658-A83A-C44A-8217-74D3A0DB0D1C}"/>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481944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043B8A1-B472-FE4D-8FB5-1E8EF89B001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F11FE95-F774-5E40-9E72-852E80005EE2}"/>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1DB85B1C-33B3-1041-9343-9085F693143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CF76EE11-C72A-9E46-AA55-B637FC7229C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886E5E-2416-D74E-82B6-4BC18EDFC9B4}"/>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029779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C3DEB83-3048-824B-87F3-CB983ED1521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A0968B9-DEF9-2A4D-8071-9499EFB1B402}"/>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0F68BED-E936-904A-9FFE-F1231B87E93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951BFD9F-482B-FE42-A75A-AEFB38A83DE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2B3ED22-39DB-1748-ACD5-AF7DF9C7A2E8}"/>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732962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CFC03D-FCB0-844A-9E53-3425BEE649C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339F377-5D61-1541-B9C6-866F685598DA}"/>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5EF6974-FD1E-F640-995B-37FC156F8866}"/>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E96624F7-83DC-8343-8F76-7908048CF2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D5B8EE-78A3-554D-8002-598A2B93611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365297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542460-34D9-C042-9475-06CAA4C317E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C79F26A-6C95-E345-A50E-5E32D968E2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60AA4CA-EFAC-B44E-87CB-5DA9836C9C1F}"/>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0D427EB7-F7FB-5F42-896A-C690DC0C8D7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EC1032D-13E9-564C-AA66-961179E763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064749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FD3033-A995-B140-99F4-6647AA46F8C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23C8BD-F12E-994A-8420-E1484A9D5FB9}"/>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9C3B8E7-3FD6-AE43-A9BB-3ACD3ACF9D0A}"/>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D254F43B-F002-DC47-9B15-D1E37721B804}"/>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B262B01F-5EE0-144A-9420-2EC132663B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9A97FE9-0E27-C644-BD5E-D95B85B51BB0}"/>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258467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2A7B51F-6459-014D-88A8-F99659288E4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057EE1-1A52-7A4A-BB10-A101C1E78C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AEF1D1FB-F5F2-1B4B-89AE-A8229D8E5D86}"/>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5B6E7DB9-9ECD-DD49-A60B-7405C0BAB8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AC3B65D-CCD6-D04F-A8C8-42BF185772CA}"/>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DC76958F-8B84-7345-96B2-4462BB53C64A}"/>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8" name="Alt Bilgi Yer Tutucusu 7">
            <a:extLst>
              <a:ext uri="{FF2B5EF4-FFF2-40B4-BE49-F238E27FC236}">
                <a16:creationId xmlns:a16="http://schemas.microsoft.com/office/drawing/2014/main" id="{EE92AECC-4D85-BE44-9A1E-3F23902A725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F03560E-0074-6849-8CF3-D3D46CCAACB5}"/>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3414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949D89-45FC-704E-BD4C-511A148781A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63E6B19-20AB-764E-B96C-FFBCFEB7F839}"/>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4" name="Alt Bilgi Yer Tutucusu 3">
            <a:extLst>
              <a:ext uri="{FF2B5EF4-FFF2-40B4-BE49-F238E27FC236}">
                <a16:creationId xmlns:a16="http://schemas.microsoft.com/office/drawing/2014/main" id="{D8E2AB5A-0A68-5240-A62E-26CCA9233B0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28CEA738-884B-454E-A1EA-3CF9B13D391A}"/>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999629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53116E5-73EA-E84C-B217-02EC9ACA8268}"/>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3" name="Alt Bilgi Yer Tutucusu 2">
            <a:extLst>
              <a:ext uri="{FF2B5EF4-FFF2-40B4-BE49-F238E27FC236}">
                <a16:creationId xmlns:a16="http://schemas.microsoft.com/office/drawing/2014/main" id="{8AD2D85B-6EAB-7A4C-9B63-8862A302D15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81EFB3F-2742-A24C-8A73-5B359B2EA9F2}"/>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3567687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36C408C-7743-5643-B41E-8BE269CAB5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6F2B54B-C020-B64C-8D9F-CF5A5803FE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562E4D84-FDE6-0F44-A865-72D0098F18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22F66FF-38B6-A849-8B48-716CA7C2C1B0}"/>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D80413AE-8DD1-7340-BC33-54A45BC09CE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788AC7-D4B6-B344-829C-F4266C5C2A73}"/>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26132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3E1BF0-6BE1-334C-B08A-8A7FBA10751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CD2F01A-2B55-6547-B7F7-FD28D16285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C7B17E4-5D1B-6D49-86D8-E9DBE1F31F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BE08FF5-4969-0043-A216-63DD0DE12F21}"/>
              </a:ext>
            </a:extLst>
          </p:cNvPr>
          <p:cNvSpPr>
            <a:spLocks noGrp="1"/>
          </p:cNvSpPr>
          <p:nvPr>
            <p:ph type="dt" sz="half" idx="10"/>
          </p:nvPr>
        </p:nvSpPr>
        <p:spPr/>
        <p:txBody>
          <a:bodyPr/>
          <a:lstStyle/>
          <a:p>
            <a:fld id="{E8D0DA27-DB15-FE49-82AB-978E547D97B8}" type="datetimeFigureOut">
              <a:rPr lang="tr-TR" smtClean="0"/>
              <a:t>10.07.2020</a:t>
            </a:fld>
            <a:endParaRPr lang="tr-TR"/>
          </a:p>
        </p:txBody>
      </p:sp>
      <p:sp>
        <p:nvSpPr>
          <p:cNvPr id="6" name="Alt Bilgi Yer Tutucusu 5">
            <a:extLst>
              <a:ext uri="{FF2B5EF4-FFF2-40B4-BE49-F238E27FC236}">
                <a16:creationId xmlns:a16="http://schemas.microsoft.com/office/drawing/2014/main" id="{369261B2-D478-454B-9AA2-802F9058A7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A4C2C8-2C4E-A24F-8F52-22399FE2F3E6}"/>
              </a:ext>
            </a:extLst>
          </p:cNvPr>
          <p:cNvSpPr>
            <a:spLocks noGrp="1"/>
          </p:cNvSpPr>
          <p:nvPr>
            <p:ph type="sldNum" sz="quarter" idx="12"/>
          </p:nvPr>
        </p:nvSpPr>
        <p:spPr/>
        <p:txBody>
          <a:bodyPr/>
          <a:lstStyle/>
          <a:p>
            <a:fld id="{0A6628CD-C990-824A-BB7F-D0A3947A1284}" type="slidenum">
              <a:rPr lang="tr-TR" smtClean="0"/>
              <a:t>‹#›</a:t>
            </a:fld>
            <a:endParaRPr lang="tr-TR"/>
          </a:p>
        </p:txBody>
      </p:sp>
    </p:spTree>
    <p:extLst>
      <p:ext uri="{BB962C8B-B14F-4D97-AF65-F5344CB8AC3E}">
        <p14:creationId xmlns:p14="http://schemas.microsoft.com/office/powerpoint/2010/main" val="1847947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339E14B-5062-FC45-AE61-B2D9FC9DA8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4D358F-AF5F-0440-9A74-511D0F25C3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5604B8A-6D3A-D042-82C1-8CA0CD9F8A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0DA27-DB15-FE49-82AB-978E547D97B8}" type="datetimeFigureOut">
              <a:rPr lang="tr-TR" smtClean="0"/>
              <a:t>10.07.2020</a:t>
            </a:fld>
            <a:endParaRPr lang="tr-TR"/>
          </a:p>
        </p:txBody>
      </p:sp>
      <p:sp>
        <p:nvSpPr>
          <p:cNvPr id="5" name="Alt Bilgi Yer Tutucusu 4">
            <a:extLst>
              <a:ext uri="{FF2B5EF4-FFF2-40B4-BE49-F238E27FC236}">
                <a16:creationId xmlns:a16="http://schemas.microsoft.com/office/drawing/2014/main" id="{1129A09E-6494-0D4A-AF47-2D67E4F063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D2D8B45-2B45-2147-9C4D-778AF7950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628CD-C990-824A-BB7F-D0A3947A1284}" type="slidenum">
              <a:rPr lang="tr-TR" smtClean="0"/>
              <a:t>‹#›</a:t>
            </a:fld>
            <a:endParaRPr lang="tr-TR"/>
          </a:p>
        </p:txBody>
      </p:sp>
    </p:spTree>
    <p:extLst>
      <p:ext uri="{BB962C8B-B14F-4D97-AF65-F5344CB8AC3E}">
        <p14:creationId xmlns:p14="http://schemas.microsoft.com/office/powerpoint/2010/main" val="3931244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randingturkiye.com/turkiyenin-en-degerli-100-markasi-2019-tam-list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36F383F-EDB5-CC4A-8016-8618FA675879}"/>
              </a:ext>
            </a:extLst>
          </p:cNvPr>
          <p:cNvSpPr>
            <a:spLocks noGrp="1"/>
          </p:cNvSpPr>
          <p:nvPr>
            <p:ph type="title"/>
          </p:nvPr>
        </p:nvSpPr>
        <p:spPr/>
        <p:txBody>
          <a:bodyPr/>
          <a:lstStyle/>
          <a:p>
            <a:pPr algn="ctr"/>
            <a:r>
              <a:rPr lang="tr-TR" b="1" dirty="0"/>
              <a:t>Marka İmajı</a:t>
            </a:r>
          </a:p>
        </p:txBody>
      </p:sp>
      <p:sp>
        <p:nvSpPr>
          <p:cNvPr id="3" name="İçerik Yer Tutucusu 2">
            <a:extLst>
              <a:ext uri="{FF2B5EF4-FFF2-40B4-BE49-F238E27FC236}">
                <a16:creationId xmlns:a16="http://schemas.microsoft.com/office/drawing/2014/main" id="{C0762DE4-39FC-1B4C-95B6-DEC23D780091}"/>
              </a:ext>
            </a:extLst>
          </p:cNvPr>
          <p:cNvSpPr>
            <a:spLocks noGrp="1"/>
          </p:cNvSpPr>
          <p:nvPr>
            <p:ph idx="1"/>
          </p:nvPr>
        </p:nvSpPr>
        <p:spPr/>
        <p:txBody>
          <a:bodyPr/>
          <a:lstStyle/>
          <a:p>
            <a:r>
              <a:rPr lang="tr-TR" dirty="0"/>
              <a:t>Hedef pazarın markaya ilişkin algısı, marka imajıdır.</a:t>
            </a:r>
          </a:p>
          <a:p>
            <a:endParaRPr lang="tr-TR" dirty="0"/>
          </a:p>
          <a:p>
            <a:r>
              <a:rPr lang="tr-TR" dirty="0"/>
              <a:t>Tüketicinin zihnindeki marka imajı, marka ile ilişkili deneyimleri temelinde oluşur, sadece marka iletişimi çabalarıyla değil.</a:t>
            </a:r>
          </a:p>
        </p:txBody>
      </p:sp>
    </p:spTree>
    <p:extLst>
      <p:ext uri="{BB962C8B-B14F-4D97-AF65-F5344CB8AC3E}">
        <p14:creationId xmlns:p14="http://schemas.microsoft.com/office/powerpoint/2010/main" val="1126991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2DDECF-C397-524F-9E94-29CEB21EC625}"/>
              </a:ext>
            </a:extLst>
          </p:cNvPr>
          <p:cNvSpPr>
            <a:spLocks noGrp="1"/>
          </p:cNvSpPr>
          <p:nvPr>
            <p:ph type="title"/>
          </p:nvPr>
        </p:nvSpPr>
        <p:spPr/>
        <p:txBody>
          <a:bodyPr/>
          <a:lstStyle/>
          <a:p>
            <a:pPr algn="ctr"/>
            <a:r>
              <a:rPr lang="tr-TR" b="1" dirty="0"/>
              <a:t>Marka Kimliği</a:t>
            </a:r>
          </a:p>
        </p:txBody>
      </p:sp>
      <p:sp>
        <p:nvSpPr>
          <p:cNvPr id="3" name="İçerik Yer Tutucusu 2">
            <a:extLst>
              <a:ext uri="{FF2B5EF4-FFF2-40B4-BE49-F238E27FC236}">
                <a16:creationId xmlns:a16="http://schemas.microsoft.com/office/drawing/2014/main" id="{4466F1E7-6829-6F49-AE7B-6F23DD50766F}"/>
              </a:ext>
            </a:extLst>
          </p:cNvPr>
          <p:cNvSpPr>
            <a:spLocks noGrp="1"/>
          </p:cNvSpPr>
          <p:nvPr>
            <p:ph idx="1"/>
          </p:nvPr>
        </p:nvSpPr>
        <p:spPr/>
        <p:txBody>
          <a:bodyPr/>
          <a:lstStyle/>
          <a:p>
            <a:r>
              <a:rPr lang="tr-TR" dirty="0"/>
              <a:t>İşletmenin tüketicinin marka ile ilişkilendirmesini istediği ayırt edici özellikler ve fikirler temelinde biçimlendirilir. </a:t>
            </a:r>
          </a:p>
          <a:p>
            <a:r>
              <a:rPr lang="tr-TR" dirty="0"/>
              <a:t>Marka kimliği markanın sahibi tarafından oluşturulur. </a:t>
            </a:r>
          </a:p>
          <a:p>
            <a:r>
              <a:rPr lang="tr-TR" dirty="0"/>
              <a:t>Ürünün özellikleri (örneğin kalitesi) marka kimliğinin oluşturulmasına katkıda bulunsa da, marka sadece ürün değildir.  </a:t>
            </a:r>
          </a:p>
          <a:p>
            <a:pPr marL="0" indent="0">
              <a:buNone/>
            </a:pPr>
            <a:endParaRPr lang="tr-TR" dirty="0"/>
          </a:p>
        </p:txBody>
      </p:sp>
    </p:spTree>
    <p:extLst>
      <p:ext uri="{BB962C8B-B14F-4D97-AF65-F5344CB8AC3E}">
        <p14:creationId xmlns:p14="http://schemas.microsoft.com/office/powerpoint/2010/main" val="1253899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C2B6D93-4441-7943-A692-6340EE10B882}"/>
              </a:ext>
            </a:extLst>
          </p:cNvPr>
          <p:cNvSpPr>
            <a:spLocks noGrp="1"/>
          </p:cNvSpPr>
          <p:nvPr>
            <p:ph type="title"/>
          </p:nvPr>
        </p:nvSpPr>
        <p:spPr/>
        <p:txBody>
          <a:bodyPr/>
          <a:lstStyle/>
          <a:p>
            <a:pPr algn="ctr"/>
            <a:r>
              <a:rPr lang="tr-TR" b="1" dirty="0"/>
              <a:t>Forbes Dergisi 2019 Yılı Sıralamasına Göre</a:t>
            </a:r>
            <a:br>
              <a:rPr lang="tr-TR" b="1" dirty="0"/>
            </a:br>
            <a:r>
              <a:rPr lang="tr-TR" b="1" dirty="0"/>
              <a:t>Dünyanın En Değerli Markaları</a:t>
            </a:r>
          </a:p>
        </p:txBody>
      </p:sp>
      <p:pic>
        <p:nvPicPr>
          <p:cNvPr id="5" name="İçerik Yer Tutucusu 4">
            <a:extLst>
              <a:ext uri="{FF2B5EF4-FFF2-40B4-BE49-F238E27FC236}">
                <a16:creationId xmlns:a16="http://schemas.microsoft.com/office/drawing/2014/main" id="{77AAE919-CDCC-1647-B11A-99039F115700}"/>
              </a:ext>
            </a:extLst>
          </p:cNvPr>
          <p:cNvPicPr>
            <a:picLocks noGrp="1" noChangeAspect="1"/>
          </p:cNvPicPr>
          <p:nvPr>
            <p:ph idx="1"/>
          </p:nvPr>
        </p:nvPicPr>
        <p:blipFill>
          <a:blip r:embed="rId2"/>
          <a:stretch>
            <a:fillRect/>
          </a:stretch>
        </p:blipFill>
        <p:spPr>
          <a:xfrm>
            <a:off x="4064905" y="1825625"/>
            <a:ext cx="4207558" cy="4603750"/>
          </a:xfrm>
        </p:spPr>
      </p:pic>
      <p:sp>
        <p:nvSpPr>
          <p:cNvPr id="7" name="Metin kutusu 6">
            <a:extLst>
              <a:ext uri="{FF2B5EF4-FFF2-40B4-BE49-F238E27FC236}">
                <a16:creationId xmlns:a16="http://schemas.microsoft.com/office/drawing/2014/main" id="{4AD94797-A38F-3641-AFC8-A2B1BC804D85}"/>
              </a:ext>
            </a:extLst>
          </p:cNvPr>
          <p:cNvSpPr txBox="1"/>
          <p:nvPr/>
        </p:nvSpPr>
        <p:spPr>
          <a:xfrm>
            <a:off x="5557838" y="6330375"/>
            <a:ext cx="6486525" cy="584775"/>
          </a:xfrm>
          <a:prstGeom prst="rect">
            <a:avLst/>
          </a:prstGeom>
          <a:noFill/>
        </p:spPr>
        <p:txBody>
          <a:bodyPr wrap="square" rtlCol="0">
            <a:spAutoFit/>
          </a:bodyPr>
          <a:lstStyle/>
          <a:p>
            <a:pPr algn="r"/>
            <a:r>
              <a:rPr lang="tr-TR" sz="1600" dirty="0" err="1"/>
              <a:t>The</a:t>
            </a:r>
            <a:r>
              <a:rPr lang="tr-TR" sz="1600" dirty="0"/>
              <a:t> </a:t>
            </a:r>
            <a:r>
              <a:rPr lang="tr-TR" sz="1600" dirty="0" err="1"/>
              <a:t>Worlds</a:t>
            </a:r>
            <a:r>
              <a:rPr lang="tr-TR" sz="1600" dirty="0"/>
              <a:t> </a:t>
            </a:r>
            <a:r>
              <a:rPr lang="tr-TR" sz="1600" dirty="0" err="1"/>
              <a:t>Most</a:t>
            </a:r>
            <a:r>
              <a:rPr lang="tr-TR" sz="1600" dirty="0"/>
              <a:t> </a:t>
            </a:r>
            <a:r>
              <a:rPr lang="tr-TR" sz="1600" dirty="0" err="1"/>
              <a:t>Valuable</a:t>
            </a:r>
            <a:r>
              <a:rPr lang="tr-TR" sz="1600" dirty="0"/>
              <a:t> </a:t>
            </a:r>
            <a:r>
              <a:rPr lang="tr-TR" sz="1600" dirty="0" err="1"/>
              <a:t>Brands</a:t>
            </a:r>
            <a:r>
              <a:rPr lang="tr-TR" sz="1600" dirty="0"/>
              <a:t>, 2019 </a:t>
            </a:r>
            <a:r>
              <a:rPr lang="tr-TR" sz="1600" dirty="0" err="1"/>
              <a:t>Ranking</a:t>
            </a:r>
            <a:r>
              <a:rPr lang="tr-TR" sz="1600" dirty="0"/>
              <a:t>, https://</a:t>
            </a:r>
            <a:r>
              <a:rPr lang="tr-TR" sz="1600" dirty="0" err="1"/>
              <a:t>www.forbes.com</a:t>
            </a:r>
            <a:r>
              <a:rPr lang="tr-TR" sz="1600" dirty="0"/>
              <a:t>/</a:t>
            </a:r>
            <a:r>
              <a:rPr lang="tr-TR" sz="1600" dirty="0" err="1"/>
              <a:t>powerful-brands</a:t>
            </a:r>
            <a:r>
              <a:rPr lang="tr-TR" sz="1600" dirty="0"/>
              <a:t>/</a:t>
            </a:r>
            <a:r>
              <a:rPr lang="tr-TR" sz="1600" dirty="0" err="1"/>
              <a:t>list</a:t>
            </a:r>
            <a:r>
              <a:rPr lang="tr-TR" sz="1600" dirty="0"/>
              <a:t>/#</a:t>
            </a:r>
            <a:r>
              <a:rPr lang="tr-TR" sz="1600" dirty="0" err="1"/>
              <a:t>tab:rank</a:t>
            </a:r>
            <a:endParaRPr lang="tr-TR" sz="1600" dirty="0"/>
          </a:p>
        </p:txBody>
      </p:sp>
    </p:spTree>
    <p:extLst>
      <p:ext uri="{BB962C8B-B14F-4D97-AF65-F5344CB8AC3E}">
        <p14:creationId xmlns:p14="http://schemas.microsoft.com/office/powerpoint/2010/main" val="1622714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C2B6D93-4441-7943-A692-6340EE10B882}"/>
              </a:ext>
            </a:extLst>
          </p:cNvPr>
          <p:cNvSpPr>
            <a:spLocks noGrp="1"/>
          </p:cNvSpPr>
          <p:nvPr>
            <p:ph type="title"/>
          </p:nvPr>
        </p:nvSpPr>
        <p:spPr/>
        <p:txBody>
          <a:bodyPr/>
          <a:lstStyle/>
          <a:p>
            <a:pPr algn="ctr"/>
            <a:r>
              <a:rPr lang="tr-TR" b="1" dirty="0" err="1" smtClean="0"/>
              <a:t>Branding</a:t>
            </a:r>
            <a:r>
              <a:rPr lang="tr-TR" b="1" dirty="0" smtClean="0"/>
              <a:t> Türkiye 2019 </a:t>
            </a:r>
            <a:r>
              <a:rPr lang="tr-TR" b="1" dirty="0"/>
              <a:t>Yılı Sıralamasına Göre</a:t>
            </a:r>
            <a:br>
              <a:rPr lang="tr-TR" b="1" dirty="0"/>
            </a:br>
            <a:r>
              <a:rPr lang="tr-TR" b="1" dirty="0" smtClean="0"/>
              <a:t>Türkiye’nin </a:t>
            </a:r>
            <a:r>
              <a:rPr lang="tr-TR" b="1" dirty="0"/>
              <a:t>En Değerli Markaları</a:t>
            </a:r>
          </a:p>
        </p:txBody>
      </p:sp>
      <p:sp>
        <p:nvSpPr>
          <p:cNvPr id="7" name="Metin kutusu 6">
            <a:extLst>
              <a:ext uri="{FF2B5EF4-FFF2-40B4-BE49-F238E27FC236}">
                <a16:creationId xmlns:a16="http://schemas.microsoft.com/office/drawing/2014/main" id="{4AD94797-A38F-3641-AFC8-A2B1BC804D85}"/>
              </a:ext>
            </a:extLst>
          </p:cNvPr>
          <p:cNvSpPr txBox="1"/>
          <p:nvPr/>
        </p:nvSpPr>
        <p:spPr>
          <a:xfrm>
            <a:off x="4772298" y="6330375"/>
            <a:ext cx="7272066" cy="338554"/>
          </a:xfrm>
          <a:prstGeom prst="rect">
            <a:avLst/>
          </a:prstGeom>
          <a:noFill/>
        </p:spPr>
        <p:txBody>
          <a:bodyPr wrap="square" rtlCol="0">
            <a:spAutoFit/>
          </a:bodyPr>
          <a:lstStyle/>
          <a:p>
            <a:pPr algn="r"/>
            <a:r>
              <a:rPr lang="tr-TR" sz="1600" dirty="0">
                <a:hlinkClick r:id="rId2"/>
              </a:rPr>
              <a:t>https://www.brandingturkiye.com/turkiyenin-en-degerli-100-markasi-2019-tam-liste/</a:t>
            </a:r>
            <a:endParaRPr lang="tr-TR" sz="1600" dirty="0"/>
          </a:p>
        </p:txBody>
      </p:sp>
      <p:sp>
        <p:nvSpPr>
          <p:cNvPr id="4" name="Dikdörtgen 3"/>
          <p:cNvSpPr/>
          <p:nvPr/>
        </p:nvSpPr>
        <p:spPr>
          <a:xfrm>
            <a:off x="2934789" y="2198136"/>
            <a:ext cx="6096000" cy="3785652"/>
          </a:xfrm>
          <a:prstGeom prst="rect">
            <a:avLst/>
          </a:prstGeom>
        </p:spPr>
        <p:txBody>
          <a:bodyPr>
            <a:spAutoFit/>
          </a:bodyPr>
          <a:lstStyle/>
          <a:p>
            <a:pPr>
              <a:buFont typeface="+mj-lt"/>
              <a:buAutoNum type="arabicPeriod"/>
            </a:pPr>
            <a:r>
              <a:rPr lang="tr-TR" sz="2400"/>
              <a:t>Türk Hava Yolları (1,735 Milyar Dolar)</a:t>
            </a:r>
          </a:p>
          <a:p>
            <a:pPr>
              <a:buFont typeface="+mj-lt"/>
              <a:buAutoNum type="arabicPeriod"/>
            </a:pPr>
            <a:r>
              <a:rPr lang="tr-TR" sz="2400" dirty="0"/>
              <a:t>Ziraat Bankası (1,637 Milyar Dolar)</a:t>
            </a:r>
          </a:p>
          <a:p>
            <a:pPr>
              <a:buFont typeface="+mj-lt"/>
              <a:buAutoNum type="arabicPeriod"/>
            </a:pPr>
            <a:r>
              <a:rPr lang="tr-TR" sz="2400" dirty="0"/>
              <a:t>Garanti Bankası (1,344 Milyar Dolar)</a:t>
            </a:r>
          </a:p>
          <a:p>
            <a:pPr>
              <a:buFont typeface="+mj-lt"/>
              <a:buAutoNum type="arabicPeriod"/>
            </a:pPr>
            <a:r>
              <a:rPr lang="tr-TR" sz="2400" dirty="0"/>
              <a:t>Türk Telekom (1,185 Milyar Dolar)</a:t>
            </a:r>
          </a:p>
          <a:p>
            <a:pPr>
              <a:buFont typeface="+mj-lt"/>
              <a:buAutoNum type="arabicPeriod"/>
            </a:pPr>
            <a:r>
              <a:rPr lang="tr-TR" sz="2400" dirty="0" err="1"/>
              <a:t>Turkcell</a:t>
            </a:r>
            <a:r>
              <a:rPr lang="tr-TR" sz="2400" dirty="0"/>
              <a:t> (1,182 Milyar Dolar)</a:t>
            </a:r>
          </a:p>
          <a:p>
            <a:pPr>
              <a:buFont typeface="+mj-lt"/>
              <a:buAutoNum type="arabicPeriod"/>
            </a:pPr>
            <a:r>
              <a:rPr lang="tr-TR" sz="2400" dirty="0" err="1"/>
              <a:t>İşBank</a:t>
            </a:r>
            <a:r>
              <a:rPr lang="tr-TR" sz="2400" dirty="0"/>
              <a:t> (1,135 Milyar Dolar)</a:t>
            </a:r>
          </a:p>
          <a:p>
            <a:pPr>
              <a:buFont typeface="+mj-lt"/>
              <a:buAutoNum type="arabicPeriod"/>
            </a:pPr>
            <a:r>
              <a:rPr lang="tr-TR" sz="2400" dirty="0"/>
              <a:t>Akbank (934 Milyon Dolar)</a:t>
            </a:r>
          </a:p>
          <a:p>
            <a:pPr>
              <a:buFont typeface="+mj-lt"/>
              <a:buAutoNum type="arabicPeriod"/>
            </a:pPr>
            <a:r>
              <a:rPr lang="tr-TR" sz="2400" dirty="0"/>
              <a:t>Arçelik (837 Milyon Dolar)</a:t>
            </a:r>
          </a:p>
          <a:p>
            <a:pPr>
              <a:buFont typeface="+mj-lt"/>
              <a:buAutoNum type="arabicPeriod"/>
            </a:pPr>
            <a:r>
              <a:rPr lang="tr-TR" sz="2400" dirty="0" err="1"/>
              <a:t>YapıKredi</a:t>
            </a:r>
            <a:r>
              <a:rPr lang="tr-TR" sz="2400" dirty="0"/>
              <a:t> (647 Milyon Dolar)</a:t>
            </a:r>
          </a:p>
          <a:p>
            <a:pPr>
              <a:buFont typeface="+mj-lt"/>
              <a:buAutoNum type="arabicPeriod"/>
            </a:pPr>
            <a:r>
              <a:rPr lang="tr-TR" sz="2400" dirty="0"/>
              <a:t>Ford Otosan (458 Milyon Dolar)</a:t>
            </a:r>
            <a:endParaRPr lang="tr-TR" sz="2400" b="0" i="0" dirty="0">
              <a:effectLst/>
            </a:endParaRPr>
          </a:p>
        </p:txBody>
      </p:sp>
    </p:spTree>
    <p:extLst>
      <p:ext uri="{BB962C8B-B14F-4D97-AF65-F5344CB8AC3E}">
        <p14:creationId xmlns:p14="http://schemas.microsoft.com/office/powerpoint/2010/main" val="1772856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A5F7F17-E58E-DC40-B21B-C69587167C3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F481C3F-6570-CD45-84A0-09B3DDF22EB2}"/>
              </a:ext>
            </a:extLst>
          </p:cNvPr>
          <p:cNvSpPr>
            <a:spLocks noGrp="1"/>
          </p:cNvSpPr>
          <p:nvPr>
            <p:ph idx="1"/>
          </p:nvPr>
        </p:nvSpPr>
        <p:spPr/>
        <p:txBody>
          <a:bodyPr>
            <a:normAutofit fontScale="92500" lnSpcReduction="10000"/>
          </a:bodyPr>
          <a:lstStyle/>
          <a:p>
            <a:pPr marL="0" indent="0">
              <a:buNone/>
            </a:pPr>
            <a:endParaRPr lang="tr-TR" dirty="0"/>
          </a:p>
          <a:p>
            <a:pPr marL="0" indent="0">
              <a:buNone/>
            </a:pPr>
            <a:r>
              <a:rPr lang="tr-TR" dirty="0"/>
              <a:t>“</a:t>
            </a:r>
            <a:r>
              <a:rPr lang="tr-TR" i="1" dirty="0"/>
              <a:t>Marka değeri önce görev bir reklam bütçesi geliştirerek ve bunun kullanım yetkisini reklamcılara vererek marka imajını ve satın alma kararını etkilemekten ibaretti. Marka değeri kavramı ilgi çektiğinde, bakış açısı tamamen değişti. Markaları yönetmek artık taktiksel değil stratejik bir hale geldi; üst düzey yöneticilerin dikkatini çekti ve tüm kuruluşu kapsayan marka geliştirme programını gerektirdi.</a:t>
            </a:r>
            <a:r>
              <a:rPr lang="tr-TR" dirty="0"/>
              <a:t>” </a:t>
            </a:r>
            <a:endParaRPr lang="tr-TR" i="1" dirty="0"/>
          </a:p>
          <a:p>
            <a:pPr marL="0" indent="0">
              <a:buNone/>
            </a:pPr>
            <a:endParaRPr lang="tr-TR" i="1" dirty="0"/>
          </a:p>
          <a:p>
            <a:pPr marL="0" indent="0" algn="r">
              <a:buNone/>
            </a:pPr>
            <a:r>
              <a:rPr lang="tr-TR" i="1" dirty="0"/>
              <a:t>David </a:t>
            </a:r>
            <a:r>
              <a:rPr lang="tr-TR" i="1" dirty="0" err="1"/>
              <a:t>Aaker</a:t>
            </a:r>
            <a:endParaRPr lang="tr-TR" i="1" dirty="0"/>
          </a:p>
          <a:p>
            <a:pPr marL="0" indent="0" algn="r">
              <a:buNone/>
            </a:pPr>
            <a:endParaRPr lang="tr-TR" sz="1700" dirty="0"/>
          </a:p>
          <a:p>
            <a:pPr marL="0" indent="0" algn="r">
              <a:buNone/>
            </a:pPr>
            <a:r>
              <a:rPr lang="tr-TR" sz="1700" dirty="0"/>
              <a:t>Mazur ve Miles (2007, s.27)</a:t>
            </a:r>
          </a:p>
        </p:txBody>
      </p:sp>
    </p:spTree>
    <p:extLst>
      <p:ext uri="{BB962C8B-B14F-4D97-AF65-F5344CB8AC3E}">
        <p14:creationId xmlns:p14="http://schemas.microsoft.com/office/powerpoint/2010/main" val="3027495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8B232D6-A636-8740-9521-278855591B04}"/>
              </a:ext>
            </a:extLst>
          </p:cNvPr>
          <p:cNvSpPr>
            <a:spLocks noGrp="1"/>
          </p:cNvSpPr>
          <p:nvPr>
            <p:ph type="title"/>
          </p:nvPr>
        </p:nvSpPr>
        <p:spPr/>
        <p:txBody>
          <a:bodyPr/>
          <a:lstStyle/>
          <a:p>
            <a:pPr algn="ctr"/>
            <a:r>
              <a:rPr lang="tr-TR" b="1" dirty="0"/>
              <a:t>Marka Kimliğinin Bileşenleri </a:t>
            </a:r>
          </a:p>
        </p:txBody>
      </p:sp>
      <p:sp>
        <p:nvSpPr>
          <p:cNvPr id="3" name="İçerik Yer Tutucusu 2">
            <a:extLst>
              <a:ext uri="{FF2B5EF4-FFF2-40B4-BE49-F238E27FC236}">
                <a16:creationId xmlns:a16="http://schemas.microsoft.com/office/drawing/2014/main" id="{FA355334-18CF-1149-85D6-FB33DE114135}"/>
              </a:ext>
            </a:extLst>
          </p:cNvPr>
          <p:cNvSpPr>
            <a:spLocks noGrp="1"/>
          </p:cNvSpPr>
          <p:nvPr>
            <p:ph idx="1"/>
          </p:nvPr>
        </p:nvSpPr>
        <p:spPr/>
        <p:txBody>
          <a:bodyPr/>
          <a:lstStyle/>
          <a:p>
            <a:pPr>
              <a:buFont typeface="Wingdings" pitchFamily="2" charset="2"/>
              <a:buChar char="Ø"/>
            </a:pPr>
            <a:r>
              <a:rPr lang="tr-TR" dirty="0"/>
              <a:t>Marka Sembolleri</a:t>
            </a:r>
          </a:p>
          <a:p>
            <a:pPr>
              <a:buFont typeface="Wingdings" pitchFamily="2" charset="2"/>
              <a:buChar char="Ø"/>
            </a:pPr>
            <a:r>
              <a:rPr lang="tr-TR" dirty="0"/>
              <a:t>Marka Kişiliği</a:t>
            </a:r>
          </a:p>
          <a:p>
            <a:pPr>
              <a:buFont typeface="Wingdings" pitchFamily="2" charset="2"/>
              <a:buChar char="Ø"/>
            </a:pPr>
            <a:r>
              <a:rPr lang="tr-TR" dirty="0"/>
              <a:t>Marka Kültürü</a:t>
            </a:r>
          </a:p>
          <a:p>
            <a:pPr>
              <a:buFont typeface="Wingdings" pitchFamily="2" charset="2"/>
              <a:buChar char="Ø"/>
            </a:pPr>
            <a:r>
              <a:rPr lang="tr-TR" dirty="0"/>
              <a:t>Davranış</a:t>
            </a:r>
          </a:p>
          <a:p>
            <a:pPr>
              <a:buFont typeface="Wingdings" pitchFamily="2" charset="2"/>
              <a:buChar char="Ø"/>
            </a:pPr>
            <a:r>
              <a:rPr lang="tr-TR" dirty="0"/>
              <a:t>İletişim</a:t>
            </a:r>
          </a:p>
        </p:txBody>
      </p:sp>
    </p:spTree>
    <p:extLst>
      <p:ext uri="{BB962C8B-B14F-4D97-AF65-F5344CB8AC3E}">
        <p14:creationId xmlns:p14="http://schemas.microsoft.com/office/powerpoint/2010/main" val="3925049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4AE283A-D8C7-924C-AF9E-E9FC2D0E340D}"/>
              </a:ext>
            </a:extLst>
          </p:cNvPr>
          <p:cNvSpPr>
            <a:spLocks noGrp="1"/>
          </p:cNvSpPr>
          <p:nvPr>
            <p:ph type="title"/>
          </p:nvPr>
        </p:nvSpPr>
        <p:spPr/>
        <p:txBody>
          <a:bodyPr/>
          <a:lstStyle/>
          <a:p>
            <a:pPr algn="ctr"/>
            <a:r>
              <a:rPr lang="tr-TR" b="1" dirty="0"/>
              <a:t>Marka Sembolleri</a:t>
            </a:r>
          </a:p>
        </p:txBody>
      </p:sp>
      <p:sp>
        <p:nvSpPr>
          <p:cNvPr id="3" name="İçerik Yer Tutucusu 2">
            <a:extLst>
              <a:ext uri="{FF2B5EF4-FFF2-40B4-BE49-F238E27FC236}">
                <a16:creationId xmlns:a16="http://schemas.microsoft.com/office/drawing/2014/main" id="{60E91BE1-1CB5-4042-B571-0F8124702766}"/>
              </a:ext>
            </a:extLst>
          </p:cNvPr>
          <p:cNvSpPr>
            <a:spLocks noGrp="1"/>
          </p:cNvSpPr>
          <p:nvPr>
            <p:ph idx="1"/>
          </p:nvPr>
        </p:nvSpPr>
        <p:spPr/>
        <p:txBody>
          <a:bodyPr/>
          <a:lstStyle/>
          <a:p>
            <a:r>
              <a:rPr lang="tr-TR" dirty="0"/>
              <a:t>Marka ismi</a:t>
            </a:r>
          </a:p>
          <a:p>
            <a:r>
              <a:rPr lang="tr-TR" dirty="0"/>
              <a:t>Logo ve amblem</a:t>
            </a:r>
          </a:p>
          <a:p>
            <a:r>
              <a:rPr lang="tr-TR" dirty="0"/>
              <a:t>Tipografi</a:t>
            </a:r>
          </a:p>
          <a:p>
            <a:r>
              <a:rPr lang="tr-TR" dirty="0"/>
              <a:t>Renk</a:t>
            </a:r>
          </a:p>
          <a:p>
            <a:r>
              <a:rPr lang="tr-TR" dirty="0"/>
              <a:t>Marka Karakteri</a:t>
            </a:r>
          </a:p>
          <a:p>
            <a:r>
              <a:rPr lang="tr-TR" dirty="0"/>
              <a:t>Ambalaj</a:t>
            </a:r>
          </a:p>
          <a:p>
            <a:r>
              <a:rPr lang="tr-TR" dirty="0"/>
              <a:t>Slogan</a:t>
            </a:r>
          </a:p>
        </p:txBody>
      </p:sp>
    </p:spTree>
    <p:extLst>
      <p:ext uri="{BB962C8B-B14F-4D97-AF65-F5344CB8AC3E}">
        <p14:creationId xmlns:p14="http://schemas.microsoft.com/office/powerpoint/2010/main" val="1278892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C7E0152-3874-6246-9956-BD1D9BD1ED9E}"/>
              </a:ext>
            </a:extLst>
          </p:cNvPr>
          <p:cNvSpPr>
            <a:spLocks noGrp="1"/>
          </p:cNvSpPr>
          <p:nvPr>
            <p:ph type="title"/>
          </p:nvPr>
        </p:nvSpPr>
        <p:spPr/>
        <p:txBody>
          <a:bodyPr/>
          <a:lstStyle/>
          <a:p>
            <a:pPr algn="ctr"/>
            <a:r>
              <a:rPr lang="tr-TR" b="1" dirty="0"/>
              <a:t>Marka Kişiliği</a:t>
            </a:r>
          </a:p>
        </p:txBody>
      </p:sp>
      <p:sp>
        <p:nvSpPr>
          <p:cNvPr id="3" name="İçerik Yer Tutucusu 2">
            <a:extLst>
              <a:ext uri="{FF2B5EF4-FFF2-40B4-BE49-F238E27FC236}">
                <a16:creationId xmlns:a16="http://schemas.microsoft.com/office/drawing/2014/main" id="{761EA7A9-971D-C245-93BA-B54BCA0B0A27}"/>
              </a:ext>
            </a:extLst>
          </p:cNvPr>
          <p:cNvSpPr>
            <a:spLocks noGrp="1"/>
          </p:cNvSpPr>
          <p:nvPr>
            <p:ph idx="1"/>
          </p:nvPr>
        </p:nvSpPr>
        <p:spPr/>
        <p:txBody>
          <a:bodyPr>
            <a:normAutofit/>
          </a:bodyPr>
          <a:lstStyle/>
          <a:p>
            <a:r>
              <a:rPr lang="tr-TR" dirty="0"/>
              <a:t> Marka kişiliği, “bir markanın rakiplerinden bir varlığa özgü demografik, sosyal, kültürel, duygusal ve bilişsel özellikler yönünden farklılaşmasını sağlayan nitelikler bütünüdür.” </a:t>
            </a:r>
          </a:p>
          <a:p>
            <a:r>
              <a:rPr lang="tr-TR" dirty="0"/>
              <a:t>Tüketiciler ile marka arasında ilişki kurulmasına katkıda bulunur.</a:t>
            </a:r>
          </a:p>
          <a:p>
            <a:r>
              <a:rPr lang="tr-TR" dirty="0"/>
              <a:t>Marka kişiliği, “bir varlığa özgü somut ve soyut özelliklerin bütünü”  olarak, bir markaya, “anlamı zenginleştirme, rakiplerden farklı olma ve iletişim çalışmalarını yönlendirme” imkanı sunar.</a:t>
            </a:r>
          </a:p>
          <a:p>
            <a:pPr marL="0" indent="0">
              <a:buNone/>
            </a:pPr>
            <a:endParaRPr lang="tr-TR" dirty="0"/>
          </a:p>
          <a:p>
            <a:pPr marL="0" indent="0" algn="r">
              <a:buNone/>
            </a:pPr>
            <a:r>
              <a:rPr lang="tr-TR" sz="1600" dirty="0"/>
              <a:t>(Babür Tosun, 2014, s.95)</a:t>
            </a:r>
          </a:p>
        </p:txBody>
      </p:sp>
    </p:spTree>
    <p:extLst>
      <p:ext uri="{BB962C8B-B14F-4D97-AF65-F5344CB8AC3E}">
        <p14:creationId xmlns:p14="http://schemas.microsoft.com/office/powerpoint/2010/main" val="10679720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2091</TotalTime>
  <Words>348</Words>
  <Application>Microsoft Office PowerPoint</Application>
  <PresentationFormat>Geniş ekran</PresentationFormat>
  <Paragraphs>48</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Marka İmajı</vt:lpstr>
      <vt:lpstr>Marka Kimliği</vt:lpstr>
      <vt:lpstr>Forbes Dergisi 2019 Yılı Sıralamasına Göre Dünyanın En Değerli Markaları</vt:lpstr>
      <vt:lpstr>Branding Türkiye 2019 Yılı Sıralamasına Göre Türkiye’nin En Değerli Markaları</vt:lpstr>
      <vt:lpstr>PowerPoint Sunusu</vt:lpstr>
      <vt:lpstr>Marka Kimliğinin Bileşenleri </vt:lpstr>
      <vt:lpstr>Marka Sembolleri</vt:lpstr>
      <vt:lpstr>Marka Kişiliği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ilaum</cp:lastModifiedBy>
  <cp:revision>94</cp:revision>
  <dcterms:created xsi:type="dcterms:W3CDTF">2020-07-05T09:05:55Z</dcterms:created>
  <dcterms:modified xsi:type="dcterms:W3CDTF">2020-07-10T09:11:15Z</dcterms:modified>
</cp:coreProperties>
</file>