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2" r:id="rId5"/>
    <p:sldId id="259" r:id="rId6"/>
    <p:sldId id="260" r:id="rId7"/>
    <p:sldId id="273" r:id="rId8"/>
    <p:sldId id="275" r:id="rId9"/>
    <p:sldId id="261" r:id="rId10"/>
    <p:sldId id="274" r:id="rId11"/>
    <p:sldId id="262" r:id="rId12"/>
    <p:sldId id="263" r:id="rId13"/>
    <p:sldId id="264" r:id="rId14"/>
    <p:sldId id="276"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0C3460E-3723-437D-BD40-8DA8AAE30DF3}"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B83032-BA2C-4DCA-AC0F-4D42668AF89D}"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951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C3460E-3723-437D-BD40-8DA8AAE30DF3}"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B83032-BA2C-4DCA-AC0F-4D42668AF89D}" type="slidenum">
              <a:rPr lang="tr-TR" smtClean="0"/>
              <a:t>‹#›</a:t>
            </a:fld>
            <a:endParaRPr lang="tr-TR"/>
          </a:p>
        </p:txBody>
      </p:sp>
    </p:spTree>
    <p:extLst>
      <p:ext uri="{BB962C8B-B14F-4D97-AF65-F5344CB8AC3E}">
        <p14:creationId xmlns:p14="http://schemas.microsoft.com/office/powerpoint/2010/main" val="1176218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C3460E-3723-437D-BD40-8DA8AAE30DF3}"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B83032-BA2C-4DCA-AC0F-4D42668AF89D}" type="slidenum">
              <a:rPr lang="tr-TR" smtClean="0"/>
              <a:t>‹#›</a:t>
            </a:fld>
            <a:endParaRPr lang="tr-TR"/>
          </a:p>
        </p:txBody>
      </p:sp>
    </p:spTree>
    <p:extLst>
      <p:ext uri="{BB962C8B-B14F-4D97-AF65-F5344CB8AC3E}">
        <p14:creationId xmlns:p14="http://schemas.microsoft.com/office/powerpoint/2010/main" val="3767722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C3460E-3723-437D-BD40-8DA8AAE30DF3}"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B83032-BA2C-4DCA-AC0F-4D42668AF89D}" type="slidenum">
              <a:rPr lang="tr-TR" smtClean="0"/>
              <a:t>‹#›</a:t>
            </a:fld>
            <a:endParaRPr lang="tr-TR"/>
          </a:p>
        </p:txBody>
      </p:sp>
    </p:spTree>
    <p:extLst>
      <p:ext uri="{BB962C8B-B14F-4D97-AF65-F5344CB8AC3E}">
        <p14:creationId xmlns:p14="http://schemas.microsoft.com/office/powerpoint/2010/main" val="344048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C3460E-3723-437D-BD40-8DA8AAE30DF3}"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B83032-BA2C-4DCA-AC0F-4D42668AF89D}"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1762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0C3460E-3723-437D-BD40-8DA8AAE30DF3}"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9B83032-BA2C-4DCA-AC0F-4D42668AF89D}" type="slidenum">
              <a:rPr lang="tr-TR" smtClean="0"/>
              <a:t>‹#›</a:t>
            </a:fld>
            <a:endParaRPr lang="tr-TR"/>
          </a:p>
        </p:txBody>
      </p:sp>
    </p:spTree>
    <p:extLst>
      <p:ext uri="{BB962C8B-B14F-4D97-AF65-F5344CB8AC3E}">
        <p14:creationId xmlns:p14="http://schemas.microsoft.com/office/powerpoint/2010/main" val="1329226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0C3460E-3723-437D-BD40-8DA8AAE30DF3}"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9B83032-BA2C-4DCA-AC0F-4D42668AF89D}" type="slidenum">
              <a:rPr lang="tr-TR" smtClean="0"/>
              <a:t>‹#›</a:t>
            </a:fld>
            <a:endParaRPr lang="tr-TR"/>
          </a:p>
        </p:txBody>
      </p:sp>
    </p:spTree>
    <p:extLst>
      <p:ext uri="{BB962C8B-B14F-4D97-AF65-F5344CB8AC3E}">
        <p14:creationId xmlns:p14="http://schemas.microsoft.com/office/powerpoint/2010/main" val="1821679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0C3460E-3723-437D-BD40-8DA8AAE30DF3}"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9B83032-BA2C-4DCA-AC0F-4D42668AF89D}" type="slidenum">
              <a:rPr lang="tr-TR" smtClean="0"/>
              <a:t>‹#›</a:t>
            </a:fld>
            <a:endParaRPr lang="tr-TR"/>
          </a:p>
        </p:txBody>
      </p:sp>
    </p:spTree>
    <p:extLst>
      <p:ext uri="{BB962C8B-B14F-4D97-AF65-F5344CB8AC3E}">
        <p14:creationId xmlns:p14="http://schemas.microsoft.com/office/powerpoint/2010/main" val="1911586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C3460E-3723-437D-BD40-8DA8AAE30DF3}" type="datetimeFigureOut">
              <a:rPr lang="tr-TR" smtClean="0"/>
              <a:t>6.05.2020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B9B83032-BA2C-4DCA-AC0F-4D42668AF89D}" type="slidenum">
              <a:rPr lang="tr-TR" smtClean="0"/>
              <a:t>‹#›</a:t>
            </a:fld>
            <a:endParaRPr lang="tr-TR"/>
          </a:p>
        </p:txBody>
      </p:sp>
    </p:spTree>
    <p:extLst>
      <p:ext uri="{BB962C8B-B14F-4D97-AF65-F5344CB8AC3E}">
        <p14:creationId xmlns:p14="http://schemas.microsoft.com/office/powerpoint/2010/main" val="2095357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0C3460E-3723-437D-BD40-8DA8AAE30DF3}" type="datetimeFigureOut">
              <a:rPr lang="tr-TR" smtClean="0"/>
              <a:t>6.05.2020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9B83032-BA2C-4DCA-AC0F-4D42668AF89D}" type="slidenum">
              <a:rPr lang="tr-TR" smtClean="0"/>
              <a:t>‹#›</a:t>
            </a:fld>
            <a:endParaRPr lang="tr-TR"/>
          </a:p>
        </p:txBody>
      </p:sp>
    </p:spTree>
    <p:extLst>
      <p:ext uri="{BB962C8B-B14F-4D97-AF65-F5344CB8AC3E}">
        <p14:creationId xmlns:p14="http://schemas.microsoft.com/office/powerpoint/2010/main" val="514969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C3460E-3723-437D-BD40-8DA8AAE30DF3}"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9B83032-BA2C-4DCA-AC0F-4D42668AF89D}" type="slidenum">
              <a:rPr lang="tr-TR" smtClean="0"/>
              <a:t>‹#›</a:t>
            </a:fld>
            <a:endParaRPr lang="tr-TR"/>
          </a:p>
        </p:txBody>
      </p:sp>
    </p:spTree>
    <p:extLst>
      <p:ext uri="{BB962C8B-B14F-4D97-AF65-F5344CB8AC3E}">
        <p14:creationId xmlns:p14="http://schemas.microsoft.com/office/powerpoint/2010/main" val="3672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0C3460E-3723-437D-BD40-8DA8AAE30DF3}" type="datetimeFigureOut">
              <a:rPr lang="tr-TR" smtClean="0"/>
              <a:t>6.05.2020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9B83032-BA2C-4DCA-AC0F-4D42668AF89D}"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65030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SELEFİYYE GELENEKÇİLİĞİ</a:t>
            </a:r>
            <a:endParaRPr lang="tr-TR" dirty="0"/>
          </a:p>
        </p:txBody>
      </p:sp>
    </p:spTree>
    <p:extLst>
      <p:ext uri="{BB962C8B-B14F-4D97-AF65-F5344CB8AC3E}">
        <p14:creationId xmlns:p14="http://schemas.microsoft.com/office/powerpoint/2010/main" val="3315559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CİHADİ SELEFİLİK</a:t>
            </a:r>
            <a:endParaRPr lang="tr-TR" dirty="0"/>
          </a:p>
        </p:txBody>
      </p:sp>
      <p:sp>
        <p:nvSpPr>
          <p:cNvPr id="3" name="İçerik Yer Tutucusu 2"/>
          <p:cNvSpPr>
            <a:spLocks noGrp="1"/>
          </p:cNvSpPr>
          <p:nvPr>
            <p:ph idx="1"/>
          </p:nvPr>
        </p:nvSpPr>
        <p:spPr>
          <a:xfrm>
            <a:off x="838200" y="1825625"/>
            <a:ext cx="10515600" cy="4796556"/>
          </a:xfrm>
        </p:spPr>
        <p:txBody>
          <a:bodyPr>
            <a:normAutofit/>
          </a:bodyPr>
          <a:lstStyle/>
          <a:p>
            <a:r>
              <a:rPr lang="tr-TR" dirty="0" smtClean="0"/>
              <a:t>Kral Faysal’ın açık sınır politikasıyla İslam coğrafyasından kendi ülkesinde barınamayan pek çok kişi Suudi Arabistan’a sığındı. </a:t>
            </a:r>
          </a:p>
          <a:p>
            <a:r>
              <a:rPr lang="tr-TR" dirty="0" err="1" smtClean="0"/>
              <a:t>Vehhabiliğin</a:t>
            </a:r>
            <a:r>
              <a:rPr lang="tr-TR" dirty="0" smtClean="0"/>
              <a:t> klasik bölgeyle özdeş tonu azalmaya ve evrenselci-İslamcı kimlik bu etkileşim sürecinde artmaya başladı. </a:t>
            </a:r>
          </a:p>
          <a:p>
            <a:r>
              <a:rPr lang="tr-TR" dirty="0" smtClean="0"/>
              <a:t>Nasır el-Ömer, </a:t>
            </a:r>
            <a:r>
              <a:rPr lang="tr-TR" dirty="0" err="1" smtClean="0"/>
              <a:t>Aiz</a:t>
            </a:r>
            <a:r>
              <a:rPr lang="tr-TR" dirty="0" smtClean="0"/>
              <a:t> el-Karni, İbrahim </a:t>
            </a:r>
            <a:r>
              <a:rPr lang="tr-TR" dirty="0" err="1" smtClean="0"/>
              <a:t>ed-Dervhi</a:t>
            </a:r>
            <a:r>
              <a:rPr lang="tr-TR" dirty="0" smtClean="0"/>
              <a:t>, Muhammed b. Said el-</a:t>
            </a:r>
            <a:r>
              <a:rPr lang="tr-TR" dirty="0" err="1" smtClean="0"/>
              <a:t>Kahtani</a:t>
            </a:r>
            <a:r>
              <a:rPr lang="tr-TR" dirty="0" smtClean="0"/>
              <a:t> gibi kendilerini </a:t>
            </a:r>
            <a:r>
              <a:rPr lang="tr-TR" dirty="0" err="1" smtClean="0"/>
              <a:t>şüyuhu’s-Sahve</a:t>
            </a:r>
            <a:r>
              <a:rPr lang="tr-TR" dirty="0" smtClean="0"/>
              <a:t> olarak niteleyen yeni bir ulema tipi ortaya çıktı. Selman el-</a:t>
            </a:r>
            <a:r>
              <a:rPr lang="tr-TR" dirty="0" err="1" smtClean="0"/>
              <a:t>Avde</a:t>
            </a:r>
            <a:r>
              <a:rPr lang="tr-TR" dirty="0" smtClean="0"/>
              <a:t> ve Sefer el-Havali bu ulema tipinin aksiyon boyutu güçlü sonraki temsilcileri oldular.  </a:t>
            </a:r>
          </a:p>
          <a:p>
            <a:r>
              <a:rPr lang="tr-TR" dirty="0" err="1" smtClean="0"/>
              <a:t>Suud</a:t>
            </a:r>
            <a:r>
              <a:rPr lang="tr-TR" dirty="0" smtClean="0"/>
              <a:t> yönetiminin politikalarını ve ABD ile olan işbirliklerini eleştirdiler. Açıktan cephe aldılar ve sert tenkitler yönelttiler. Bu nedenle de hapsedildiler. </a:t>
            </a:r>
          </a:p>
          <a:p>
            <a:r>
              <a:rPr lang="tr-TR" dirty="0" smtClean="0"/>
              <a:t>Onların söylemleri, farklı coğrafyalarda </a:t>
            </a:r>
            <a:r>
              <a:rPr lang="tr-TR" dirty="0" err="1" smtClean="0"/>
              <a:t>Suudla</a:t>
            </a:r>
            <a:r>
              <a:rPr lang="tr-TR" dirty="0" smtClean="0"/>
              <a:t> bağlantılı olarak faaliyet gösteren pek çok kesimde küresel ve </a:t>
            </a:r>
            <a:r>
              <a:rPr lang="tr-TR" dirty="0" err="1" smtClean="0"/>
              <a:t>cihadçı</a:t>
            </a:r>
            <a:r>
              <a:rPr lang="tr-TR" dirty="0" smtClean="0"/>
              <a:t> yönü baskın bir etki doğurdu. </a:t>
            </a:r>
            <a:r>
              <a:rPr lang="tr-TR" dirty="0" err="1" smtClean="0"/>
              <a:t>Üsame</a:t>
            </a:r>
            <a:r>
              <a:rPr lang="tr-TR" dirty="0" smtClean="0"/>
              <a:t> b. Laden bunun en belirgin örneğini oluşturdu. </a:t>
            </a:r>
          </a:p>
        </p:txBody>
      </p:sp>
    </p:spTree>
    <p:extLst>
      <p:ext uri="{BB962C8B-B14F-4D97-AF65-F5344CB8AC3E}">
        <p14:creationId xmlns:p14="http://schemas.microsoft.com/office/powerpoint/2010/main" val="4158218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SUUDİYYE-CİHADİYYE MUKAYESESİ</a:t>
            </a:r>
            <a:endParaRPr lang="tr-TR" dirty="0"/>
          </a:p>
        </p:txBody>
      </p:sp>
      <p:sp>
        <p:nvSpPr>
          <p:cNvPr id="4" name="İçerik Yer Tutucusu 3"/>
          <p:cNvSpPr>
            <a:spLocks noGrp="1"/>
          </p:cNvSpPr>
          <p:nvPr>
            <p:ph sz="half" idx="1"/>
          </p:nvPr>
        </p:nvSpPr>
        <p:spPr/>
        <p:txBody>
          <a:bodyPr/>
          <a:lstStyle/>
          <a:p>
            <a:r>
              <a:rPr lang="tr-TR" dirty="0" smtClean="0"/>
              <a:t>SUUDİYYE</a:t>
            </a:r>
          </a:p>
          <a:p>
            <a:r>
              <a:rPr lang="tr-TR" dirty="0" smtClean="0"/>
              <a:t>Öncelik akidedir. </a:t>
            </a:r>
          </a:p>
          <a:p>
            <a:r>
              <a:rPr lang="tr-TR" dirty="0" smtClean="0"/>
              <a:t>Ulema, bidatlerle ilgilenirler. </a:t>
            </a:r>
          </a:p>
          <a:p>
            <a:r>
              <a:rPr lang="tr-TR" dirty="0" smtClean="0"/>
              <a:t>Devlet başkanına itaat gereklidir.</a:t>
            </a:r>
          </a:p>
          <a:p>
            <a:r>
              <a:rPr lang="tr-TR" dirty="0" smtClean="0"/>
              <a:t>Cihada mesafeli dururlar.</a:t>
            </a:r>
          </a:p>
          <a:p>
            <a:r>
              <a:rPr lang="tr-TR" dirty="0" smtClean="0"/>
              <a:t>Diğer </a:t>
            </a:r>
            <a:r>
              <a:rPr lang="tr-TR" dirty="0" err="1" smtClean="0"/>
              <a:t>islami</a:t>
            </a:r>
            <a:r>
              <a:rPr lang="tr-TR" dirty="0" smtClean="0"/>
              <a:t> cemaatlere ve hareketlere mesafelidirler.</a:t>
            </a:r>
          </a:p>
          <a:p>
            <a:r>
              <a:rPr lang="tr-TR" dirty="0" smtClean="0"/>
              <a:t>Tekfirde daha ihtiyatlıdırlar.</a:t>
            </a:r>
            <a:endParaRPr lang="tr-TR" dirty="0"/>
          </a:p>
        </p:txBody>
      </p:sp>
      <p:sp>
        <p:nvSpPr>
          <p:cNvPr id="5" name="İçerik Yer Tutucusu 4"/>
          <p:cNvSpPr>
            <a:spLocks noGrp="1"/>
          </p:cNvSpPr>
          <p:nvPr>
            <p:ph sz="half" idx="2"/>
          </p:nvPr>
        </p:nvSpPr>
        <p:spPr>
          <a:xfrm>
            <a:off x="6172200" y="1825625"/>
            <a:ext cx="5637998" cy="4351338"/>
          </a:xfrm>
        </p:spPr>
        <p:txBody>
          <a:bodyPr/>
          <a:lstStyle/>
          <a:p>
            <a:r>
              <a:rPr lang="tr-TR" dirty="0" smtClean="0"/>
              <a:t>CİHADİYYE</a:t>
            </a:r>
          </a:p>
          <a:p>
            <a:r>
              <a:rPr lang="tr-TR" dirty="0" smtClean="0"/>
              <a:t>Hayat iman ve cihattır. </a:t>
            </a:r>
          </a:p>
          <a:p>
            <a:r>
              <a:rPr lang="tr-TR" dirty="0" err="1" smtClean="0"/>
              <a:t>Hakimiyyet</a:t>
            </a:r>
            <a:r>
              <a:rPr lang="tr-TR" dirty="0" smtClean="0"/>
              <a:t> ve devletle ilgilenirler</a:t>
            </a:r>
          </a:p>
          <a:p>
            <a:r>
              <a:rPr lang="tr-TR" dirty="0" smtClean="0"/>
              <a:t>İtaatte siyasi icraat esas alınır</a:t>
            </a:r>
          </a:p>
          <a:p>
            <a:r>
              <a:rPr lang="tr-TR" dirty="0" smtClean="0"/>
              <a:t>Cihat ertelenemez bir ödevdir.</a:t>
            </a:r>
          </a:p>
          <a:p>
            <a:r>
              <a:rPr lang="tr-TR" dirty="0" smtClean="0"/>
              <a:t>Emperyalistlere karşı mücadelede diğer Müslümanlarla işbirliği caizdir.</a:t>
            </a:r>
          </a:p>
          <a:p>
            <a:r>
              <a:rPr lang="tr-TR" dirty="0" smtClean="0"/>
              <a:t>Tekfire kolay başvurabilirler.</a:t>
            </a:r>
            <a:endParaRPr lang="tr-TR" dirty="0"/>
          </a:p>
        </p:txBody>
      </p:sp>
    </p:spTree>
    <p:extLst>
      <p:ext uri="{BB962C8B-B14F-4D97-AF65-F5344CB8AC3E}">
        <p14:creationId xmlns:p14="http://schemas.microsoft.com/office/powerpoint/2010/main" val="172730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CİHADİ SELEFİLİĞİN BİR TEZAHÜRÜ OLARAK EL-KAİDE</a:t>
            </a:r>
            <a:endParaRPr lang="tr-TR" dirty="0"/>
          </a:p>
        </p:txBody>
      </p:sp>
      <p:sp>
        <p:nvSpPr>
          <p:cNvPr id="3" name="İçerik Yer Tutucusu 2"/>
          <p:cNvSpPr>
            <a:spLocks noGrp="1"/>
          </p:cNvSpPr>
          <p:nvPr>
            <p:ph idx="1"/>
          </p:nvPr>
        </p:nvSpPr>
        <p:spPr/>
        <p:txBody>
          <a:bodyPr>
            <a:normAutofit/>
          </a:bodyPr>
          <a:lstStyle/>
          <a:p>
            <a:r>
              <a:rPr lang="tr-TR" dirty="0" smtClean="0"/>
              <a:t>Kökeninde Afgan cihadı, kuruluşunda ise Abdullah el-</a:t>
            </a:r>
            <a:r>
              <a:rPr lang="tr-TR" dirty="0" err="1" smtClean="0"/>
              <a:t>Azzam’ın</a:t>
            </a:r>
            <a:r>
              <a:rPr lang="tr-TR" dirty="0" smtClean="0"/>
              <a:t> rolü söz konusudur.</a:t>
            </a:r>
          </a:p>
          <a:p>
            <a:r>
              <a:rPr lang="tr-TR" dirty="0" err="1" smtClean="0"/>
              <a:t>Azzam</a:t>
            </a:r>
            <a:r>
              <a:rPr lang="tr-TR" dirty="0" smtClean="0"/>
              <a:t> sonrası süreçte buradaki mücahitleri organize eden Usame b. Laden oldu. </a:t>
            </a:r>
          </a:p>
          <a:p>
            <a:r>
              <a:rPr lang="tr-TR" dirty="0" smtClean="0"/>
              <a:t>Afgan cihadına katılanların bir kısmı kendi ülkelerine döndüler; ancak önemli bir kısmı burada kalmak durumunda kaldılar. Bu kimseler el-Kaide yapılanmasının temelini oluşturdu. </a:t>
            </a:r>
            <a:endParaRPr lang="tr-TR" dirty="0"/>
          </a:p>
          <a:p>
            <a:r>
              <a:rPr lang="tr-TR" dirty="0" smtClean="0"/>
              <a:t>Evrenselci ve Siyasal İslamcı karakteri baskındı; bu yüzden de kendi ülkelerinde barınamayan Ömer Abdurrahman ve </a:t>
            </a:r>
            <a:r>
              <a:rPr lang="tr-TR" dirty="0" err="1" smtClean="0"/>
              <a:t>Eymen</a:t>
            </a:r>
            <a:r>
              <a:rPr lang="tr-TR" dirty="0" smtClean="0"/>
              <a:t> el-Zevahiri gibi aksiyoner kişilikler yapıya kolay adapte olabildi. </a:t>
            </a:r>
          </a:p>
          <a:p>
            <a:r>
              <a:rPr lang="tr-TR" dirty="0" smtClean="0"/>
              <a:t>Amerika ve Yahudi karşıtlığı belirgin bir karakteristiğe dönüştü. </a:t>
            </a:r>
            <a:endParaRPr lang="tr-TR" dirty="0"/>
          </a:p>
          <a:p>
            <a:r>
              <a:rPr lang="tr-TR" dirty="0" smtClean="0"/>
              <a:t>11 Eylül kendilerini görünür kıldıkları, ancak sonrasında da çözülmeye maruz kaldıkları bir eylemdi. </a:t>
            </a:r>
          </a:p>
        </p:txBody>
      </p:sp>
    </p:spTree>
    <p:extLst>
      <p:ext uri="{BB962C8B-B14F-4D97-AF65-F5344CB8AC3E}">
        <p14:creationId xmlns:p14="http://schemas.microsoft.com/office/powerpoint/2010/main" val="962472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CİHADİ SELEFİLİĞİN MARJİNAL TEZAHÜRÜ OLARAK DEAŞ (IŞID)</a:t>
            </a:r>
            <a:endParaRPr lang="tr-TR" dirty="0"/>
          </a:p>
        </p:txBody>
      </p:sp>
      <p:sp>
        <p:nvSpPr>
          <p:cNvPr id="3" name="İçerik Yer Tutucusu 2"/>
          <p:cNvSpPr>
            <a:spLocks noGrp="1"/>
          </p:cNvSpPr>
          <p:nvPr>
            <p:ph idx="1"/>
          </p:nvPr>
        </p:nvSpPr>
        <p:spPr>
          <a:xfrm>
            <a:off x="838200" y="1825625"/>
            <a:ext cx="10515600" cy="4671428"/>
          </a:xfrm>
        </p:spPr>
        <p:txBody>
          <a:bodyPr>
            <a:normAutofit lnSpcReduction="10000"/>
          </a:bodyPr>
          <a:lstStyle/>
          <a:p>
            <a:r>
              <a:rPr lang="tr-TR" dirty="0" smtClean="0"/>
              <a:t>Temelleri Afganistan’dan, Irak’a gelen Ürdün asıllı Ebu </a:t>
            </a:r>
            <a:r>
              <a:rPr lang="tr-TR" dirty="0" err="1" smtClean="0"/>
              <a:t>Musab</a:t>
            </a:r>
            <a:r>
              <a:rPr lang="tr-TR" dirty="0" smtClean="0"/>
              <a:t> ez-</a:t>
            </a:r>
            <a:r>
              <a:rPr lang="tr-TR" dirty="0" err="1" smtClean="0"/>
              <a:t>Zerkavi</a:t>
            </a:r>
            <a:r>
              <a:rPr lang="tr-TR" dirty="0" smtClean="0"/>
              <a:t> ile atıldı. İlk başta Irak el-Kaidesi olarak </a:t>
            </a:r>
            <a:r>
              <a:rPr lang="tr-TR" dirty="0" err="1" smtClean="0"/>
              <a:t>isimlendi</a:t>
            </a:r>
            <a:r>
              <a:rPr lang="tr-TR" dirty="0" smtClean="0"/>
              <a:t>. </a:t>
            </a:r>
          </a:p>
          <a:p>
            <a:r>
              <a:rPr lang="tr-TR" dirty="0" err="1" smtClean="0"/>
              <a:t>Zerkavi’nin</a:t>
            </a:r>
            <a:r>
              <a:rPr lang="tr-TR" dirty="0" smtClean="0"/>
              <a:t> bölgedeki şiddet yanlısı eylemleri el-Kaide yönetiminden eleştiri aldı. Buna rağmen </a:t>
            </a:r>
            <a:r>
              <a:rPr lang="tr-TR" dirty="0" err="1" smtClean="0"/>
              <a:t>Zerkavi</a:t>
            </a:r>
            <a:r>
              <a:rPr lang="tr-TR" dirty="0" smtClean="0"/>
              <a:t>, Irak İslam Devleti adı altında bir devlet kurdu ve el-Kaide’nin bir uzantısı olarak faaliyet gösterdi.</a:t>
            </a:r>
          </a:p>
          <a:p>
            <a:r>
              <a:rPr lang="tr-TR" dirty="0" smtClean="0"/>
              <a:t>2011’de Suriye’de rejime yönelen isyan, Irak İslam Devleti içerisindeki </a:t>
            </a:r>
            <a:r>
              <a:rPr lang="tr-TR" dirty="0" err="1" smtClean="0"/>
              <a:t>suriye</a:t>
            </a:r>
            <a:r>
              <a:rPr lang="tr-TR" dirty="0" smtClean="0"/>
              <a:t> kökenlilerin Suriye’ye geçmesine yol açtı. Burada  en-</a:t>
            </a:r>
            <a:r>
              <a:rPr lang="tr-TR" dirty="0" err="1" smtClean="0"/>
              <a:t>Nusra</a:t>
            </a:r>
            <a:r>
              <a:rPr lang="tr-TR" dirty="0" smtClean="0"/>
              <a:t> adı altında yeni bir oluşuma gittiler. </a:t>
            </a:r>
          </a:p>
          <a:p>
            <a:r>
              <a:rPr lang="tr-TR" dirty="0" smtClean="0"/>
              <a:t>Irak </a:t>
            </a:r>
            <a:r>
              <a:rPr lang="tr-TR" dirty="0" err="1" smtClean="0"/>
              <a:t>Islam</a:t>
            </a:r>
            <a:r>
              <a:rPr lang="tr-TR" dirty="0" smtClean="0"/>
              <a:t> </a:t>
            </a:r>
            <a:r>
              <a:rPr lang="tr-TR" dirty="0" err="1" smtClean="0"/>
              <a:t>devleti’nin</a:t>
            </a:r>
            <a:r>
              <a:rPr lang="tr-TR" dirty="0" smtClean="0"/>
              <a:t> hakimiyet alanını </a:t>
            </a:r>
            <a:r>
              <a:rPr lang="tr-TR" dirty="0" err="1" smtClean="0"/>
              <a:t>Suriyeyi</a:t>
            </a:r>
            <a:r>
              <a:rPr lang="tr-TR" dirty="0" smtClean="0"/>
              <a:t> de içine alacak şekilde genişletme çabası </a:t>
            </a:r>
            <a:r>
              <a:rPr lang="tr-TR" dirty="0" err="1" smtClean="0"/>
              <a:t>Nusra</a:t>
            </a:r>
            <a:r>
              <a:rPr lang="tr-TR" dirty="0" smtClean="0"/>
              <a:t> ile onları karşı karşıya getirdi. </a:t>
            </a:r>
          </a:p>
          <a:p>
            <a:r>
              <a:rPr lang="tr-TR" dirty="0" smtClean="0"/>
              <a:t>Sahip oldukları ekonomik özgüvenle devletin adını IŞID olarak değiştirdiler.</a:t>
            </a:r>
          </a:p>
          <a:p>
            <a:r>
              <a:rPr lang="tr-TR" dirty="0" smtClean="0"/>
              <a:t>Ebu Bekir el-Bağdadi’nin liderliğinde el-Kaide’den tamamen bağı kopardılar.</a:t>
            </a:r>
          </a:p>
          <a:p>
            <a:r>
              <a:rPr lang="tr-TR" dirty="0" smtClean="0"/>
              <a:t>El-Kaide’den farklı olarak, diğer din mensuplarına değil, aynı zamanda kendilerine katılmayan Müslümanlara da cephe aldılar. Bu nedenle de Haricilikle nitelendiler. </a:t>
            </a:r>
            <a:endParaRPr lang="tr-TR" dirty="0"/>
          </a:p>
        </p:txBody>
      </p:sp>
    </p:spTree>
    <p:extLst>
      <p:ext uri="{BB962C8B-B14F-4D97-AF65-F5344CB8AC3E}">
        <p14:creationId xmlns:p14="http://schemas.microsoft.com/office/powerpoint/2010/main" val="3005398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SİYASİ SELEFİLİK</a:t>
            </a:r>
            <a:endParaRPr lang="tr-TR" dirty="0"/>
          </a:p>
        </p:txBody>
      </p:sp>
      <p:sp>
        <p:nvSpPr>
          <p:cNvPr id="3" name="İçerik Yer Tutucusu 2"/>
          <p:cNvSpPr>
            <a:spLocks noGrp="1"/>
          </p:cNvSpPr>
          <p:nvPr>
            <p:ph idx="1"/>
          </p:nvPr>
        </p:nvSpPr>
        <p:spPr/>
        <p:txBody>
          <a:bodyPr>
            <a:normAutofit/>
          </a:bodyPr>
          <a:lstStyle/>
          <a:p>
            <a:r>
              <a:rPr lang="tr-TR" dirty="0" smtClean="0"/>
              <a:t>El-Kaide’nin başını çektiği ve cihadı küresel ölçekte işler hale getirmeye çalıştığı söylem, Suudi </a:t>
            </a:r>
            <a:r>
              <a:rPr lang="tr-TR" dirty="0" err="1" smtClean="0"/>
              <a:t>selefiyyesine</a:t>
            </a:r>
            <a:r>
              <a:rPr lang="tr-TR" dirty="0" smtClean="0"/>
              <a:t> yakın durmayan, bununla birlikte </a:t>
            </a:r>
            <a:r>
              <a:rPr lang="tr-TR" dirty="0" err="1" smtClean="0"/>
              <a:t>Cihadi</a:t>
            </a:r>
            <a:r>
              <a:rPr lang="tr-TR" dirty="0" smtClean="0"/>
              <a:t> </a:t>
            </a:r>
            <a:r>
              <a:rPr lang="tr-TR" dirty="0" err="1" smtClean="0"/>
              <a:t>selefiliğe</a:t>
            </a:r>
            <a:r>
              <a:rPr lang="tr-TR" dirty="0" smtClean="0"/>
              <a:t> de sıcak bakmayan yeni bir kesimi ortaya çıkardı. </a:t>
            </a:r>
          </a:p>
          <a:p>
            <a:r>
              <a:rPr lang="tr-TR" dirty="0" smtClean="0"/>
              <a:t>Temel tartışma, cihadın illegal bir şekilde mi yoksa legal ve gerekli durumlarda gerektiği şekilde ve gereken enstrümanlar yoluyla mı gerçekleştirileceği konusunda yaşandı. Siyasi </a:t>
            </a:r>
            <a:r>
              <a:rPr lang="tr-TR" dirty="0" err="1" smtClean="0"/>
              <a:t>selefilik</a:t>
            </a:r>
            <a:r>
              <a:rPr lang="tr-TR" dirty="0" smtClean="0"/>
              <a:t>, daha çok legal eylemlerden yana tavır takındı. Farklı ülkelerde temsil imkanı buldu. Ana hatlarıyla üç grupta toplamak mümkündür. </a:t>
            </a:r>
          </a:p>
          <a:p>
            <a:pPr lvl="1"/>
            <a:r>
              <a:rPr lang="tr-TR" dirty="0" err="1" smtClean="0"/>
              <a:t>Sahve</a:t>
            </a:r>
            <a:r>
              <a:rPr lang="tr-TR" dirty="0" smtClean="0"/>
              <a:t> kökenli Siyasallaşma</a:t>
            </a:r>
          </a:p>
          <a:p>
            <a:pPr lvl="1"/>
            <a:r>
              <a:rPr lang="tr-TR" dirty="0" err="1" smtClean="0"/>
              <a:t>Cihadi</a:t>
            </a:r>
            <a:r>
              <a:rPr lang="tr-TR" dirty="0" smtClean="0"/>
              <a:t> kökenli Siyasallaşma</a:t>
            </a:r>
          </a:p>
          <a:p>
            <a:pPr lvl="1"/>
            <a:r>
              <a:rPr lang="tr-TR" dirty="0" smtClean="0"/>
              <a:t>Suudi kökenli siyasallaşma</a:t>
            </a:r>
          </a:p>
        </p:txBody>
      </p:sp>
    </p:spTree>
    <p:extLst>
      <p:ext uri="{BB962C8B-B14F-4D97-AF65-F5344CB8AC3E}">
        <p14:creationId xmlns:p14="http://schemas.microsoft.com/office/powerpoint/2010/main" val="879120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SELEFİYYE Mİ EHL-İ HADİS Mİ?</a:t>
            </a:r>
            <a:endParaRPr lang="tr-TR" dirty="0"/>
          </a:p>
        </p:txBody>
      </p:sp>
      <p:sp>
        <p:nvSpPr>
          <p:cNvPr id="3" name="İçerik Yer Tutucusu 2"/>
          <p:cNvSpPr>
            <a:spLocks noGrp="1"/>
          </p:cNvSpPr>
          <p:nvPr>
            <p:ph idx="1"/>
          </p:nvPr>
        </p:nvSpPr>
        <p:spPr/>
        <p:txBody>
          <a:bodyPr/>
          <a:lstStyle/>
          <a:p>
            <a:r>
              <a:rPr lang="tr-TR" dirty="0" err="1" smtClean="0"/>
              <a:t>Selefiyye</a:t>
            </a:r>
            <a:r>
              <a:rPr lang="tr-TR" dirty="0"/>
              <a:t>,</a:t>
            </a:r>
            <a:r>
              <a:rPr lang="tr-TR" dirty="0" smtClean="0"/>
              <a:t> ilk </a:t>
            </a:r>
            <a:r>
              <a:rPr lang="tr-TR" dirty="0" err="1" smtClean="0"/>
              <a:t>salih</a:t>
            </a:r>
            <a:r>
              <a:rPr lang="tr-TR" dirty="0" smtClean="0"/>
              <a:t> nesillerin anlayıp yaşadıkları şekilde İslam’ı anlayıp yaşamayı hedefleyen kimseler anlamına gelmektedir. İçinden çıktığı yer </a:t>
            </a:r>
            <a:r>
              <a:rPr lang="tr-TR" dirty="0" err="1" smtClean="0"/>
              <a:t>Ehl</a:t>
            </a:r>
            <a:r>
              <a:rPr lang="tr-TR" dirty="0" smtClean="0"/>
              <a:t>-i </a:t>
            </a:r>
            <a:r>
              <a:rPr lang="tr-TR" dirty="0" err="1" smtClean="0"/>
              <a:t>Sünnet’in</a:t>
            </a:r>
            <a:r>
              <a:rPr lang="tr-TR" dirty="0" smtClean="0"/>
              <a:t> </a:t>
            </a:r>
            <a:r>
              <a:rPr lang="tr-TR" dirty="0" err="1" smtClean="0"/>
              <a:t>Ehl</a:t>
            </a:r>
            <a:r>
              <a:rPr lang="tr-TR" dirty="0" smtClean="0"/>
              <a:t>-i Hadis kanadıdır. </a:t>
            </a:r>
            <a:endParaRPr lang="tr-TR" dirty="0"/>
          </a:p>
          <a:p>
            <a:r>
              <a:rPr lang="tr-TR" dirty="0" err="1" smtClean="0"/>
              <a:t>Selefiyyenin</a:t>
            </a:r>
            <a:r>
              <a:rPr lang="tr-TR" dirty="0" smtClean="0"/>
              <a:t> zeminini, </a:t>
            </a:r>
            <a:r>
              <a:rPr lang="tr-TR" dirty="0" err="1" smtClean="0"/>
              <a:t>Ehl</a:t>
            </a:r>
            <a:r>
              <a:rPr lang="tr-TR" dirty="0" smtClean="0"/>
              <a:t>-i Sünnet &gt; </a:t>
            </a:r>
            <a:r>
              <a:rPr lang="tr-TR" dirty="0" err="1" smtClean="0"/>
              <a:t>Ehl</a:t>
            </a:r>
            <a:r>
              <a:rPr lang="tr-TR" dirty="0" smtClean="0"/>
              <a:t>-i Hadis &gt; Hanbelilerin tamamı ve Şafiilerin bir kısmı şeklinde ifade etmek mümkündür. Genelden özele doğru giden bu ilişki, tersine çevrildiğinde </a:t>
            </a:r>
            <a:r>
              <a:rPr lang="tr-TR" dirty="0" err="1" smtClean="0"/>
              <a:t>kendirilerini</a:t>
            </a:r>
            <a:r>
              <a:rPr lang="tr-TR" dirty="0" smtClean="0"/>
              <a:t> </a:t>
            </a:r>
            <a:r>
              <a:rPr lang="tr-TR" dirty="0" err="1" smtClean="0"/>
              <a:t>Selefiyye</a:t>
            </a:r>
            <a:r>
              <a:rPr lang="tr-TR" dirty="0" smtClean="0"/>
              <a:t> olarak tanımlayan kimseler </a:t>
            </a:r>
            <a:r>
              <a:rPr lang="tr-TR" dirty="0" err="1" smtClean="0"/>
              <a:t>Ehl</a:t>
            </a:r>
            <a:r>
              <a:rPr lang="tr-TR" dirty="0" smtClean="0"/>
              <a:t>-i </a:t>
            </a:r>
            <a:r>
              <a:rPr lang="tr-TR" dirty="0" err="1" smtClean="0"/>
              <a:t>Sünnet’i</a:t>
            </a:r>
            <a:r>
              <a:rPr lang="tr-TR" dirty="0" smtClean="0"/>
              <a:t> sadece kendilerine has kılarlar, Hanefileri, </a:t>
            </a:r>
            <a:r>
              <a:rPr lang="tr-TR" dirty="0" err="1" smtClean="0"/>
              <a:t>Eşari</a:t>
            </a:r>
            <a:r>
              <a:rPr lang="tr-TR" dirty="0" smtClean="0"/>
              <a:t> Şafiileri ve Malikileri, </a:t>
            </a:r>
            <a:r>
              <a:rPr lang="tr-TR" dirty="0" err="1" smtClean="0"/>
              <a:t>sufileri</a:t>
            </a:r>
            <a:r>
              <a:rPr lang="tr-TR" dirty="0" smtClean="0"/>
              <a:t> </a:t>
            </a:r>
            <a:r>
              <a:rPr lang="tr-TR" dirty="0" err="1" smtClean="0"/>
              <a:t>Ehl</a:t>
            </a:r>
            <a:r>
              <a:rPr lang="tr-TR" dirty="0" smtClean="0"/>
              <a:t>-i </a:t>
            </a:r>
            <a:r>
              <a:rPr lang="tr-TR" dirty="0" err="1" smtClean="0"/>
              <a:t>Sünnet’ten</a:t>
            </a:r>
            <a:r>
              <a:rPr lang="tr-TR" dirty="0" smtClean="0"/>
              <a:t> görmezler. </a:t>
            </a:r>
          </a:p>
          <a:p>
            <a:endParaRPr lang="tr-TR" dirty="0"/>
          </a:p>
        </p:txBody>
      </p:sp>
    </p:spTree>
    <p:extLst>
      <p:ext uri="{BB962C8B-B14F-4D97-AF65-F5344CB8AC3E}">
        <p14:creationId xmlns:p14="http://schemas.microsoft.com/office/powerpoint/2010/main" val="899831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SELEFİYYE/EHL-İ HADİS ÇİZGİSİNİN TEMEL KABULLERİ </a:t>
            </a:r>
            <a:endParaRPr lang="tr-TR" dirty="0"/>
          </a:p>
        </p:txBody>
      </p:sp>
      <p:sp>
        <p:nvSpPr>
          <p:cNvPr id="3" name="İçerik Yer Tutucusu 2"/>
          <p:cNvSpPr>
            <a:spLocks noGrp="1"/>
          </p:cNvSpPr>
          <p:nvPr>
            <p:ph idx="1"/>
          </p:nvPr>
        </p:nvSpPr>
        <p:spPr/>
        <p:txBody>
          <a:bodyPr>
            <a:normAutofit/>
          </a:bodyPr>
          <a:lstStyle/>
          <a:p>
            <a:r>
              <a:rPr lang="tr-TR" dirty="0" smtClean="0"/>
              <a:t>İman; tasdik, ikrar ve amelden oluşmaktadır. İman artar ve eksilir. İman ve İslam ayrı şeylerdir. </a:t>
            </a:r>
          </a:p>
          <a:p>
            <a:r>
              <a:rPr lang="tr-TR" dirty="0" smtClean="0"/>
              <a:t>Allah’ın zatına ve sıfatlarına naslarda ne bildirilmişse o şekilde iman etmek gerekir. Haberi sıfatların tevili caiz değildir. </a:t>
            </a:r>
          </a:p>
          <a:p>
            <a:r>
              <a:rPr lang="tr-TR" dirty="0" smtClean="0"/>
              <a:t>Kuran’ın ne lafzı, ne yazısı ne de manası mahluktur. </a:t>
            </a:r>
          </a:p>
          <a:p>
            <a:r>
              <a:rPr lang="tr-TR" dirty="0" smtClean="0"/>
              <a:t>Kıyas ve rey karşı çıkılması gereken bilgi kanallarıdır. Din alanında esas alınması gereken bilgi kitap, sünnet ve ilk nesilden intikal eden sözlerdir. (</a:t>
            </a:r>
            <a:r>
              <a:rPr lang="tr-TR" dirty="0" err="1" smtClean="0"/>
              <a:t>ed</a:t>
            </a:r>
            <a:r>
              <a:rPr lang="tr-TR" dirty="0" smtClean="0"/>
              <a:t>-Din </a:t>
            </a:r>
            <a:r>
              <a:rPr lang="tr-TR" dirty="0" err="1" smtClean="0"/>
              <a:t>bi’l-âsâr</a:t>
            </a:r>
            <a:r>
              <a:rPr lang="tr-TR" dirty="0" smtClean="0"/>
              <a:t>) </a:t>
            </a:r>
            <a:endParaRPr lang="tr-TR" dirty="0"/>
          </a:p>
          <a:p>
            <a:r>
              <a:rPr lang="tr-TR" dirty="0" err="1" smtClean="0"/>
              <a:t>Emr</a:t>
            </a:r>
            <a:r>
              <a:rPr lang="tr-TR" dirty="0" smtClean="0"/>
              <a:t> </a:t>
            </a:r>
            <a:r>
              <a:rPr lang="tr-TR" dirty="0" err="1" smtClean="0"/>
              <a:t>bi’l</a:t>
            </a:r>
            <a:r>
              <a:rPr lang="tr-TR" dirty="0" smtClean="0"/>
              <a:t>-maruf </a:t>
            </a:r>
            <a:r>
              <a:rPr lang="tr-TR" dirty="0" err="1" smtClean="0"/>
              <a:t>nehy</a:t>
            </a:r>
            <a:r>
              <a:rPr lang="tr-TR" dirty="0" smtClean="0"/>
              <a:t> </a:t>
            </a:r>
            <a:r>
              <a:rPr lang="tr-TR" dirty="0" err="1" smtClean="0"/>
              <a:t>ani’l-münker</a:t>
            </a:r>
            <a:r>
              <a:rPr lang="tr-TR" dirty="0" smtClean="0"/>
              <a:t> önemlidir. </a:t>
            </a:r>
          </a:p>
          <a:p>
            <a:r>
              <a:rPr lang="tr-TR" dirty="0" smtClean="0"/>
              <a:t>Muhafazakarlık ve Arap merkezlilik temel karakteridir.  </a:t>
            </a:r>
            <a:endParaRPr lang="tr-TR" dirty="0"/>
          </a:p>
        </p:txBody>
      </p:sp>
    </p:spTree>
    <p:extLst>
      <p:ext uri="{BB962C8B-B14F-4D97-AF65-F5344CB8AC3E}">
        <p14:creationId xmlns:p14="http://schemas.microsoft.com/office/powerpoint/2010/main" val="3610365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SELEFİYYE/EHL-İ HADİS </a:t>
            </a:r>
            <a:r>
              <a:rPr lang="tr-TR" dirty="0" smtClean="0"/>
              <a:t>ÇİZGİSİNİN ÖNEMLİ TEMSİLCİLERİ </a:t>
            </a:r>
            <a:endParaRPr lang="tr-TR" dirty="0"/>
          </a:p>
        </p:txBody>
      </p:sp>
      <p:sp>
        <p:nvSpPr>
          <p:cNvPr id="3" name="İçerik Yer Tutucusu 2"/>
          <p:cNvSpPr>
            <a:spLocks noGrp="1"/>
          </p:cNvSpPr>
          <p:nvPr>
            <p:ph idx="1"/>
          </p:nvPr>
        </p:nvSpPr>
        <p:spPr/>
        <p:txBody>
          <a:bodyPr>
            <a:normAutofit/>
          </a:bodyPr>
          <a:lstStyle/>
          <a:p>
            <a:r>
              <a:rPr lang="tr-TR" dirty="0" err="1" smtClean="0"/>
              <a:t>Ehl</a:t>
            </a:r>
            <a:r>
              <a:rPr lang="tr-TR" dirty="0" smtClean="0"/>
              <a:t>-i Hadis’in </a:t>
            </a:r>
            <a:r>
              <a:rPr lang="tr-TR" dirty="0" err="1" smtClean="0"/>
              <a:t>Selefiliğe</a:t>
            </a:r>
            <a:r>
              <a:rPr lang="tr-TR" dirty="0" smtClean="0"/>
              <a:t> </a:t>
            </a:r>
            <a:r>
              <a:rPr lang="tr-TR" dirty="0" err="1" smtClean="0"/>
              <a:t>evrilmesi</a:t>
            </a:r>
            <a:r>
              <a:rPr lang="tr-TR" dirty="0" smtClean="0"/>
              <a:t> uzunca bir dönemde, hatta </a:t>
            </a:r>
            <a:r>
              <a:rPr lang="tr-TR" dirty="0" err="1" smtClean="0"/>
              <a:t>Vehhabilik</a:t>
            </a:r>
            <a:r>
              <a:rPr lang="tr-TR" dirty="0" smtClean="0"/>
              <a:t> sonrası süreçte belirginleşen bir husustur. </a:t>
            </a:r>
            <a:r>
              <a:rPr lang="tr-TR" dirty="0" err="1" smtClean="0"/>
              <a:t>Ehl</a:t>
            </a:r>
            <a:r>
              <a:rPr lang="tr-TR" dirty="0" smtClean="0"/>
              <a:t>-i Hadis/</a:t>
            </a:r>
            <a:r>
              <a:rPr lang="tr-TR" dirty="0" err="1" smtClean="0"/>
              <a:t>Hanbelilik</a:t>
            </a:r>
            <a:r>
              <a:rPr lang="tr-TR" dirty="0" smtClean="0"/>
              <a:t>/</a:t>
            </a:r>
            <a:r>
              <a:rPr lang="tr-TR" dirty="0" err="1" smtClean="0"/>
              <a:t>Selefilik</a:t>
            </a:r>
            <a:r>
              <a:rPr lang="tr-TR" dirty="0" smtClean="0"/>
              <a:t> çizgisinin bu uzun kesitte öne çıkan isimleri şunlardır:</a:t>
            </a:r>
          </a:p>
          <a:p>
            <a:pPr lvl="1"/>
            <a:r>
              <a:rPr lang="tr-TR" dirty="0" err="1" smtClean="0"/>
              <a:t>Ahmed</a:t>
            </a:r>
            <a:r>
              <a:rPr lang="tr-TR" dirty="0" smtClean="0"/>
              <a:t> b. </a:t>
            </a:r>
            <a:r>
              <a:rPr lang="tr-TR" dirty="0" err="1" smtClean="0"/>
              <a:t>Hanbel</a:t>
            </a:r>
            <a:r>
              <a:rPr lang="tr-TR" dirty="0"/>
              <a:t> </a:t>
            </a:r>
            <a:r>
              <a:rPr lang="tr-TR" dirty="0" smtClean="0"/>
              <a:t>(ö.241/855)                     </a:t>
            </a:r>
            <a:r>
              <a:rPr lang="tr-TR" dirty="0" err="1" smtClean="0"/>
              <a:t>Nevevi</a:t>
            </a:r>
            <a:r>
              <a:rPr lang="tr-TR" dirty="0" smtClean="0"/>
              <a:t> (ö.676/1277)</a:t>
            </a:r>
          </a:p>
          <a:p>
            <a:pPr lvl="1"/>
            <a:r>
              <a:rPr lang="tr-TR" dirty="0" err="1" smtClean="0"/>
              <a:t>Berbehari</a:t>
            </a:r>
            <a:r>
              <a:rPr lang="tr-TR" dirty="0" smtClean="0"/>
              <a:t> (ö.329/940)                                   </a:t>
            </a:r>
            <a:r>
              <a:rPr lang="tr-TR" dirty="0" err="1" smtClean="0"/>
              <a:t>İbn</a:t>
            </a:r>
            <a:r>
              <a:rPr lang="tr-TR" dirty="0" smtClean="0"/>
              <a:t> </a:t>
            </a:r>
            <a:r>
              <a:rPr lang="tr-TR" dirty="0" err="1" smtClean="0"/>
              <a:t>Teymiyye</a:t>
            </a:r>
            <a:r>
              <a:rPr lang="tr-TR" dirty="0" smtClean="0"/>
              <a:t> (ö.728/1245)</a:t>
            </a:r>
          </a:p>
          <a:p>
            <a:pPr lvl="1"/>
            <a:r>
              <a:rPr lang="tr-TR" dirty="0" err="1" smtClean="0"/>
              <a:t>İbn</a:t>
            </a:r>
            <a:r>
              <a:rPr lang="tr-TR" dirty="0" smtClean="0"/>
              <a:t> Batta (ö.387/997)	</a:t>
            </a:r>
            <a:r>
              <a:rPr lang="tr-TR" dirty="0"/>
              <a:t>	</a:t>
            </a:r>
            <a:r>
              <a:rPr lang="tr-TR" dirty="0"/>
              <a:t> </a:t>
            </a:r>
            <a:r>
              <a:rPr lang="tr-TR" dirty="0" smtClean="0"/>
              <a:t>           </a:t>
            </a:r>
            <a:r>
              <a:rPr lang="tr-TR" dirty="0" err="1" smtClean="0"/>
              <a:t>İbn</a:t>
            </a:r>
            <a:r>
              <a:rPr lang="tr-TR" dirty="0" smtClean="0"/>
              <a:t> </a:t>
            </a:r>
            <a:r>
              <a:rPr lang="tr-TR" dirty="0" err="1" smtClean="0"/>
              <a:t>Kayyim</a:t>
            </a:r>
            <a:r>
              <a:rPr lang="tr-TR" dirty="0" smtClean="0"/>
              <a:t> (ö.751/1359)</a:t>
            </a:r>
          </a:p>
          <a:p>
            <a:pPr lvl="1"/>
            <a:r>
              <a:rPr lang="tr-TR" dirty="0" err="1" smtClean="0"/>
              <a:t>İbnü’l-Cevzi</a:t>
            </a:r>
            <a:r>
              <a:rPr lang="tr-TR" dirty="0" smtClean="0"/>
              <a:t> (ö.513/1119)                              </a:t>
            </a:r>
            <a:r>
              <a:rPr lang="tr-TR" dirty="0" err="1" smtClean="0"/>
              <a:t>Zehebi</a:t>
            </a:r>
            <a:r>
              <a:rPr lang="tr-TR" dirty="0" smtClean="0"/>
              <a:t> (ö.748/1348)</a:t>
            </a:r>
          </a:p>
          <a:p>
            <a:pPr lvl="1"/>
            <a:r>
              <a:rPr lang="tr-TR" dirty="0" err="1" smtClean="0"/>
              <a:t>İbn</a:t>
            </a:r>
            <a:r>
              <a:rPr lang="tr-TR" dirty="0" smtClean="0"/>
              <a:t> </a:t>
            </a:r>
            <a:r>
              <a:rPr lang="tr-TR" dirty="0" err="1" smtClean="0"/>
              <a:t>Kudame</a:t>
            </a:r>
            <a:r>
              <a:rPr lang="tr-TR" dirty="0" smtClean="0"/>
              <a:t> el-</a:t>
            </a:r>
            <a:r>
              <a:rPr lang="tr-TR" dirty="0" err="1" smtClean="0"/>
              <a:t>Makdisi</a:t>
            </a:r>
            <a:r>
              <a:rPr lang="tr-TR" dirty="0" smtClean="0"/>
              <a:t> (620/1223)             </a:t>
            </a:r>
            <a:r>
              <a:rPr lang="tr-TR" dirty="0" err="1" smtClean="0"/>
              <a:t>İbn</a:t>
            </a:r>
            <a:r>
              <a:rPr lang="tr-TR" dirty="0" smtClean="0"/>
              <a:t> Kesir (ö.774/1373)</a:t>
            </a:r>
          </a:p>
          <a:p>
            <a:r>
              <a:rPr lang="tr-TR" dirty="0" smtClean="0"/>
              <a:t>Bu isimlerin büyük bir kısmının Hanbeli oluşunu not etmek gerekir. </a:t>
            </a:r>
          </a:p>
          <a:p>
            <a:endParaRPr lang="tr-TR" dirty="0"/>
          </a:p>
        </p:txBody>
      </p:sp>
    </p:spTree>
    <p:extLst>
      <p:ext uri="{BB962C8B-B14F-4D97-AF65-F5344CB8AC3E}">
        <p14:creationId xmlns:p14="http://schemas.microsoft.com/office/powerpoint/2010/main" val="861460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SELEFİYYE-EHL-İ HADİS ÇİZGİSİNİN AŞIRI BİR TEZAHÜRÜ OLARAK VEHHABİLİK</a:t>
            </a:r>
            <a:endParaRPr lang="tr-TR" dirty="0"/>
          </a:p>
        </p:txBody>
      </p:sp>
      <p:sp>
        <p:nvSpPr>
          <p:cNvPr id="3" name="İçerik Yer Tutucusu 2"/>
          <p:cNvSpPr>
            <a:spLocks noGrp="1"/>
          </p:cNvSpPr>
          <p:nvPr>
            <p:ph idx="1"/>
          </p:nvPr>
        </p:nvSpPr>
        <p:spPr/>
        <p:txBody>
          <a:bodyPr/>
          <a:lstStyle/>
          <a:p>
            <a:r>
              <a:rPr lang="tr-TR" dirty="0" err="1" smtClean="0"/>
              <a:t>Vehhabilik</a:t>
            </a:r>
            <a:r>
              <a:rPr lang="tr-TR" dirty="0" smtClean="0"/>
              <a:t>, </a:t>
            </a:r>
            <a:r>
              <a:rPr lang="tr-TR" dirty="0" err="1" smtClean="0"/>
              <a:t>Ehl</a:t>
            </a:r>
            <a:r>
              <a:rPr lang="tr-TR" dirty="0" smtClean="0"/>
              <a:t>-i Hadis/</a:t>
            </a:r>
            <a:r>
              <a:rPr lang="tr-TR" dirty="0" err="1" smtClean="0"/>
              <a:t>Hanbelilik</a:t>
            </a:r>
            <a:r>
              <a:rPr lang="tr-TR" dirty="0" smtClean="0"/>
              <a:t>/</a:t>
            </a:r>
            <a:r>
              <a:rPr lang="tr-TR" dirty="0" err="1" smtClean="0"/>
              <a:t>Selefilik</a:t>
            </a:r>
            <a:r>
              <a:rPr lang="tr-TR" dirty="0" smtClean="0"/>
              <a:t> çizgisinde bir uçlanma ve marjinalleşmedir. </a:t>
            </a:r>
          </a:p>
          <a:p>
            <a:r>
              <a:rPr lang="tr-TR" dirty="0" smtClean="0"/>
              <a:t>İsmini Muhammed b </a:t>
            </a:r>
            <a:r>
              <a:rPr lang="tr-TR" dirty="0" err="1" smtClean="0"/>
              <a:t>Abdilvehhab’tan</a:t>
            </a:r>
            <a:r>
              <a:rPr lang="tr-TR" dirty="0" smtClean="0"/>
              <a:t> alır; onun Muhammed b. </a:t>
            </a:r>
            <a:r>
              <a:rPr lang="tr-TR" dirty="0" err="1" smtClean="0"/>
              <a:t>Suud’la</a:t>
            </a:r>
            <a:r>
              <a:rPr lang="tr-TR" dirty="0" smtClean="0"/>
              <a:t> 1744 yılında yaptığı işbirliği neticesinde tarih sahnesine çıktığı için de </a:t>
            </a:r>
            <a:r>
              <a:rPr lang="tr-TR" dirty="0" err="1" smtClean="0"/>
              <a:t>Selefiliğin</a:t>
            </a:r>
            <a:r>
              <a:rPr lang="tr-TR" dirty="0" smtClean="0"/>
              <a:t> bu aşırı çizgisi Suudilerin üç asırdır resmi kabulleri durumundadır. </a:t>
            </a:r>
          </a:p>
          <a:p>
            <a:r>
              <a:rPr lang="tr-TR" dirty="0" smtClean="0"/>
              <a:t>Kendilerini </a:t>
            </a:r>
            <a:r>
              <a:rPr lang="tr-TR" dirty="0" err="1" smtClean="0"/>
              <a:t>Ehl</a:t>
            </a:r>
            <a:r>
              <a:rPr lang="tr-TR" dirty="0" smtClean="0"/>
              <a:t>-i Hadis ve </a:t>
            </a:r>
            <a:r>
              <a:rPr lang="tr-TR" dirty="0" err="1" smtClean="0"/>
              <a:t>Selefiyye</a:t>
            </a:r>
            <a:r>
              <a:rPr lang="tr-TR" dirty="0" smtClean="0"/>
              <a:t> olarak tanımlarlar; muhalifleri tarafından ise Haricilik olarak </a:t>
            </a:r>
            <a:r>
              <a:rPr lang="tr-TR" dirty="0" err="1" smtClean="0"/>
              <a:t>görülürlür</a:t>
            </a:r>
            <a:r>
              <a:rPr lang="tr-TR" dirty="0" smtClean="0"/>
              <a:t>. </a:t>
            </a:r>
          </a:p>
          <a:p>
            <a:endParaRPr lang="tr-TR" dirty="0" smtClean="0"/>
          </a:p>
        </p:txBody>
      </p:sp>
    </p:spTree>
    <p:extLst>
      <p:ext uri="{BB962C8B-B14F-4D97-AF65-F5344CB8AC3E}">
        <p14:creationId xmlns:p14="http://schemas.microsoft.com/office/powerpoint/2010/main" val="1205258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VEHHABİLİĞİN TEMEL DÜŞÜNCELERİ</a:t>
            </a:r>
            <a:endParaRPr lang="tr-TR" dirty="0"/>
          </a:p>
        </p:txBody>
      </p:sp>
      <p:sp>
        <p:nvSpPr>
          <p:cNvPr id="3" name="İçerik Yer Tutucusu 2"/>
          <p:cNvSpPr>
            <a:spLocks noGrp="1"/>
          </p:cNvSpPr>
          <p:nvPr>
            <p:ph idx="1"/>
          </p:nvPr>
        </p:nvSpPr>
        <p:spPr/>
        <p:txBody>
          <a:bodyPr>
            <a:normAutofit/>
          </a:bodyPr>
          <a:lstStyle/>
          <a:p>
            <a:r>
              <a:rPr lang="tr-TR" dirty="0" smtClean="0"/>
              <a:t>Muhammed b. </a:t>
            </a:r>
            <a:r>
              <a:rPr lang="tr-TR" dirty="0" err="1" smtClean="0"/>
              <a:t>Abdilvehhab’ın</a:t>
            </a:r>
            <a:r>
              <a:rPr lang="tr-TR" dirty="0" smtClean="0"/>
              <a:t> görüşleri üzerinden şekillenir:</a:t>
            </a:r>
          </a:p>
          <a:p>
            <a:r>
              <a:rPr lang="tr-TR" dirty="0" smtClean="0"/>
              <a:t>Bu görüşlerin merkezinde </a:t>
            </a:r>
            <a:r>
              <a:rPr lang="tr-TR" dirty="0" err="1" smtClean="0"/>
              <a:t>tevhid</a:t>
            </a:r>
            <a:r>
              <a:rPr lang="tr-TR" dirty="0"/>
              <a:t> </a:t>
            </a:r>
            <a:r>
              <a:rPr lang="tr-TR" dirty="0" smtClean="0"/>
              <a:t>yer alır. Ona göre </a:t>
            </a:r>
            <a:r>
              <a:rPr lang="tr-TR" dirty="0" err="1" smtClean="0"/>
              <a:t>tevhid</a:t>
            </a:r>
            <a:r>
              <a:rPr lang="tr-TR" dirty="0" smtClean="0"/>
              <a:t>; </a:t>
            </a:r>
            <a:r>
              <a:rPr lang="tr-TR" dirty="0" err="1" smtClean="0"/>
              <a:t>rububiyyet</a:t>
            </a:r>
            <a:r>
              <a:rPr lang="tr-TR" dirty="0" smtClean="0"/>
              <a:t>, </a:t>
            </a:r>
            <a:r>
              <a:rPr lang="tr-TR" dirty="0" err="1" smtClean="0"/>
              <a:t>uluhiyyet</a:t>
            </a:r>
            <a:r>
              <a:rPr lang="tr-TR" dirty="0" smtClean="0"/>
              <a:t> ve amellerle ilgili boyutları olan külli bir olgudur. </a:t>
            </a:r>
          </a:p>
          <a:p>
            <a:r>
              <a:rPr lang="tr-TR" dirty="0" smtClean="0"/>
              <a:t>Allah’ın Hz. Muhammed’e izin vermesi durumunda ahirette gerçekleşecek olan şefaat dışında, başka bir şefaat yoktur. Tevessül, kabir ziyareti, rabıta gibi hususlar şirk nedenidir. </a:t>
            </a:r>
          </a:p>
          <a:p>
            <a:r>
              <a:rPr lang="tr-TR" dirty="0" smtClean="0"/>
              <a:t>Bidat kavramı merkezdedir ve ilk neslin uygulamaları dışındaki pek çok olgu bidat olarak nitelenmiş ve karşı çıkılmıştır. Bunlarla mücadele cihat kapsamı altında değerlendirilmiştir.</a:t>
            </a:r>
          </a:p>
          <a:p>
            <a:r>
              <a:rPr lang="tr-TR" dirty="0" smtClean="0"/>
              <a:t>Bidat olan ve şirke kapı araladığı düşünülen bir takım ritüeller arasında, kubbeli </a:t>
            </a:r>
            <a:r>
              <a:rPr lang="tr-TR" dirty="0" err="1" smtClean="0"/>
              <a:t>mescid</a:t>
            </a:r>
            <a:r>
              <a:rPr lang="tr-TR" dirty="0" smtClean="0"/>
              <a:t> ve süsleme, </a:t>
            </a:r>
            <a:r>
              <a:rPr lang="tr-TR" dirty="0" err="1" smtClean="0"/>
              <a:t>mevlid</a:t>
            </a:r>
            <a:r>
              <a:rPr lang="tr-TR" dirty="0" smtClean="0"/>
              <a:t>, kandil gecelerini kutlamak, hadislerde olmayan dua veya </a:t>
            </a:r>
            <a:r>
              <a:rPr lang="tr-TR" dirty="0" err="1" smtClean="0"/>
              <a:t>hizbler</a:t>
            </a:r>
            <a:r>
              <a:rPr lang="tr-TR" dirty="0" smtClean="0"/>
              <a:t> okumak, </a:t>
            </a:r>
            <a:r>
              <a:rPr lang="tr-TR" dirty="0" err="1" smtClean="0"/>
              <a:t>tesbihat</a:t>
            </a:r>
            <a:r>
              <a:rPr lang="tr-TR" dirty="0" smtClean="0"/>
              <a:t>, makam ve </a:t>
            </a:r>
            <a:r>
              <a:rPr lang="tr-TR" dirty="0" err="1" smtClean="0"/>
              <a:t>teğanni</a:t>
            </a:r>
            <a:r>
              <a:rPr lang="tr-TR" dirty="0" smtClean="0"/>
              <a:t> ile Kuran okumak gibi hususlar yer almaktadır.</a:t>
            </a:r>
          </a:p>
          <a:p>
            <a:endParaRPr lang="tr-TR" dirty="0"/>
          </a:p>
        </p:txBody>
      </p:sp>
    </p:spTree>
    <p:extLst>
      <p:ext uri="{BB962C8B-B14F-4D97-AF65-F5344CB8AC3E}">
        <p14:creationId xmlns:p14="http://schemas.microsoft.com/office/powerpoint/2010/main" val="1329914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VEHHABİLİĞİN ETKİLERİ </a:t>
            </a:r>
            <a:endParaRPr lang="tr-TR" dirty="0"/>
          </a:p>
        </p:txBody>
      </p:sp>
      <p:sp>
        <p:nvSpPr>
          <p:cNvPr id="3" name="İçerik Yer Tutucusu 2"/>
          <p:cNvSpPr>
            <a:spLocks noGrp="1"/>
          </p:cNvSpPr>
          <p:nvPr>
            <p:ph idx="1"/>
          </p:nvPr>
        </p:nvSpPr>
        <p:spPr>
          <a:xfrm>
            <a:off x="664144" y="1690688"/>
            <a:ext cx="10689656" cy="1495274"/>
          </a:xfrm>
        </p:spPr>
        <p:txBody>
          <a:bodyPr>
            <a:normAutofit/>
          </a:bodyPr>
          <a:lstStyle/>
          <a:p>
            <a:r>
              <a:rPr lang="tr-TR" dirty="0" err="1" smtClean="0"/>
              <a:t>Vehhabilik</a:t>
            </a:r>
            <a:r>
              <a:rPr lang="tr-TR" dirty="0" smtClean="0"/>
              <a:t>, önce Arabistan yarımadasının içlerinde ve Yemen’de, sonra da Irak ve Suriye’de etkili oldu. Diğer bölgelerde ise 19. Yüzyılın ikinci yarısı ile 20. yüzyılın ilk yarısında temsil imkanı buldu. Bunda hem ulaşım hem de kitle iletişim imkanlarının etkisi oldu. </a:t>
            </a:r>
          </a:p>
          <a:p>
            <a:endParaRPr lang="tr-TR" dirty="0" smtClean="0"/>
          </a:p>
        </p:txBody>
      </p:sp>
      <p:sp>
        <p:nvSpPr>
          <p:cNvPr id="4" name="İçerik Yer Tutucusu 2"/>
          <p:cNvSpPr txBox="1">
            <a:spLocks/>
          </p:cNvSpPr>
          <p:nvPr/>
        </p:nvSpPr>
        <p:spPr>
          <a:xfrm>
            <a:off x="664143" y="3282398"/>
            <a:ext cx="6266046" cy="327240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dirty="0" err="1" smtClean="0"/>
              <a:t>Vehhabiliğin</a:t>
            </a:r>
            <a:r>
              <a:rPr lang="tr-TR" dirty="0" smtClean="0"/>
              <a:t> fikri açıdan etkilediği hareketler şunlardır:</a:t>
            </a:r>
          </a:p>
          <a:p>
            <a:pPr lvl="1"/>
            <a:r>
              <a:rPr lang="tr-TR" dirty="0" smtClean="0"/>
              <a:t>Hindistan-Pakistan’da </a:t>
            </a:r>
            <a:r>
              <a:rPr lang="tr-TR" dirty="0" err="1" smtClean="0"/>
              <a:t>Ehl</a:t>
            </a:r>
            <a:r>
              <a:rPr lang="tr-TR" dirty="0" smtClean="0"/>
              <a:t>-i Hadis Cemaati</a:t>
            </a:r>
          </a:p>
          <a:p>
            <a:pPr lvl="1"/>
            <a:r>
              <a:rPr lang="tr-TR" dirty="0" smtClean="0"/>
              <a:t>Mısır’da </a:t>
            </a:r>
            <a:r>
              <a:rPr lang="tr-TR" dirty="0" err="1" smtClean="0"/>
              <a:t>Ensaru’s-Sünneti’l-Muhammediyye</a:t>
            </a:r>
            <a:endParaRPr lang="tr-TR" dirty="0" smtClean="0"/>
          </a:p>
          <a:p>
            <a:pPr lvl="1"/>
            <a:r>
              <a:rPr lang="tr-TR" dirty="0" smtClean="0"/>
              <a:t>Nijerya’da İzale Cemaati</a:t>
            </a:r>
          </a:p>
          <a:p>
            <a:pPr lvl="1"/>
            <a:r>
              <a:rPr lang="tr-TR" dirty="0" smtClean="0"/>
              <a:t>Mali’de </a:t>
            </a:r>
            <a:r>
              <a:rPr lang="tr-TR" dirty="0" err="1" smtClean="0"/>
              <a:t>Subbanu</a:t>
            </a:r>
            <a:r>
              <a:rPr lang="tr-TR" dirty="0" smtClean="0"/>
              <a:t> Hareketi</a:t>
            </a:r>
          </a:p>
          <a:p>
            <a:pPr lvl="1"/>
            <a:r>
              <a:rPr lang="tr-TR" dirty="0" smtClean="0"/>
              <a:t>Moritanya’da </a:t>
            </a:r>
            <a:r>
              <a:rPr lang="tr-TR" dirty="0" err="1" smtClean="0"/>
              <a:t>Müceydiri</a:t>
            </a:r>
            <a:r>
              <a:rPr lang="tr-TR" dirty="0" smtClean="0"/>
              <a:t> ekolü</a:t>
            </a:r>
          </a:p>
          <a:p>
            <a:endParaRPr lang="tr-TR" dirty="0" smtClean="0"/>
          </a:p>
        </p:txBody>
      </p:sp>
      <p:sp>
        <p:nvSpPr>
          <p:cNvPr id="5" name="İçerik Yer Tutucusu 2"/>
          <p:cNvSpPr txBox="1">
            <a:spLocks/>
          </p:cNvSpPr>
          <p:nvPr/>
        </p:nvSpPr>
        <p:spPr>
          <a:xfrm>
            <a:off x="7305575" y="3176337"/>
            <a:ext cx="4427621" cy="324125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dirty="0" err="1" smtClean="0"/>
              <a:t>Vehhabiliği</a:t>
            </a:r>
            <a:r>
              <a:rPr lang="tr-TR" dirty="0" smtClean="0"/>
              <a:t> kendileri için </a:t>
            </a:r>
            <a:r>
              <a:rPr lang="tr-TR" dirty="0" err="1" smtClean="0"/>
              <a:t>cihadi</a:t>
            </a:r>
            <a:r>
              <a:rPr lang="tr-TR" dirty="0" smtClean="0"/>
              <a:t> bir motivasyona dönüştüren hareketler:</a:t>
            </a:r>
          </a:p>
          <a:p>
            <a:pPr lvl="1"/>
            <a:r>
              <a:rPr lang="tr-TR" dirty="0" smtClean="0"/>
              <a:t>Cezayir’de </a:t>
            </a:r>
            <a:r>
              <a:rPr lang="tr-TR" dirty="0" err="1" smtClean="0"/>
              <a:t>Cemaatü’s-Selefiyye</a:t>
            </a:r>
            <a:endParaRPr lang="tr-TR" dirty="0" smtClean="0"/>
          </a:p>
          <a:p>
            <a:pPr lvl="1"/>
            <a:r>
              <a:rPr lang="tr-TR" dirty="0" smtClean="0"/>
              <a:t>Endonezya’da </a:t>
            </a:r>
            <a:r>
              <a:rPr lang="tr-TR" dirty="0" err="1" smtClean="0"/>
              <a:t>Leşger</a:t>
            </a:r>
            <a:r>
              <a:rPr lang="tr-TR" dirty="0" smtClean="0"/>
              <a:t>-i </a:t>
            </a:r>
            <a:r>
              <a:rPr lang="tr-TR" dirty="0" err="1" smtClean="0"/>
              <a:t>Cihad</a:t>
            </a:r>
            <a:endParaRPr lang="tr-TR" dirty="0" smtClean="0"/>
          </a:p>
          <a:p>
            <a:pPr lvl="1"/>
            <a:r>
              <a:rPr lang="tr-TR" dirty="0" smtClean="0"/>
              <a:t>Somali’de eş-</a:t>
            </a:r>
            <a:r>
              <a:rPr lang="tr-TR" dirty="0" err="1" smtClean="0"/>
              <a:t>Şebab</a:t>
            </a:r>
            <a:endParaRPr lang="tr-TR" dirty="0" smtClean="0"/>
          </a:p>
          <a:p>
            <a:pPr lvl="1"/>
            <a:r>
              <a:rPr lang="tr-TR" dirty="0" smtClean="0"/>
              <a:t>Nijerya’da </a:t>
            </a:r>
            <a:r>
              <a:rPr lang="tr-TR" dirty="0" err="1" smtClean="0"/>
              <a:t>Boko</a:t>
            </a:r>
            <a:r>
              <a:rPr lang="tr-TR" dirty="0" smtClean="0"/>
              <a:t> Haram</a:t>
            </a:r>
          </a:p>
          <a:p>
            <a:pPr lvl="1"/>
            <a:r>
              <a:rPr lang="tr-TR" dirty="0" smtClean="0"/>
              <a:t>Mali’de </a:t>
            </a:r>
            <a:r>
              <a:rPr lang="tr-TR" dirty="0" err="1" smtClean="0"/>
              <a:t>Ensaru’d</a:t>
            </a:r>
            <a:r>
              <a:rPr lang="tr-TR" dirty="0" smtClean="0"/>
              <a:t>-Din</a:t>
            </a:r>
          </a:p>
          <a:p>
            <a:endParaRPr lang="tr-TR" dirty="0" smtClean="0"/>
          </a:p>
        </p:txBody>
      </p:sp>
    </p:spTree>
    <p:extLst>
      <p:ext uri="{BB962C8B-B14F-4D97-AF65-F5344CB8AC3E}">
        <p14:creationId xmlns:p14="http://schemas.microsoft.com/office/powerpoint/2010/main" val="2606999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VEHHABİ-SELEFİ ÇİZGİDE SUUDİ VE CİHADİ FARKLILAŞMASI</a:t>
            </a:r>
            <a:endParaRPr lang="tr-TR" dirty="0"/>
          </a:p>
        </p:txBody>
      </p:sp>
      <p:sp>
        <p:nvSpPr>
          <p:cNvPr id="3" name="İçerik Yer Tutucusu 2"/>
          <p:cNvSpPr>
            <a:spLocks noGrp="1"/>
          </p:cNvSpPr>
          <p:nvPr>
            <p:ph idx="1"/>
          </p:nvPr>
        </p:nvSpPr>
        <p:spPr/>
        <p:txBody>
          <a:bodyPr>
            <a:normAutofit/>
          </a:bodyPr>
          <a:lstStyle/>
          <a:p>
            <a:r>
              <a:rPr lang="tr-TR" dirty="0" err="1" smtClean="0"/>
              <a:t>Vehhabilik</a:t>
            </a:r>
            <a:r>
              <a:rPr lang="tr-TR" dirty="0" smtClean="0"/>
              <a:t>, önce </a:t>
            </a:r>
            <a:r>
              <a:rPr lang="tr-TR" dirty="0" err="1" smtClean="0"/>
              <a:t>Suud</a:t>
            </a:r>
            <a:r>
              <a:rPr lang="tr-TR" dirty="0" smtClean="0"/>
              <a:t> kabilesinin daha sonra da bu kabile tarafından kurulan </a:t>
            </a:r>
            <a:r>
              <a:rPr lang="tr-TR" dirty="0" err="1" smtClean="0"/>
              <a:t>Suud</a:t>
            </a:r>
            <a:r>
              <a:rPr lang="tr-TR" dirty="0" smtClean="0"/>
              <a:t> devletinin resmi mezhebi olageldi. </a:t>
            </a:r>
          </a:p>
          <a:p>
            <a:r>
              <a:rPr lang="tr-TR" dirty="0" smtClean="0"/>
              <a:t>Din ulemanın, yönetim ise söz konusu kabilenin kontrolünde oldu. </a:t>
            </a:r>
          </a:p>
          <a:p>
            <a:r>
              <a:rPr lang="tr-TR" dirty="0" smtClean="0"/>
              <a:t>1960’lı yıllarda </a:t>
            </a:r>
            <a:r>
              <a:rPr lang="tr-TR" dirty="0" err="1" smtClean="0"/>
              <a:t>Suud</a:t>
            </a:r>
            <a:r>
              <a:rPr lang="tr-TR" dirty="0" smtClean="0"/>
              <a:t> kıralı Faysal, Mısır ve Suriye gibi bölgelerde İhvan kökenli olan ve </a:t>
            </a:r>
            <a:r>
              <a:rPr lang="tr-TR" dirty="0" err="1" smtClean="0"/>
              <a:t>Baas</a:t>
            </a:r>
            <a:r>
              <a:rPr lang="tr-TR" dirty="0" smtClean="0"/>
              <a:t> rejimlerinin zulmünden kaçan pek çok isme kapılarını açtı. </a:t>
            </a:r>
          </a:p>
          <a:p>
            <a:r>
              <a:rPr lang="tr-TR" dirty="0" smtClean="0"/>
              <a:t>Bu kimseler, zamanla müesses </a:t>
            </a:r>
            <a:r>
              <a:rPr lang="tr-TR" dirty="0" err="1" smtClean="0"/>
              <a:t>Vehhabiliğe</a:t>
            </a:r>
            <a:r>
              <a:rPr lang="tr-TR" dirty="0" smtClean="0"/>
              <a:t> de cephe almaya başladılar. </a:t>
            </a:r>
          </a:p>
          <a:p>
            <a:r>
              <a:rPr lang="tr-TR" dirty="0" smtClean="0"/>
              <a:t>Söylemleri ise daha evrensel ve cihatçı bir </a:t>
            </a:r>
            <a:r>
              <a:rPr lang="tr-TR" dirty="0" err="1" smtClean="0"/>
              <a:t>Selefilik</a:t>
            </a:r>
            <a:r>
              <a:rPr lang="tr-TR" dirty="0" smtClean="0"/>
              <a:t> yorumuna kapı araladı. Bu, Suudi Arabistan bünyesinde etkileri bütün bir İslam coğrafyasında gözlenebilecek Suudi-</a:t>
            </a:r>
            <a:r>
              <a:rPr lang="tr-TR" dirty="0" err="1" smtClean="0"/>
              <a:t>Cihadi</a:t>
            </a:r>
            <a:r>
              <a:rPr lang="tr-TR" dirty="0" smtClean="0"/>
              <a:t> gerilimini beraberinde getirdi.</a:t>
            </a:r>
            <a:endParaRPr lang="tr-TR" dirty="0"/>
          </a:p>
        </p:txBody>
      </p:sp>
    </p:spTree>
    <p:extLst>
      <p:ext uri="{BB962C8B-B14F-4D97-AF65-F5344CB8AC3E}">
        <p14:creationId xmlns:p14="http://schemas.microsoft.com/office/powerpoint/2010/main" val="278977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SUUDİ SELEFİLİK</a:t>
            </a:r>
            <a:endParaRPr lang="tr-TR" dirty="0"/>
          </a:p>
        </p:txBody>
      </p:sp>
      <p:sp>
        <p:nvSpPr>
          <p:cNvPr id="3" name="İçerik Yer Tutucusu 2"/>
          <p:cNvSpPr>
            <a:spLocks noGrp="1"/>
          </p:cNvSpPr>
          <p:nvPr>
            <p:ph idx="1"/>
          </p:nvPr>
        </p:nvSpPr>
        <p:spPr>
          <a:xfrm>
            <a:off x="587141" y="1825624"/>
            <a:ext cx="10982425" cy="4546299"/>
          </a:xfrm>
        </p:spPr>
        <p:txBody>
          <a:bodyPr>
            <a:normAutofit/>
          </a:bodyPr>
          <a:lstStyle/>
          <a:p>
            <a:r>
              <a:rPr lang="tr-TR" dirty="0" err="1" smtClean="0"/>
              <a:t>Vehhabiliğin</a:t>
            </a:r>
            <a:r>
              <a:rPr lang="tr-TR" dirty="0" smtClean="0"/>
              <a:t> ilk baştan itibaren kurumsallaşmış dini ve mezhebi ideolojisidir. </a:t>
            </a:r>
          </a:p>
          <a:p>
            <a:r>
              <a:rPr lang="tr-TR" dirty="0"/>
              <a:t>Suudi </a:t>
            </a:r>
            <a:r>
              <a:rPr lang="tr-TR" dirty="0" smtClean="0"/>
              <a:t>Arabistan’da </a:t>
            </a:r>
            <a:r>
              <a:rPr lang="tr-TR" dirty="0" err="1" smtClean="0"/>
              <a:t>Heyetu</a:t>
            </a:r>
            <a:r>
              <a:rPr lang="tr-TR" dirty="0" smtClean="0"/>
              <a:t> </a:t>
            </a:r>
            <a:r>
              <a:rPr lang="tr-TR" dirty="0" err="1" smtClean="0"/>
              <a:t>Kibari’l</a:t>
            </a:r>
            <a:r>
              <a:rPr lang="tr-TR" dirty="0" smtClean="0"/>
              <a:t>-Ulema, </a:t>
            </a:r>
            <a:r>
              <a:rPr lang="tr-TR" dirty="0" err="1" smtClean="0"/>
              <a:t>Rabıtatu’l</a:t>
            </a:r>
            <a:r>
              <a:rPr lang="tr-TR" dirty="0" smtClean="0"/>
              <a:t>-</a:t>
            </a:r>
            <a:r>
              <a:rPr lang="tr-TR" dirty="0" err="1" smtClean="0"/>
              <a:t>Alemi’l</a:t>
            </a:r>
            <a:r>
              <a:rPr lang="tr-TR" dirty="0" smtClean="0"/>
              <a:t>-İslami ve </a:t>
            </a:r>
            <a:r>
              <a:rPr lang="tr-TR" dirty="0" err="1" smtClean="0"/>
              <a:t>İdaretu’l-Buhus</a:t>
            </a:r>
            <a:r>
              <a:rPr lang="tr-TR" dirty="0" smtClean="0"/>
              <a:t> gibi kurumlarla veya üniversitelerle ilişkili alimler tarafından temsil edilir. </a:t>
            </a:r>
          </a:p>
          <a:p>
            <a:r>
              <a:rPr lang="tr-TR" dirty="0" smtClean="0"/>
              <a:t>Bu kimseler arasında Abdülaziz b. Baz, Muhammed </a:t>
            </a:r>
            <a:r>
              <a:rPr lang="tr-TR" dirty="0" err="1" smtClean="0"/>
              <a:t>ibnü’l-Useymin</a:t>
            </a:r>
            <a:r>
              <a:rPr lang="tr-TR" dirty="0" smtClean="0"/>
              <a:t>, Abdülaziz </a:t>
            </a:r>
            <a:r>
              <a:rPr lang="tr-TR" dirty="0" err="1" smtClean="0"/>
              <a:t>Alü’ş</a:t>
            </a:r>
            <a:r>
              <a:rPr lang="tr-TR" dirty="0" smtClean="0"/>
              <a:t>-Şeyh, Salih el-</a:t>
            </a:r>
            <a:r>
              <a:rPr lang="tr-TR" dirty="0" err="1" smtClean="0"/>
              <a:t>Fevzan</a:t>
            </a:r>
            <a:r>
              <a:rPr lang="tr-TR" dirty="0" smtClean="0"/>
              <a:t> gibi isimler bulunmaktadır. Bunlar resmi görevlerde bulunan kimselerdir. </a:t>
            </a:r>
          </a:p>
          <a:p>
            <a:r>
              <a:rPr lang="tr-TR" dirty="0" smtClean="0"/>
              <a:t>Kurumsallaşmış </a:t>
            </a:r>
            <a:r>
              <a:rPr lang="tr-TR" dirty="0" err="1" smtClean="0"/>
              <a:t>vehhabiliğin</a:t>
            </a:r>
            <a:r>
              <a:rPr lang="tr-TR" dirty="0" smtClean="0"/>
              <a:t>/</a:t>
            </a:r>
            <a:r>
              <a:rPr lang="tr-TR" dirty="0" err="1" smtClean="0"/>
              <a:t>selefiliğin</a:t>
            </a:r>
            <a:r>
              <a:rPr lang="tr-TR" dirty="0" smtClean="0"/>
              <a:t> temsilcileri oldukları için de devletin işleyişine karışmazlar, daha çok din alanının otoritesini temsil ederler. </a:t>
            </a:r>
          </a:p>
          <a:p>
            <a:endParaRPr lang="tr-TR" dirty="0" smtClean="0"/>
          </a:p>
        </p:txBody>
      </p:sp>
    </p:spTree>
    <p:extLst>
      <p:ext uri="{BB962C8B-B14F-4D97-AF65-F5344CB8AC3E}">
        <p14:creationId xmlns:p14="http://schemas.microsoft.com/office/powerpoint/2010/main" val="4150487000"/>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179</TotalTime>
  <Words>1236</Words>
  <Application>Microsoft Office PowerPoint</Application>
  <PresentationFormat>Geniş ekran</PresentationFormat>
  <Paragraphs>96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Geçmişe bakış</vt:lpstr>
      <vt:lpstr>SELEFİYYE GELENEKÇİLİĞİ</vt:lpstr>
      <vt:lpstr>SELEFİYYE Mİ EHL-İ HADİS Mİ?</vt:lpstr>
      <vt:lpstr>SELEFİYYE/EHL-İ HADİS ÇİZGİSİNİN TEMEL KABULLERİ </vt:lpstr>
      <vt:lpstr>SELEFİYYE/EHL-İ HADİS ÇİZGİSİNİN ÖNEMLİ TEMSİLCİLERİ </vt:lpstr>
      <vt:lpstr>SELEFİYYE-EHL-İ HADİS ÇİZGİSİNİN AŞIRI BİR TEZAHÜRÜ OLARAK VEHHABİLİK</vt:lpstr>
      <vt:lpstr>VEHHABİLİĞİN TEMEL DÜŞÜNCELERİ</vt:lpstr>
      <vt:lpstr>VEHHABİLİĞİN ETKİLERİ </vt:lpstr>
      <vt:lpstr>VEHHABİ-SELEFİ ÇİZGİDE SUUDİ VE CİHADİ FARKLILAŞMASI</vt:lpstr>
      <vt:lpstr>SUUDİ SELEFİLİK</vt:lpstr>
      <vt:lpstr>CİHADİ SELEFİLİK</vt:lpstr>
      <vt:lpstr>SUUDİYYE-CİHADİYYE MUKAYESESİ</vt:lpstr>
      <vt:lpstr>CİHADİ SELEFİLİĞİN BİR TEZAHÜRÜ OLARAK EL-KAİDE</vt:lpstr>
      <vt:lpstr>CİHADİ SELEFİLİĞİN MARJİNAL TEZAHÜRÜ OLARAK DEAŞ (IŞID)</vt:lpstr>
      <vt:lpstr>SİYASİ SELEFİLİK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Editoryal</cp:lastModifiedBy>
  <cp:revision>20</cp:revision>
  <dcterms:created xsi:type="dcterms:W3CDTF">2019-03-26T15:21:44Z</dcterms:created>
  <dcterms:modified xsi:type="dcterms:W3CDTF">2020-05-06T10:24:32Z</dcterms:modified>
</cp:coreProperties>
</file>