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BAE3D87-C068-4D93-97D6-496A5FC9183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BAE3D87-C068-4D93-97D6-496A5FC9183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BAE3D87-C068-4D93-97D6-496A5FC9183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BAE3D87-C068-4D93-97D6-496A5FC9183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AE3D87-C068-4D93-97D6-496A5FC9183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BAE3D87-C068-4D93-97D6-496A5FC9183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BAE3D87-C068-4D93-97D6-496A5FC9183F}"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BAE3D87-C068-4D93-97D6-496A5FC9183F}"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AE3D87-C068-4D93-97D6-496A5FC9183F}"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AE3D87-C068-4D93-97D6-496A5FC9183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AE3D87-C068-4D93-97D6-496A5FC9183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C0DF1D7-E71D-4E16-85F7-11CC64F1C58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AE3D87-C068-4D93-97D6-496A5FC9183F}"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DF1D7-E71D-4E16-85F7-11CC64F1C58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5. Hafta</a:t>
            </a:r>
          </a:p>
          <a:p>
            <a:r>
              <a:rPr lang="tr-TR" dirty="0" smtClean="0"/>
              <a:t>Örnek olay çalışması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endParaRPr lang="tr-TR" dirty="0" smtClean="0"/>
          </a:p>
          <a:p>
            <a:endParaRPr lang="tr-TR" dirty="0"/>
          </a:p>
          <a:p>
            <a:r>
              <a:rPr lang="tr-TR" dirty="0" smtClean="0"/>
              <a:t>1. işçi M. XYZ firmasında demir döküm atölyesinde çalışmaktadır.</a:t>
            </a:r>
          </a:p>
          <a:p>
            <a:endParaRPr lang="tr-TR" dirty="0" smtClean="0"/>
          </a:p>
          <a:p>
            <a:r>
              <a:rPr lang="tr-TR" dirty="0" smtClean="0"/>
              <a:t>2. M 21. 12. 2018 tarihinde işyerinin yemekhanesinde meydana gelen patlamada yaralanmıştır.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pPr>
              <a:buNone/>
            </a:pPr>
            <a:endParaRPr lang="tr-TR" dirty="0"/>
          </a:p>
          <a:p>
            <a:pPr>
              <a:buNone/>
            </a:pPr>
            <a:endParaRPr lang="tr-TR" dirty="0" smtClean="0"/>
          </a:p>
          <a:p>
            <a:r>
              <a:rPr lang="tr-TR" dirty="0" smtClean="0"/>
              <a:t>3. İlk müdahaleyi yapan Ankara İlindeki H hastanesi, M’nın vücudunun %70 inin yandığını tespit etmiş ve rapor tanzim etmiştir.</a:t>
            </a:r>
          </a:p>
          <a:p>
            <a:endParaRPr lang="tr-TR" dirty="0" smtClean="0"/>
          </a:p>
          <a:p>
            <a:r>
              <a:rPr lang="tr-TR" dirty="0" smtClean="0"/>
              <a:t>4. XYZ firması M’nın yaşadığı bu olayı iş kazası olarak gerekli merciilere bildirmemiştir.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5.  M , SGK’ya başvurarak sürekli işgöremezlik ödeneği bağlanmasını talep etmiştir.</a:t>
            </a:r>
          </a:p>
          <a:p>
            <a:r>
              <a:rPr lang="tr-TR" dirty="0" smtClean="0"/>
              <a:t>6. SGK, M’nin sigorta kaydının olmadığını ve primlerinin yatırılmadığını kendisine beyan etmiş ve bundan ötürü herhangi bir işlem yapmayı reddetmiştir.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endParaRPr lang="tr-TR" dirty="0" smtClean="0"/>
          </a:p>
          <a:p>
            <a:endParaRPr lang="tr-TR" dirty="0"/>
          </a:p>
          <a:p>
            <a:r>
              <a:rPr lang="tr-TR" dirty="0" smtClean="0"/>
              <a:t>7. M, yerel mahkemeye, iş kazası tespiti için dava açmıştır.</a:t>
            </a:r>
          </a:p>
          <a:p>
            <a:r>
              <a:rPr lang="tr-TR" dirty="0" smtClean="0"/>
              <a:t>8. yerel mahkeme, M’nin işyerinde çalıştığına dair herhangi bir belge ve tanık olmamasınıı gerekçe göstererek bu talebi reddetmiştir.</a:t>
            </a:r>
          </a:p>
          <a:p>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Anlatılan olayları, sosyal güvenlik hukuku açısından tahlil ediniz.</a:t>
            </a:r>
          </a:p>
          <a:p>
            <a:r>
              <a:rPr lang="tr-TR" dirty="0" smtClean="0"/>
              <a:t>Hizmet tespiti ve iş kazası tespiti konularında doktrini de göz önüne alarak yapılması gerekenleri açıklayınız.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endParaRPr lang="tr-TR" dirty="0" smtClean="0"/>
          </a:p>
          <a:p>
            <a:r>
              <a:rPr lang="tr-TR" dirty="0" smtClean="0"/>
              <a:t>İş kazası tespiti için açılan dava aynı zamanda hizmet tespitini de içerir niteliktedir.</a:t>
            </a:r>
          </a:p>
          <a:p>
            <a:r>
              <a:rPr lang="tr-TR" dirty="0" smtClean="0"/>
              <a:t>Zira iş kazası tanımı gereği, bir işyerinde çalışan kimsenin başına gelen durumlarla ilgilidir.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Yargıtay kaza tespit talebinin aynı hizmet tespitini de içerdiğini ifade etmektedir. Yargıtay, bu durumlarda ilk derece mahkemesinin davacının hizmet akdine göre çalışıp çalışmadığının kesin olarak belirlemesinin ve ardından kazanın kanunun ilgili maddesinde iş kazası olarak sayılan hallerden olup olmadığının tespit etmesinin gerektiğini belirtmektedir(ERDOĞAN, 2014).</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264</Words>
  <Application>Microsoft Office PowerPoint</Application>
  <PresentationFormat>On-screen Show (4:3)</PresentationFormat>
  <Paragraphs>32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HUKUKU 2</vt:lpstr>
      <vt:lpstr>Örnek olay</vt:lpstr>
      <vt:lpstr>Örnek olay</vt:lpstr>
      <vt:lpstr>Örnek olay</vt:lpstr>
      <vt:lpstr>Örnek olay</vt:lpstr>
      <vt:lpstr>Örnek olay</vt:lpstr>
      <vt:lpstr>Örnek olay</vt:lpstr>
      <vt:lpstr>Örnek olay</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2020-05-04T07:34:00Z</dcterms:created>
  <dcterms:modified xsi:type="dcterms:W3CDTF">2020-05-04T07:49:10Z</dcterms:modified>
</cp:coreProperties>
</file>