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449" r:id="rId2"/>
    <p:sldId id="454" r:id="rId3"/>
    <p:sldId id="455" r:id="rId4"/>
    <p:sldId id="456" r:id="rId5"/>
    <p:sldId id="457" r:id="rId6"/>
    <p:sldId id="458" r:id="rId7"/>
    <p:sldId id="459" r:id="rId8"/>
    <p:sldId id="460" r:id="rId9"/>
    <p:sldId id="461" r:id="rId10"/>
    <p:sldId id="462" r:id="rId11"/>
  </p:sldIdLst>
  <p:sldSz cx="9144000" cy="6858000" type="screen4x3"/>
  <p:notesSz cx="6858000" cy="9144000"/>
  <p:defaultTextStyle>
    <a:defPPr>
      <a:defRPr lang="tr-TR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FF00FF"/>
    <a:srgbClr val="FFFF66"/>
    <a:srgbClr val="FFCC00"/>
    <a:srgbClr val="CC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29" autoAdjust="0"/>
    <p:restoredTop sz="94660"/>
  </p:normalViewPr>
  <p:slideViewPr>
    <p:cSldViewPr>
      <p:cViewPr varScale="1">
        <p:scale>
          <a:sx n="86" d="100"/>
          <a:sy n="86" d="100"/>
        </p:scale>
        <p:origin x="1512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7 Dikdörtgen"/>
          <p:cNvSpPr/>
          <p:nvPr/>
        </p:nvSpPr>
        <p:spPr>
          <a:xfrm flipH="1">
            <a:off x="2660650" y="635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8 Düz Bağlayıcı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7 Dikdörtgen"/>
          <p:cNvSpPr/>
          <p:nvPr userDrawn="1"/>
        </p:nvSpPr>
        <p:spPr>
          <a:xfrm>
            <a:off x="6867468" y="6351610"/>
            <a:ext cx="1854895" cy="31166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tr-TR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askerville Old Face" pitchFamily="18" charset="0"/>
                <a:cs typeface="+mn-cs"/>
              </a:rPr>
              <a:t>www.</a:t>
            </a:r>
            <a:r>
              <a:rPr lang="tr-TR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askerville Old Face" pitchFamily="18" charset="0"/>
                <a:cs typeface="+mn-cs"/>
              </a:rPr>
              <a:t>nuranyildiz</a:t>
            </a:r>
            <a:r>
              <a:rPr lang="tr-TR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askerville Old Face" pitchFamily="18" charset="0"/>
                <a:cs typeface="+mn-cs"/>
              </a:rPr>
              <a:t>.com</a:t>
            </a:r>
          </a:p>
        </p:txBody>
      </p:sp>
      <p:pic>
        <p:nvPicPr>
          <p:cNvPr id="7" name="Picture 3" descr="C:\Program Files\Microsoft Office\MEDIA\OFFICE12\Lines\BD21338_.gif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313" y="6524625"/>
            <a:ext cx="4286250" cy="61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11 Başlık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>
            <a:noAutofit/>
          </a:bodyPr>
          <a:lstStyle>
            <a:lvl1pPr algn="r">
              <a:defRPr sz="4200" b="1"/>
            </a:lvl1pPr>
            <a:extLst/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25" name="24 Alt Başlık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tr-TR" smtClean="0"/>
              <a:t>Asıl alt başlık stilini düzenlemek için tıklatın</a:t>
            </a:r>
            <a:endParaRPr lang="en-US"/>
          </a:p>
        </p:txBody>
      </p:sp>
      <p:sp>
        <p:nvSpPr>
          <p:cNvPr id="8" name="30 Veri Yer Tutucusu"/>
          <p:cNvSpPr>
            <a:spLocks noGrp="1"/>
          </p:cNvSpPr>
          <p:nvPr>
            <p:ph type="dt" sz="half" idx="10"/>
          </p:nvPr>
        </p:nvSpPr>
        <p:spPr>
          <a:xfrm>
            <a:off x="5870575" y="6557963"/>
            <a:ext cx="2003425" cy="227012"/>
          </a:xfrm>
        </p:spPr>
        <p:txBody>
          <a:bodyPr/>
          <a:lstStyle>
            <a:lvl1pPr>
              <a:defRPr lang="en-US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FC37AE9C-DE54-4759-ABEC-C0A1EEF6D8E9}" type="datetimeFigureOut">
              <a:rPr lang="tr-TR"/>
              <a:pPr>
                <a:defRPr/>
              </a:pPr>
              <a:t>30.06.2020</a:t>
            </a:fld>
            <a:endParaRPr lang="tr-TR"/>
          </a:p>
        </p:txBody>
      </p:sp>
      <p:sp>
        <p:nvSpPr>
          <p:cNvPr id="9" name="17 Altbilgi Yer Tutucusu"/>
          <p:cNvSpPr>
            <a:spLocks noGrp="1"/>
          </p:cNvSpPr>
          <p:nvPr>
            <p:ph type="ftr" sz="quarter" idx="11"/>
          </p:nvPr>
        </p:nvSpPr>
        <p:spPr>
          <a:xfrm>
            <a:off x="2819400" y="6557963"/>
            <a:ext cx="2927350" cy="228600"/>
          </a:xfrm>
        </p:spPr>
        <p:txBody>
          <a:bodyPr/>
          <a:lstStyle>
            <a:lvl1pPr>
              <a:defRPr lang="en-US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endParaRPr lang="tr-TR"/>
          </a:p>
        </p:txBody>
      </p:sp>
      <p:sp>
        <p:nvSpPr>
          <p:cNvPr id="10" name="2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7880350" y="6556375"/>
            <a:ext cx="588963" cy="22860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135098E7-7BD1-4078-B411-B1DB54050E8E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86266447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2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69C3CC-8FAF-45AE-97A1-BB42F94F2E08}" type="datetimeFigureOut">
              <a:rPr lang="tr-TR"/>
              <a:pPr>
                <a:defRPr/>
              </a:pPr>
              <a:t>30.06.2020</a:t>
            </a:fld>
            <a:endParaRPr lang="tr-TR"/>
          </a:p>
        </p:txBody>
      </p:sp>
      <p:sp>
        <p:nvSpPr>
          <p:cNvPr id="5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1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53078C-AAD6-4685-93A3-1C8D756F284A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5295873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4243388" y="6557963"/>
            <a:ext cx="2001837" cy="227012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5FFAD98-2CA2-4423-BF83-B41472FA1A7D}" type="datetimeFigureOut">
              <a:rPr lang="tr-TR"/>
              <a:pPr>
                <a:defRPr/>
              </a:pPr>
              <a:t>30.06.2020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457200" y="6556375"/>
            <a:ext cx="3657600" cy="228600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6254750" y="6553200"/>
            <a:ext cx="587375" cy="2286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82C51D-53CD-4F2C-8BE1-43AC34964124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2784358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2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61C1F3-A7E2-4620-90A8-D682CA881E9B}" type="datetimeFigureOut">
              <a:rPr lang="tr-TR"/>
              <a:pPr>
                <a:defRPr/>
              </a:pPr>
              <a:t>30.06.2020</a:t>
            </a:fld>
            <a:endParaRPr lang="tr-TR"/>
          </a:p>
        </p:txBody>
      </p:sp>
      <p:sp>
        <p:nvSpPr>
          <p:cNvPr id="5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1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D4004F-B6BA-44A1-8356-8C8F16C6CE81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2234397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anchor="t"/>
          <a:lstStyle>
            <a:lvl1pPr algn="r">
              <a:buNone/>
              <a:defRPr sz="4200" b="1" cap="all"/>
            </a:lvl1pPr>
            <a:extLst/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4724400" y="6556375"/>
            <a:ext cx="2001838" cy="227013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180448A0-2C91-494C-A16E-EB2AAD685553}" type="datetimeFigureOut">
              <a:rPr lang="tr-TR"/>
              <a:pPr>
                <a:defRPr/>
              </a:pPr>
              <a:t>30.06.2020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1735138" y="6556375"/>
            <a:ext cx="2895600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6734175" y="6554788"/>
            <a:ext cx="587375" cy="2286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89E939-F5A2-4B44-8EF5-F4078288077B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412616040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2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1AA1EB-CBD0-4CFE-A6F7-6E85D0E5D2C4}" type="datetimeFigureOut">
              <a:rPr lang="tr-TR"/>
              <a:pPr>
                <a:defRPr/>
              </a:pPr>
              <a:t>30.06.2020</a:t>
            </a:fld>
            <a:endParaRPr lang="tr-TR"/>
          </a:p>
        </p:txBody>
      </p:sp>
      <p:sp>
        <p:nvSpPr>
          <p:cNvPr id="6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1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E811FD-0C39-4CC1-9082-4315278958C6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1755279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2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94B969-1173-4440-919C-524DAF08073E}" type="datetimeFigureOut">
              <a:rPr lang="tr-TR"/>
              <a:pPr>
                <a:defRPr/>
              </a:pPr>
              <a:t>30.06.2020</a:t>
            </a:fld>
            <a:endParaRPr lang="tr-TR"/>
          </a:p>
        </p:txBody>
      </p:sp>
      <p:sp>
        <p:nvSpPr>
          <p:cNvPr id="8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9" name="1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D1F5DE-E2A8-4529-B511-326E6C8FF5E8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4422367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864EF5-7A42-410C-A796-3400DFC0A4F1}" type="datetimeFigureOut">
              <a:rPr lang="tr-TR"/>
              <a:pPr>
                <a:defRPr/>
              </a:pPr>
              <a:t>30.06.2020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1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34D90D-B460-45AB-86FA-2C781AC9091E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2676296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2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A5CAF7-6083-4183-BE2E-2C2100D81774}" type="datetimeFigureOut">
              <a:rPr lang="tr-TR"/>
              <a:pPr>
                <a:defRPr/>
              </a:pPr>
              <a:t>30.06.2020</a:t>
            </a:fld>
            <a:endParaRPr lang="tr-TR"/>
          </a:p>
        </p:txBody>
      </p:sp>
      <p:sp>
        <p:nvSpPr>
          <p:cNvPr id="3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1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B00DAA-DBF9-4826-BC01-573ADE3613A7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1444856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lIns="45720" tIns="0" rIns="0" bIns="0" spcCol="0" rtlCol="0" fromWordArt="0" forceAA="0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2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E8445E-E460-468D-82D4-B0720471701F}" type="datetimeFigureOut">
              <a:rPr lang="tr-TR"/>
              <a:pPr>
                <a:defRPr/>
              </a:pPr>
              <a:t>30.06.2020</a:t>
            </a:fld>
            <a:endParaRPr lang="tr-TR"/>
          </a:p>
        </p:txBody>
      </p:sp>
      <p:sp>
        <p:nvSpPr>
          <p:cNvPr id="6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1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D19DF8-404F-4F68-BC0D-398A6AF81CF1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307262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7 Dikdörtgen"/>
          <p:cNvSpPr/>
          <p:nvPr/>
        </p:nvSpPr>
        <p:spPr>
          <a:xfrm rot="21240000">
            <a:off x="598488" y="1004888"/>
            <a:ext cx="4319587" cy="4311650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8 Dikdörtgen"/>
          <p:cNvSpPr/>
          <p:nvPr/>
        </p:nvSpPr>
        <p:spPr>
          <a:xfrm rot="21420000">
            <a:off x="596900" y="998538"/>
            <a:ext cx="4319588" cy="4313237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lIns="82296" tIns="0" rIns="0" bIns="0" spcCol="0" rtlCol="0" fromWordArt="0" forceAA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0" name="9 Resim Yer Tutucusu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tr-TR" noProof="0" smtClean="0"/>
              <a:t>Resim eklemek için simgeyi tıklatın</a:t>
            </a:r>
            <a:endParaRPr lang="en-US" noProof="0" dirty="0"/>
          </a:p>
        </p:txBody>
      </p:sp>
      <p:sp>
        <p:nvSpPr>
          <p:cNvPr id="7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7F3F1525-78E4-40AD-A083-2D951F20EDCE}" type="datetimeFigureOut">
              <a:rPr lang="tr-TR"/>
              <a:pPr>
                <a:defRPr/>
              </a:pPr>
              <a:t>30.06.2020</a:t>
            </a:fld>
            <a:endParaRPr lang="tr-TR"/>
          </a:p>
        </p:txBody>
      </p:sp>
      <p:sp>
        <p:nvSpPr>
          <p:cNvPr id="8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tr-TR"/>
          </a:p>
        </p:txBody>
      </p:sp>
      <p:sp>
        <p:nvSpPr>
          <p:cNvPr id="9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425E39-851D-40B5-95A2-D17FEB78D2FB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34156560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Dikdörtgen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4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2 Başlık Yer Tutucusu"/>
          <p:cNvSpPr>
            <a:spLocks noGrp="1"/>
          </p:cNvSpPr>
          <p:nvPr>
            <p:ph type="title"/>
          </p:nvPr>
        </p:nvSpPr>
        <p:spPr>
          <a:xfrm>
            <a:off x="457200" y="320675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1030" name="30 Metin Yer Tutucusu"/>
          <p:cNvSpPr>
            <a:spLocks noGrp="1"/>
          </p:cNvSpPr>
          <p:nvPr>
            <p:ph type="body" idx="1"/>
          </p:nvPr>
        </p:nvSpPr>
        <p:spPr bwMode="auto">
          <a:xfrm>
            <a:off x="457200" y="1609725"/>
            <a:ext cx="7239000" cy="4846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metin stillerini düzenlemek için tıklatın</a:t>
            </a:r>
          </a:p>
          <a:p>
            <a:pPr lvl="1"/>
            <a:r>
              <a:rPr lang="tr-TR" altLang="tr-TR" smtClean="0"/>
              <a:t>İkinci düzey</a:t>
            </a:r>
          </a:p>
          <a:p>
            <a:pPr lvl="2"/>
            <a:r>
              <a:rPr lang="tr-TR" altLang="tr-TR" smtClean="0"/>
              <a:t>Üçüncü düzey</a:t>
            </a:r>
          </a:p>
          <a:p>
            <a:pPr lvl="3"/>
            <a:r>
              <a:rPr lang="tr-TR" altLang="tr-TR" smtClean="0"/>
              <a:t>Dördüncü düzey</a:t>
            </a:r>
          </a:p>
          <a:p>
            <a:pPr lvl="4"/>
            <a:r>
              <a:rPr lang="tr-TR" altLang="tr-TR" smtClean="0"/>
              <a:t>Beşinci düzey</a:t>
            </a:r>
            <a:endParaRPr lang="en-US" altLang="tr-TR" smtClean="0"/>
          </a:p>
        </p:txBody>
      </p:sp>
      <p:sp>
        <p:nvSpPr>
          <p:cNvPr id="27" name="26 Veri Yer Tutucusu"/>
          <p:cNvSpPr>
            <a:spLocks noGrp="1"/>
          </p:cNvSpPr>
          <p:nvPr>
            <p:ph type="dt" sz="half" idx="2"/>
          </p:nvPr>
        </p:nvSpPr>
        <p:spPr>
          <a:xfrm>
            <a:off x="4246563" y="6557963"/>
            <a:ext cx="2001837" cy="227012"/>
          </a:xfrm>
          <a:prstGeom prst="rect">
            <a:avLst/>
          </a:prstGeom>
        </p:spPr>
        <p:txBody>
          <a:bodyPr vert="horz" t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2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A2D619AF-C664-42F2-8A34-4E06439CD04D}" type="datetimeFigureOut">
              <a:rPr lang="tr-TR"/>
              <a:pPr>
                <a:defRPr/>
              </a:pPr>
              <a:t>30.06.2020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3"/>
          </p:nvPr>
        </p:nvSpPr>
        <p:spPr>
          <a:xfrm>
            <a:off x="457200" y="6557963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2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endParaRPr lang="tr-TR"/>
          </a:p>
        </p:txBody>
      </p:sp>
      <p:sp>
        <p:nvSpPr>
          <p:cNvPr id="16" name="1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251575" y="6556375"/>
            <a:ext cx="588963" cy="228600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100">
                <a:solidFill>
                  <a:schemeClr val="tx2"/>
                </a:solidFill>
                <a:latin typeface="Trebuchet MS" panose="020B0603020202020204" pitchFamily="34" charset="0"/>
              </a:defRPr>
            </a:lvl1pPr>
          </a:lstStyle>
          <a:p>
            <a:pPr>
              <a:defRPr/>
            </a:pPr>
            <a:fld id="{79934509-852F-4C2B-9CC4-B76162BCFD53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65" r:id="rId1"/>
    <p:sldLayoutId id="2147484058" r:id="rId2"/>
    <p:sldLayoutId id="2147484066" r:id="rId3"/>
    <p:sldLayoutId id="2147484059" r:id="rId4"/>
    <p:sldLayoutId id="2147484060" r:id="rId5"/>
    <p:sldLayoutId id="2147484061" r:id="rId6"/>
    <p:sldLayoutId id="2147484062" r:id="rId7"/>
    <p:sldLayoutId id="2147484063" r:id="rId8"/>
    <p:sldLayoutId id="2147484067" r:id="rId9"/>
    <p:sldLayoutId id="2147484064" r:id="rId10"/>
    <p:sldLayoutId id="2147484068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800" b="1" kern="1200" cap="all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9pPr>
      <a:extLst/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tx2"/>
        </a:buClr>
        <a:buSzPct val="73000"/>
        <a:buFont typeface="Wingdings 2" panose="05020102010507070707" pitchFamily="18" charset="2"/>
        <a:buChar char="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20700" indent="-228600" algn="l" rtl="0" eaLnBrk="0" fontAlgn="base" hangingPunct="0">
        <a:spcBef>
          <a:spcPts val="500"/>
        </a:spcBef>
        <a:spcAft>
          <a:spcPct val="0"/>
        </a:spcAft>
        <a:buClr>
          <a:srgbClr val="8064A2"/>
        </a:buClr>
        <a:buSzPct val="80000"/>
        <a:buFont typeface="Wingdings 2" panose="05020102010507070707" pitchFamily="18" charset="2"/>
        <a:buChar char=""/>
        <a:defRPr sz="2300" kern="1200">
          <a:solidFill>
            <a:srgbClr val="6C6C6C"/>
          </a:solidFill>
          <a:latin typeface="+mn-lt"/>
          <a:ea typeface="+mn-ea"/>
          <a:cs typeface="+mn-cs"/>
        </a:defRPr>
      </a:lvl2pPr>
      <a:lvl3pPr marL="758825" indent="-228600" algn="l" rtl="0" eaLnBrk="0" fontAlgn="base" hangingPunct="0">
        <a:spcBef>
          <a:spcPts val="400"/>
        </a:spcBef>
        <a:spcAft>
          <a:spcPct val="0"/>
        </a:spcAft>
        <a:buClr>
          <a:srgbClr val="8064A2"/>
        </a:buClr>
        <a:buSzPct val="6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4888" indent="-228600" algn="l" rtl="0" eaLnBrk="0" fontAlgn="base" hangingPunct="0">
        <a:spcBef>
          <a:spcPct val="20000"/>
        </a:spcBef>
        <a:spcAft>
          <a:spcPct val="0"/>
        </a:spcAft>
        <a:buClr>
          <a:srgbClr val="8064A2"/>
        </a:buClr>
        <a:buSzPct val="80000"/>
        <a:buFont typeface="Wingdings 2" panose="05020102010507070707" pitchFamily="18" charset="2"/>
        <a:buChar char=""/>
        <a:defRPr sz="2000" kern="1200">
          <a:solidFill>
            <a:srgbClr val="6C6C6C"/>
          </a:solidFill>
          <a:latin typeface="+mn-lt"/>
          <a:ea typeface="+mn-ea"/>
          <a:cs typeface="+mn-cs"/>
        </a:defRPr>
      </a:lvl4pPr>
      <a:lvl5pPr marL="1279525" indent="-228600" algn="l" rtl="0" eaLnBrk="0" fontAlgn="base" hangingPunct="0">
        <a:spcBef>
          <a:spcPts val="400"/>
        </a:spcBef>
        <a:spcAft>
          <a:spcPct val="0"/>
        </a:spcAft>
        <a:buClr>
          <a:srgbClr val="8064A2"/>
        </a:buClr>
        <a:buSzPct val="70000"/>
        <a:buFont typeface="Wingdings" panose="05000000000000000000" pitchFamily="2" charset="2"/>
        <a:buChar char="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16 Metin kutusu"/>
          <p:cNvSpPr txBox="1">
            <a:spLocks noChangeArrowheads="1"/>
          </p:cNvSpPr>
          <p:nvPr/>
        </p:nvSpPr>
        <p:spPr bwMode="auto">
          <a:xfrm>
            <a:off x="3571875" y="571500"/>
            <a:ext cx="47148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600"/>
              </a:spcBef>
              <a:buClr>
                <a:schemeClr val="tx2"/>
              </a:buClr>
              <a:buSzPct val="73000"/>
              <a:buFont typeface="Wingdings 2" panose="05020102010507070707" pitchFamily="18" charset="2"/>
              <a:buChar char=""/>
              <a:defRPr sz="26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500"/>
              </a:spcBef>
              <a:buClr>
                <a:srgbClr val="8064A2"/>
              </a:buClr>
              <a:buSzPct val="80000"/>
              <a:buFont typeface="Wingdings 2" panose="05020102010507070707" pitchFamily="18" charset="2"/>
              <a:buChar char=""/>
              <a:defRPr sz="2300">
                <a:solidFill>
                  <a:srgbClr val="6C6C6C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400"/>
              </a:spcBef>
              <a:buClr>
                <a:srgbClr val="8064A2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8064A2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rgbClr val="6C6C6C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400"/>
              </a:spcBef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r-TR" altLang="tr-TR" sz="2800" b="1">
                <a:solidFill>
                  <a:schemeClr val="bg1"/>
                </a:solidFill>
                <a:latin typeface="Bookman Old Style" panose="02050604050505020204" pitchFamily="18" charset="0"/>
              </a:rPr>
              <a:t>          </a:t>
            </a:r>
            <a:endParaRPr lang="tr-TR" altLang="tr-TR" sz="2400" b="1">
              <a:latin typeface="Bookman Old Style" panose="02050604050505020204" pitchFamily="18" charset="0"/>
            </a:endParaRPr>
          </a:p>
        </p:txBody>
      </p:sp>
      <p:pic>
        <p:nvPicPr>
          <p:cNvPr id="13315" name="6 Resim" descr="Yazar_1239966438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071688"/>
            <a:ext cx="2643188" cy="281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Dikdörtgen 1"/>
          <p:cNvSpPr/>
          <p:nvPr/>
        </p:nvSpPr>
        <p:spPr>
          <a:xfrm>
            <a:off x="3229012" y="772209"/>
            <a:ext cx="5400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b="1" dirty="0">
                <a:solidFill>
                  <a:schemeClr val="bg1"/>
                </a:solidFill>
              </a:rPr>
              <a:t>Halkla </a:t>
            </a:r>
            <a:r>
              <a:rPr lang="tr-TR" b="1" dirty="0" smtClean="0">
                <a:solidFill>
                  <a:schemeClr val="bg1"/>
                </a:solidFill>
              </a:rPr>
              <a:t>İlişkilerde </a:t>
            </a:r>
            <a:r>
              <a:rPr lang="tr-TR" b="1" dirty="0">
                <a:solidFill>
                  <a:schemeClr val="bg1"/>
                </a:solidFill>
              </a:rPr>
              <a:t>Medya ve Kamuoyunu Bilgilendirme </a:t>
            </a:r>
            <a:r>
              <a:rPr lang="tr-TR" b="1" dirty="0" smtClean="0">
                <a:solidFill>
                  <a:schemeClr val="bg1"/>
                </a:solidFill>
              </a:rPr>
              <a:t>Yanılsaması</a:t>
            </a:r>
            <a:endParaRPr lang="tr-TR" b="1" dirty="0">
              <a:solidFill>
                <a:schemeClr val="bg1"/>
              </a:solidFill>
            </a:endParaRPr>
          </a:p>
        </p:txBody>
      </p:sp>
      <p:sp>
        <p:nvSpPr>
          <p:cNvPr id="4" name="Dikdörtgen 3"/>
          <p:cNvSpPr/>
          <p:nvPr/>
        </p:nvSpPr>
        <p:spPr>
          <a:xfrm>
            <a:off x="3133582" y="2327226"/>
            <a:ext cx="559146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>
                <a:solidFill>
                  <a:schemeClr val="bg1"/>
                </a:solidFill>
              </a:rPr>
              <a:t>Halkla </a:t>
            </a:r>
            <a:r>
              <a:rPr lang="tr-TR" dirty="0" smtClean="0">
                <a:solidFill>
                  <a:schemeClr val="bg1"/>
                </a:solidFill>
              </a:rPr>
              <a:t>ilişkilerin değişen anlamı </a:t>
            </a:r>
            <a:r>
              <a:rPr lang="tr-TR" dirty="0">
                <a:solidFill>
                  <a:schemeClr val="bg1"/>
                </a:solidFill>
              </a:rPr>
              <a:t>içerisinde </a:t>
            </a:r>
            <a:r>
              <a:rPr lang="tr-TR" dirty="0" smtClean="0">
                <a:solidFill>
                  <a:schemeClr val="bg1"/>
                </a:solidFill>
              </a:rPr>
              <a:t>şeffaf </a:t>
            </a:r>
            <a:r>
              <a:rPr lang="tr-TR" dirty="0">
                <a:solidFill>
                  <a:schemeClr val="bg1"/>
                </a:solidFill>
              </a:rPr>
              <a:t>yönetim </a:t>
            </a:r>
            <a:r>
              <a:rPr lang="tr-TR" dirty="0" smtClean="0">
                <a:solidFill>
                  <a:schemeClr val="bg1"/>
                </a:solidFill>
              </a:rPr>
              <a:t>anlayışı önemli </a:t>
            </a:r>
            <a:r>
              <a:rPr lang="tr-TR" dirty="0">
                <a:solidFill>
                  <a:schemeClr val="bg1"/>
                </a:solidFill>
              </a:rPr>
              <a:t>bir yer </a:t>
            </a:r>
            <a:r>
              <a:rPr lang="tr-TR" dirty="0" smtClean="0">
                <a:solidFill>
                  <a:schemeClr val="bg1"/>
                </a:solidFill>
              </a:rPr>
              <a:t>tutmaktadır. </a:t>
            </a:r>
            <a:r>
              <a:rPr lang="tr-TR" dirty="0">
                <a:solidFill>
                  <a:schemeClr val="bg1"/>
                </a:solidFill>
              </a:rPr>
              <a:t>Özellikle tüm kamuoyunu ilgilendiren </a:t>
            </a:r>
            <a:r>
              <a:rPr lang="tr-TR" dirty="0" smtClean="0">
                <a:solidFill>
                  <a:schemeClr val="bg1"/>
                </a:solidFill>
              </a:rPr>
              <a:t>toplantılar </a:t>
            </a:r>
            <a:r>
              <a:rPr lang="tr-TR" dirty="0">
                <a:solidFill>
                  <a:schemeClr val="bg1"/>
                </a:solidFill>
              </a:rPr>
              <a:t>ve bu </a:t>
            </a:r>
            <a:r>
              <a:rPr lang="tr-TR" dirty="0" smtClean="0">
                <a:solidFill>
                  <a:schemeClr val="bg1"/>
                </a:solidFill>
              </a:rPr>
              <a:t>toplantılarda alınan </a:t>
            </a:r>
            <a:r>
              <a:rPr lang="tr-TR" dirty="0">
                <a:solidFill>
                  <a:schemeClr val="bg1"/>
                </a:solidFill>
              </a:rPr>
              <a:t>kararlar konusunda medya </a:t>
            </a:r>
            <a:r>
              <a:rPr lang="tr-TR" dirty="0" smtClean="0">
                <a:solidFill>
                  <a:schemeClr val="bg1"/>
                </a:solidFill>
              </a:rPr>
              <a:t>aracılığıyla </a:t>
            </a:r>
            <a:r>
              <a:rPr lang="tr-TR" dirty="0">
                <a:solidFill>
                  <a:schemeClr val="bg1"/>
                </a:solidFill>
              </a:rPr>
              <a:t>kamuoyunu bilgilendirmek hem kamuoyu </a:t>
            </a:r>
            <a:r>
              <a:rPr lang="tr-TR" dirty="0" smtClean="0">
                <a:solidFill>
                  <a:schemeClr val="bg1"/>
                </a:solidFill>
              </a:rPr>
              <a:t>tarafından </a:t>
            </a:r>
            <a:r>
              <a:rPr lang="tr-TR" dirty="0">
                <a:solidFill>
                  <a:schemeClr val="bg1"/>
                </a:solidFill>
              </a:rPr>
              <a:t>talep edilmekte hem de </a:t>
            </a:r>
            <a:r>
              <a:rPr lang="tr-TR" dirty="0" smtClean="0">
                <a:solidFill>
                  <a:schemeClr val="bg1"/>
                </a:solidFill>
              </a:rPr>
              <a:t>şeffaflık anlayışı </a:t>
            </a:r>
            <a:r>
              <a:rPr lang="tr-TR" dirty="0">
                <a:solidFill>
                  <a:schemeClr val="bg1"/>
                </a:solidFill>
              </a:rPr>
              <a:t>içinde buna gerek </a:t>
            </a:r>
            <a:r>
              <a:rPr lang="tr-TR" dirty="0" smtClean="0">
                <a:solidFill>
                  <a:schemeClr val="bg1"/>
                </a:solidFill>
              </a:rPr>
              <a:t>duyulmaktadır. </a:t>
            </a:r>
            <a:r>
              <a:rPr lang="tr-TR" dirty="0">
                <a:solidFill>
                  <a:schemeClr val="bg1"/>
                </a:solidFill>
              </a:rPr>
              <a:t>Bilgilendirme için genellikle </a:t>
            </a:r>
            <a:r>
              <a:rPr lang="tr-TR" dirty="0" smtClean="0">
                <a:solidFill>
                  <a:schemeClr val="bg1"/>
                </a:solidFill>
              </a:rPr>
              <a:t>basın toplantısı </a:t>
            </a:r>
            <a:r>
              <a:rPr lang="tr-TR" dirty="0">
                <a:solidFill>
                  <a:schemeClr val="bg1"/>
                </a:solidFill>
              </a:rPr>
              <a:t>yöntemi tercih edilmektedir. </a:t>
            </a:r>
          </a:p>
        </p:txBody>
      </p:sp>
    </p:spTree>
    <p:extLst>
      <p:ext uri="{BB962C8B-B14F-4D97-AF65-F5344CB8AC3E}">
        <p14:creationId xmlns:p14="http://schemas.microsoft.com/office/powerpoint/2010/main" val="2121207843"/>
      </p:ext>
    </p:extLst>
  </p:cSld>
  <p:clrMapOvr>
    <a:masterClrMapping/>
  </p:clrMapOvr>
  <p:transition>
    <p:pull dir="r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16 Metin kutusu"/>
          <p:cNvSpPr txBox="1">
            <a:spLocks noChangeArrowheads="1"/>
          </p:cNvSpPr>
          <p:nvPr/>
        </p:nvSpPr>
        <p:spPr bwMode="auto">
          <a:xfrm>
            <a:off x="3571875" y="571500"/>
            <a:ext cx="47148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600"/>
              </a:spcBef>
              <a:buClr>
                <a:schemeClr val="tx2"/>
              </a:buClr>
              <a:buSzPct val="73000"/>
              <a:buFont typeface="Wingdings 2" panose="05020102010507070707" pitchFamily="18" charset="2"/>
              <a:buChar char=""/>
              <a:defRPr sz="26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500"/>
              </a:spcBef>
              <a:buClr>
                <a:srgbClr val="8064A2"/>
              </a:buClr>
              <a:buSzPct val="80000"/>
              <a:buFont typeface="Wingdings 2" panose="05020102010507070707" pitchFamily="18" charset="2"/>
              <a:buChar char=""/>
              <a:defRPr sz="2300">
                <a:solidFill>
                  <a:srgbClr val="6C6C6C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400"/>
              </a:spcBef>
              <a:buClr>
                <a:srgbClr val="8064A2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8064A2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rgbClr val="6C6C6C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400"/>
              </a:spcBef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r-TR" altLang="tr-TR" sz="2800" b="1">
                <a:solidFill>
                  <a:schemeClr val="bg1"/>
                </a:solidFill>
                <a:latin typeface="Bookman Old Style" panose="02050604050505020204" pitchFamily="18" charset="0"/>
              </a:rPr>
              <a:t>          </a:t>
            </a:r>
            <a:endParaRPr lang="tr-TR" altLang="tr-TR" sz="2400" b="1">
              <a:latin typeface="Bookman Old Style" panose="02050604050505020204" pitchFamily="18" charset="0"/>
            </a:endParaRPr>
          </a:p>
        </p:txBody>
      </p:sp>
      <p:pic>
        <p:nvPicPr>
          <p:cNvPr id="13315" name="6 Resim" descr="Yazar_1239966438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071688"/>
            <a:ext cx="2643188" cy="281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Dikdörtgen 3"/>
          <p:cNvSpPr/>
          <p:nvPr/>
        </p:nvSpPr>
        <p:spPr>
          <a:xfrm>
            <a:off x="3133582" y="2101114"/>
            <a:ext cx="559146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>
                <a:solidFill>
                  <a:schemeClr val="bg1"/>
                </a:solidFill>
              </a:rPr>
              <a:t>Bu süreçte kamuoyu </a:t>
            </a:r>
            <a:r>
              <a:rPr lang="tr-TR" dirty="0" smtClean="0">
                <a:solidFill>
                  <a:schemeClr val="bg1"/>
                </a:solidFill>
              </a:rPr>
              <a:t>kavramının </a:t>
            </a:r>
            <a:r>
              <a:rPr lang="tr-TR" dirty="0" err="1">
                <a:solidFill>
                  <a:schemeClr val="bg1"/>
                </a:solidFill>
              </a:rPr>
              <a:t>Habermas'a</a:t>
            </a:r>
            <a:r>
              <a:rPr lang="tr-TR" dirty="0">
                <a:solidFill>
                  <a:schemeClr val="bg1"/>
                </a:solidFill>
              </a:rPr>
              <a:t> göre (1997: 385-386) iki </a:t>
            </a:r>
            <a:r>
              <a:rPr lang="tr-TR" dirty="0" smtClean="0">
                <a:solidFill>
                  <a:schemeClr val="bg1"/>
                </a:solidFill>
              </a:rPr>
              <a:t>farklı oluşumu </a:t>
            </a:r>
            <a:r>
              <a:rPr lang="tr-TR" dirty="0">
                <a:solidFill>
                  <a:schemeClr val="bg1"/>
                </a:solidFill>
              </a:rPr>
              <a:t>içinde </a:t>
            </a:r>
            <a:r>
              <a:rPr lang="tr-TR" dirty="0" smtClean="0">
                <a:solidFill>
                  <a:schemeClr val="bg1"/>
                </a:solidFill>
              </a:rPr>
              <a:t>taşıyan </a:t>
            </a:r>
            <a:r>
              <a:rPr lang="tr-TR" dirty="0">
                <a:solidFill>
                  <a:schemeClr val="bg1"/>
                </a:solidFill>
              </a:rPr>
              <a:t>ikili </a:t>
            </a:r>
            <a:r>
              <a:rPr lang="tr-TR" dirty="0" smtClean="0">
                <a:solidFill>
                  <a:schemeClr val="bg1"/>
                </a:solidFill>
              </a:rPr>
              <a:t>yapısını </a:t>
            </a:r>
            <a:r>
              <a:rPr lang="tr-TR" dirty="0">
                <a:solidFill>
                  <a:schemeClr val="bg1"/>
                </a:solidFill>
              </a:rPr>
              <a:t>da göz </a:t>
            </a:r>
            <a:r>
              <a:rPr lang="tr-TR" dirty="0" smtClean="0">
                <a:solidFill>
                  <a:schemeClr val="bg1"/>
                </a:solidFill>
              </a:rPr>
              <a:t>ardı </a:t>
            </a:r>
            <a:r>
              <a:rPr lang="tr-TR" dirty="0">
                <a:solidFill>
                  <a:schemeClr val="bg1"/>
                </a:solidFill>
              </a:rPr>
              <a:t>etmemek gerekir. Kamuoyunun ikili </a:t>
            </a:r>
            <a:r>
              <a:rPr lang="tr-TR" dirty="0" smtClean="0">
                <a:solidFill>
                  <a:schemeClr val="bg1"/>
                </a:solidFill>
              </a:rPr>
              <a:t>yapısının </a:t>
            </a:r>
            <a:r>
              <a:rPr lang="tr-TR" dirty="0">
                <a:solidFill>
                  <a:schemeClr val="bg1"/>
                </a:solidFill>
              </a:rPr>
              <a:t>birincisi onun ilk ortaya </a:t>
            </a:r>
            <a:r>
              <a:rPr lang="tr-TR" dirty="0" smtClean="0">
                <a:solidFill>
                  <a:schemeClr val="bg1"/>
                </a:solidFill>
              </a:rPr>
              <a:t>çıkışına </a:t>
            </a:r>
            <a:r>
              <a:rPr lang="tr-TR" dirty="0">
                <a:solidFill>
                  <a:schemeClr val="bg1"/>
                </a:solidFill>
              </a:rPr>
              <a:t>kadar giden </a:t>
            </a:r>
            <a:r>
              <a:rPr lang="tr-TR" dirty="0" smtClean="0">
                <a:solidFill>
                  <a:schemeClr val="bg1"/>
                </a:solidFill>
              </a:rPr>
              <a:t>eleştirellik niteliğidir. İkincisi </a:t>
            </a:r>
            <a:r>
              <a:rPr lang="tr-TR" dirty="0">
                <a:solidFill>
                  <a:schemeClr val="bg1"/>
                </a:solidFill>
              </a:rPr>
              <a:t>ise bir onay mercii </a:t>
            </a:r>
            <a:r>
              <a:rPr lang="tr-TR" dirty="0" smtClean="0">
                <a:solidFill>
                  <a:schemeClr val="bg1"/>
                </a:solidFill>
              </a:rPr>
              <a:t>olması, doğal </a:t>
            </a:r>
            <a:r>
              <a:rPr lang="tr-TR" dirty="0">
                <a:solidFill>
                  <a:schemeClr val="bg1"/>
                </a:solidFill>
              </a:rPr>
              <a:t>olarak da </a:t>
            </a:r>
            <a:r>
              <a:rPr lang="tr-TR" dirty="0" err="1">
                <a:solidFill>
                  <a:schemeClr val="bg1"/>
                </a:solidFill>
              </a:rPr>
              <a:t>manipülatif</a:t>
            </a:r>
            <a:r>
              <a:rPr lang="tr-TR" dirty="0">
                <a:solidFill>
                  <a:schemeClr val="bg1"/>
                </a:solidFill>
              </a:rPr>
              <a:t> </a:t>
            </a:r>
            <a:r>
              <a:rPr lang="tr-TR" dirty="0" smtClean="0">
                <a:solidFill>
                  <a:schemeClr val="bg1"/>
                </a:solidFill>
              </a:rPr>
              <a:t>olması, dış </a:t>
            </a:r>
            <a:r>
              <a:rPr lang="tr-TR" dirty="0">
                <a:solidFill>
                  <a:schemeClr val="bg1"/>
                </a:solidFill>
              </a:rPr>
              <a:t>etkiyle yönlendirilebilir </a:t>
            </a:r>
            <a:r>
              <a:rPr lang="tr-TR" dirty="0" smtClean="0">
                <a:solidFill>
                  <a:schemeClr val="bg1"/>
                </a:solidFill>
              </a:rPr>
              <a:t>olmasıdır.</a:t>
            </a:r>
            <a:endParaRPr lang="tr-TR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6266795"/>
      </p:ext>
    </p:extLst>
  </p:cSld>
  <p:clrMapOvr>
    <a:masterClrMapping/>
  </p:clrMapOvr>
  <p:transition>
    <p:pull dir="r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16 Metin kutusu"/>
          <p:cNvSpPr txBox="1">
            <a:spLocks noChangeArrowheads="1"/>
          </p:cNvSpPr>
          <p:nvPr/>
        </p:nvSpPr>
        <p:spPr bwMode="auto">
          <a:xfrm>
            <a:off x="3571875" y="571500"/>
            <a:ext cx="47148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600"/>
              </a:spcBef>
              <a:buClr>
                <a:schemeClr val="tx2"/>
              </a:buClr>
              <a:buSzPct val="73000"/>
              <a:buFont typeface="Wingdings 2" panose="05020102010507070707" pitchFamily="18" charset="2"/>
              <a:buChar char=""/>
              <a:defRPr sz="26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500"/>
              </a:spcBef>
              <a:buClr>
                <a:srgbClr val="8064A2"/>
              </a:buClr>
              <a:buSzPct val="80000"/>
              <a:buFont typeface="Wingdings 2" panose="05020102010507070707" pitchFamily="18" charset="2"/>
              <a:buChar char=""/>
              <a:defRPr sz="2300">
                <a:solidFill>
                  <a:srgbClr val="6C6C6C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400"/>
              </a:spcBef>
              <a:buClr>
                <a:srgbClr val="8064A2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8064A2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rgbClr val="6C6C6C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400"/>
              </a:spcBef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r-TR" altLang="tr-TR" sz="2800" b="1">
                <a:solidFill>
                  <a:schemeClr val="bg1"/>
                </a:solidFill>
                <a:latin typeface="Bookman Old Style" panose="02050604050505020204" pitchFamily="18" charset="0"/>
              </a:rPr>
              <a:t>          </a:t>
            </a:r>
            <a:endParaRPr lang="tr-TR" altLang="tr-TR" sz="2400" b="1">
              <a:latin typeface="Bookman Old Style" panose="02050604050505020204" pitchFamily="18" charset="0"/>
            </a:endParaRPr>
          </a:p>
        </p:txBody>
      </p:sp>
      <p:pic>
        <p:nvPicPr>
          <p:cNvPr id="13315" name="6 Resim" descr="Yazar_1239966438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071688"/>
            <a:ext cx="2643188" cy="281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Dikdörtgen 3"/>
          <p:cNvSpPr/>
          <p:nvPr/>
        </p:nvSpPr>
        <p:spPr>
          <a:xfrm>
            <a:off x="3133582" y="1772816"/>
            <a:ext cx="559146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>
                <a:solidFill>
                  <a:schemeClr val="bg1"/>
                </a:solidFill>
              </a:rPr>
              <a:t>Konunun ve </a:t>
            </a:r>
            <a:r>
              <a:rPr lang="tr-TR" dirty="0" smtClean="0">
                <a:solidFill>
                  <a:schemeClr val="bg1"/>
                </a:solidFill>
              </a:rPr>
              <a:t>kararların </a:t>
            </a:r>
            <a:r>
              <a:rPr lang="tr-TR" dirty="0">
                <a:solidFill>
                  <a:schemeClr val="bg1"/>
                </a:solidFill>
              </a:rPr>
              <a:t>etki </a:t>
            </a:r>
            <a:r>
              <a:rPr lang="tr-TR" dirty="0" smtClean="0">
                <a:solidFill>
                  <a:schemeClr val="bg1"/>
                </a:solidFill>
              </a:rPr>
              <a:t>alanı genişledikçe basın toplantısının </a:t>
            </a:r>
            <a:r>
              <a:rPr lang="tr-TR" dirty="0">
                <a:solidFill>
                  <a:schemeClr val="bg1"/>
                </a:solidFill>
              </a:rPr>
              <a:t>da önemi artmakta, bu nedenle de </a:t>
            </a:r>
            <a:r>
              <a:rPr lang="tr-TR" dirty="0" smtClean="0">
                <a:solidFill>
                  <a:schemeClr val="bg1"/>
                </a:solidFill>
              </a:rPr>
              <a:t>medyanın yoğun </a:t>
            </a:r>
            <a:r>
              <a:rPr lang="tr-TR" dirty="0">
                <a:solidFill>
                  <a:schemeClr val="bg1"/>
                </a:solidFill>
              </a:rPr>
              <a:t>bir ilgisiyle k</a:t>
            </a:r>
            <a:r>
              <a:rPr lang="tr-TR" dirty="0" smtClean="0">
                <a:solidFill>
                  <a:schemeClr val="bg1"/>
                </a:solidFill>
              </a:rPr>
              <a:t>arşılaşmaktadır. Oysa </a:t>
            </a:r>
            <a:r>
              <a:rPr lang="tr-TR" dirty="0">
                <a:solidFill>
                  <a:schemeClr val="bg1"/>
                </a:solidFill>
              </a:rPr>
              <a:t>bu </a:t>
            </a:r>
            <a:r>
              <a:rPr lang="tr-TR" dirty="0" smtClean="0">
                <a:solidFill>
                  <a:schemeClr val="bg1"/>
                </a:solidFill>
              </a:rPr>
              <a:t>toplantıları </a:t>
            </a:r>
            <a:r>
              <a:rPr lang="tr-TR" dirty="0">
                <a:solidFill>
                  <a:schemeClr val="bg1"/>
                </a:solidFill>
              </a:rPr>
              <a:t>düzenleyenler ya her soruya </a:t>
            </a:r>
            <a:r>
              <a:rPr lang="tr-TR" dirty="0" smtClean="0">
                <a:solidFill>
                  <a:schemeClr val="bg1"/>
                </a:solidFill>
              </a:rPr>
              <a:t>yanıt </a:t>
            </a:r>
            <a:r>
              <a:rPr lang="tr-TR" dirty="0">
                <a:solidFill>
                  <a:schemeClr val="bg1"/>
                </a:solidFill>
              </a:rPr>
              <a:t>vermezler ya da verdikleri </a:t>
            </a:r>
            <a:r>
              <a:rPr lang="tr-TR" dirty="0" smtClean="0">
                <a:solidFill>
                  <a:schemeClr val="bg1"/>
                </a:solidFill>
              </a:rPr>
              <a:t>yanıtlarda </a:t>
            </a:r>
            <a:r>
              <a:rPr lang="tr-TR" dirty="0">
                <a:solidFill>
                  <a:schemeClr val="bg1"/>
                </a:solidFill>
              </a:rPr>
              <a:t>net olmazlar. Elbette bunun yönetim </a:t>
            </a:r>
            <a:r>
              <a:rPr lang="tr-TR" dirty="0" smtClean="0">
                <a:solidFill>
                  <a:schemeClr val="bg1"/>
                </a:solidFill>
              </a:rPr>
              <a:t>tarafından haklı </a:t>
            </a:r>
            <a:r>
              <a:rPr lang="tr-TR" dirty="0">
                <a:solidFill>
                  <a:schemeClr val="bg1"/>
                </a:solidFill>
              </a:rPr>
              <a:t>gerekçeleri </a:t>
            </a:r>
            <a:r>
              <a:rPr lang="tr-TR" dirty="0" smtClean="0">
                <a:solidFill>
                  <a:schemeClr val="bg1"/>
                </a:solidFill>
              </a:rPr>
              <a:t>vardır. İşte </a:t>
            </a:r>
            <a:r>
              <a:rPr lang="tr-TR" dirty="0">
                <a:solidFill>
                  <a:schemeClr val="bg1"/>
                </a:solidFill>
              </a:rPr>
              <a:t>burada net </a:t>
            </a:r>
            <a:r>
              <a:rPr lang="tr-TR" dirty="0" smtClean="0">
                <a:solidFill>
                  <a:schemeClr val="bg1"/>
                </a:solidFill>
              </a:rPr>
              <a:t>yanıtların alınmaması </a:t>
            </a:r>
            <a:r>
              <a:rPr lang="tr-TR" dirty="0">
                <a:solidFill>
                  <a:schemeClr val="bg1"/>
                </a:solidFill>
              </a:rPr>
              <a:t>nedeniyle </a:t>
            </a:r>
            <a:r>
              <a:rPr lang="tr-TR" dirty="0" smtClean="0">
                <a:solidFill>
                  <a:schemeClr val="bg1"/>
                </a:solidFill>
              </a:rPr>
              <a:t>basın toplantısı yalnızca </a:t>
            </a:r>
            <a:r>
              <a:rPr lang="tr-TR" dirty="0">
                <a:solidFill>
                  <a:schemeClr val="bg1"/>
                </a:solidFill>
              </a:rPr>
              <a:t>bir "</a:t>
            </a:r>
            <a:r>
              <a:rPr lang="tr-TR" dirty="0" err="1">
                <a:solidFill>
                  <a:schemeClr val="bg1"/>
                </a:solidFill>
              </a:rPr>
              <a:t>gösteri"ye</a:t>
            </a:r>
            <a:r>
              <a:rPr lang="tr-TR" dirty="0">
                <a:solidFill>
                  <a:schemeClr val="bg1"/>
                </a:solidFill>
              </a:rPr>
              <a:t> </a:t>
            </a:r>
            <a:r>
              <a:rPr lang="tr-TR" dirty="0" smtClean="0">
                <a:solidFill>
                  <a:schemeClr val="bg1"/>
                </a:solidFill>
              </a:rPr>
              <a:t>dönüşmekte </a:t>
            </a:r>
            <a:r>
              <a:rPr lang="tr-TR" dirty="0">
                <a:solidFill>
                  <a:schemeClr val="bg1"/>
                </a:solidFill>
              </a:rPr>
              <a:t>ve kamuoyunun bilgilenmesi </a:t>
            </a:r>
            <a:r>
              <a:rPr lang="tr-TR" dirty="0" smtClean="0">
                <a:solidFill>
                  <a:schemeClr val="bg1"/>
                </a:solidFill>
              </a:rPr>
              <a:t>varsayımı </a:t>
            </a:r>
            <a:r>
              <a:rPr lang="tr-TR" dirty="0">
                <a:solidFill>
                  <a:schemeClr val="bg1"/>
                </a:solidFill>
              </a:rPr>
              <a:t>da "</a:t>
            </a:r>
            <a:r>
              <a:rPr lang="tr-TR" dirty="0" smtClean="0">
                <a:solidFill>
                  <a:schemeClr val="bg1"/>
                </a:solidFill>
              </a:rPr>
              <a:t>yanılsama</a:t>
            </a:r>
            <a:r>
              <a:rPr lang="tr-TR" dirty="0">
                <a:solidFill>
                  <a:schemeClr val="bg1"/>
                </a:solidFill>
              </a:rPr>
              <a:t>" olarak </a:t>
            </a:r>
            <a:r>
              <a:rPr lang="tr-TR" dirty="0" smtClean="0">
                <a:solidFill>
                  <a:schemeClr val="bg1"/>
                </a:solidFill>
              </a:rPr>
              <a:t>kalmaktadır. </a:t>
            </a:r>
            <a:endParaRPr lang="tr-TR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538434"/>
      </p:ext>
    </p:extLst>
  </p:cSld>
  <p:clrMapOvr>
    <a:masterClrMapping/>
  </p:clrMapOvr>
  <p:transition>
    <p:pull dir="r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16 Metin kutusu"/>
          <p:cNvSpPr txBox="1">
            <a:spLocks noChangeArrowheads="1"/>
          </p:cNvSpPr>
          <p:nvPr/>
        </p:nvSpPr>
        <p:spPr bwMode="auto">
          <a:xfrm>
            <a:off x="3571875" y="571500"/>
            <a:ext cx="47148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600"/>
              </a:spcBef>
              <a:buClr>
                <a:schemeClr val="tx2"/>
              </a:buClr>
              <a:buSzPct val="73000"/>
              <a:buFont typeface="Wingdings 2" panose="05020102010507070707" pitchFamily="18" charset="2"/>
              <a:buChar char=""/>
              <a:defRPr sz="26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500"/>
              </a:spcBef>
              <a:buClr>
                <a:srgbClr val="8064A2"/>
              </a:buClr>
              <a:buSzPct val="80000"/>
              <a:buFont typeface="Wingdings 2" panose="05020102010507070707" pitchFamily="18" charset="2"/>
              <a:buChar char=""/>
              <a:defRPr sz="2300">
                <a:solidFill>
                  <a:srgbClr val="6C6C6C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400"/>
              </a:spcBef>
              <a:buClr>
                <a:srgbClr val="8064A2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8064A2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rgbClr val="6C6C6C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400"/>
              </a:spcBef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r-TR" altLang="tr-TR" sz="2800" b="1">
                <a:solidFill>
                  <a:schemeClr val="bg1"/>
                </a:solidFill>
                <a:latin typeface="Bookman Old Style" panose="02050604050505020204" pitchFamily="18" charset="0"/>
              </a:rPr>
              <a:t>          </a:t>
            </a:r>
            <a:endParaRPr lang="tr-TR" altLang="tr-TR" sz="2400" b="1">
              <a:latin typeface="Bookman Old Style" panose="02050604050505020204" pitchFamily="18" charset="0"/>
            </a:endParaRPr>
          </a:p>
        </p:txBody>
      </p:sp>
      <p:pic>
        <p:nvPicPr>
          <p:cNvPr id="13315" name="6 Resim" descr="Yazar_1239966438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071688"/>
            <a:ext cx="2643188" cy="281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Dikdörtgen 3"/>
          <p:cNvSpPr/>
          <p:nvPr/>
        </p:nvSpPr>
        <p:spPr>
          <a:xfrm>
            <a:off x="3133582" y="1628800"/>
            <a:ext cx="5591460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>
                <a:solidFill>
                  <a:schemeClr val="bg1"/>
                </a:solidFill>
              </a:rPr>
              <a:t>Halkla </a:t>
            </a:r>
            <a:r>
              <a:rPr lang="tr-TR" dirty="0" smtClean="0">
                <a:solidFill>
                  <a:schemeClr val="bg1"/>
                </a:solidFill>
              </a:rPr>
              <a:t>ilişkilerin </a:t>
            </a:r>
            <a:r>
              <a:rPr lang="tr-TR" dirty="0">
                <a:solidFill>
                  <a:schemeClr val="bg1"/>
                </a:solidFill>
              </a:rPr>
              <a:t>ortaya </a:t>
            </a:r>
            <a:r>
              <a:rPr lang="tr-TR" dirty="0" smtClean="0">
                <a:solidFill>
                  <a:schemeClr val="bg1"/>
                </a:solidFill>
              </a:rPr>
              <a:t>çıkışı </a:t>
            </a:r>
            <a:r>
              <a:rPr lang="tr-TR" dirty="0">
                <a:solidFill>
                  <a:schemeClr val="bg1"/>
                </a:solidFill>
              </a:rPr>
              <a:t>ve bugün </a:t>
            </a:r>
            <a:r>
              <a:rPr lang="tr-TR" dirty="0" smtClean="0">
                <a:solidFill>
                  <a:schemeClr val="bg1"/>
                </a:solidFill>
              </a:rPr>
              <a:t>kazandığı </a:t>
            </a:r>
            <a:r>
              <a:rPr lang="tr-TR" dirty="0">
                <a:solidFill>
                  <a:schemeClr val="bg1"/>
                </a:solidFill>
              </a:rPr>
              <a:t>yeni anlam </a:t>
            </a:r>
            <a:r>
              <a:rPr lang="tr-TR" dirty="0" smtClean="0">
                <a:solidFill>
                  <a:schemeClr val="bg1"/>
                </a:solidFill>
              </a:rPr>
              <a:t>aslında </a:t>
            </a:r>
            <a:r>
              <a:rPr lang="tr-TR" dirty="0">
                <a:solidFill>
                  <a:schemeClr val="bg1"/>
                </a:solidFill>
              </a:rPr>
              <a:t>kamuoyu </a:t>
            </a:r>
            <a:r>
              <a:rPr lang="tr-TR" dirty="0" smtClean="0">
                <a:solidFill>
                  <a:schemeClr val="bg1"/>
                </a:solidFill>
              </a:rPr>
              <a:t>kavramının gelişimiyle </a:t>
            </a:r>
            <a:r>
              <a:rPr lang="tr-TR" dirty="0">
                <a:solidFill>
                  <a:schemeClr val="bg1"/>
                </a:solidFill>
              </a:rPr>
              <a:t>paralel, hatta neredeyse iç içe bir çizgi izlemektedir. Halkla </a:t>
            </a:r>
            <a:r>
              <a:rPr lang="tr-TR" dirty="0" smtClean="0">
                <a:solidFill>
                  <a:schemeClr val="bg1"/>
                </a:solidFill>
              </a:rPr>
              <a:t>ilişkilerin </a:t>
            </a:r>
            <a:r>
              <a:rPr lang="tr-TR" dirty="0">
                <a:solidFill>
                  <a:schemeClr val="bg1"/>
                </a:solidFill>
              </a:rPr>
              <a:t>tarihsel geri </a:t>
            </a:r>
            <a:r>
              <a:rPr lang="tr-TR" dirty="0" smtClean="0">
                <a:solidFill>
                  <a:schemeClr val="bg1"/>
                </a:solidFill>
              </a:rPr>
              <a:t>planı </a:t>
            </a:r>
            <a:r>
              <a:rPr lang="tr-TR" dirty="0">
                <a:solidFill>
                  <a:schemeClr val="bg1"/>
                </a:solidFill>
              </a:rPr>
              <a:t>özel sektörde "yücelmesinin" öncesinde, politik alanda yönetenlerin yönetilenlere bilgi vermesi ve onlardan </a:t>
            </a:r>
            <a:r>
              <a:rPr lang="tr-TR" dirty="0" err="1">
                <a:solidFill>
                  <a:schemeClr val="bg1"/>
                </a:solidFill>
              </a:rPr>
              <a:t>geribesleme</a:t>
            </a:r>
            <a:r>
              <a:rPr lang="tr-TR" dirty="0">
                <a:solidFill>
                  <a:schemeClr val="bg1"/>
                </a:solidFill>
              </a:rPr>
              <a:t> (</a:t>
            </a:r>
            <a:r>
              <a:rPr lang="tr-TR" dirty="0" err="1">
                <a:solidFill>
                  <a:schemeClr val="bg1"/>
                </a:solidFill>
              </a:rPr>
              <a:t>feedback</a:t>
            </a:r>
            <a:r>
              <a:rPr lang="tr-TR" dirty="0">
                <a:solidFill>
                  <a:schemeClr val="bg1"/>
                </a:solidFill>
              </a:rPr>
              <a:t>) </a:t>
            </a:r>
            <a:r>
              <a:rPr lang="tr-TR" dirty="0" smtClean="0">
                <a:solidFill>
                  <a:schemeClr val="bg1"/>
                </a:solidFill>
              </a:rPr>
              <a:t>alması </a:t>
            </a:r>
            <a:r>
              <a:rPr lang="tr-TR" dirty="0">
                <a:solidFill>
                  <a:schemeClr val="bg1"/>
                </a:solidFill>
              </a:rPr>
              <a:t>olarak Antik Yunan'a kadar götürülebilir. Antik Yunan'da </a:t>
            </a:r>
            <a:r>
              <a:rPr lang="tr-TR" dirty="0" smtClean="0">
                <a:solidFill>
                  <a:schemeClr val="bg1"/>
                </a:solidFill>
              </a:rPr>
              <a:t>doğrudan </a:t>
            </a:r>
            <a:r>
              <a:rPr lang="tr-TR" dirty="0">
                <a:solidFill>
                  <a:schemeClr val="bg1"/>
                </a:solidFill>
              </a:rPr>
              <a:t>demokrasiyi </a:t>
            </a:r>
            <a:r>
              <a:rPr lang="tr-TR" dirty="0" smtClean="0">
                <a:solidFill>
                  <a:schemeClr val="bg1"/>
                </a:solidFill>
              </a:rPr>
              <a:t>gerçekleştiren </a:t>
            </a:r>
            <a:r>
              <a:rPr lang="tr-TR" dirty="0">
                <a:solidFill>
                  <a:schemeClr val="bg1"/>
                </a:solidFill>
              </a:rPr>
              <a:t>özgür </a:t>
            </a:r>
            <a:r>
              <a:rPr lang="tr-TR" dirty="0" smtClean="0">
                <a:solidFill>
                  <a:schemeClr val="bg1"/>
                </a:solidFill>
              </a:rPr>
              <a:t>yurttaşlar</a:t>
            </a:r>
            <a:r>
              <a:rPr lang="tr-TR" dirty="0">
                <a:solidFill>
                  <a:schemeClr val="bg1"/>
                </a:solidFill>
              </a:rPr>
              <a:t>, </a:t>
            </a:r>
            <a:r>
              <a:rPr lang="tr-TR" dirty="0" err="1">
                <a:solidFill>
                  <a:schemeClr val="bg1"/>
                </a:solidFill>
              </a:rPr>
              <a:t>police'le</a:t>
            </a:r>
            <a:r>
              <a:rPr lang="tr-TR" dirty="0">
                <a:solidFill>
                  <a:schemeClr val="bg1"/>
                </a:solidFill>
              </a:rPr>
              <a:t> ilgili </a:t>
            </a:r>
            <a:r>
              <a:rPr lang="tr-TR" dirty="0" smtClean="0">
                <a:solidFill>
                  <a:schemeClr val="bg1"/>
                </a:solidFill>
              </a:rPr>
              <a:t>kararları </a:t>
            </a:r>
            <a:r>
              <a:rPr lang="tr-TR" dirty="0">
                <a:solidFill>
                  <a:schemeClr val="bg1"/>
                </a:solidFill>
              </a:rPr>
              <a:t>oylamadan önce bu </a:t>
            </a:r>
            <a:r>
              <a:rPr lang="tr-TR" dirty="0" smtClean="0">
                <a:solidFill>
                  <a:schemeClr val="bg1"/>
                </a:solidFill>
              </a:rPr>
              <a:t>konuları tartışıyorlar </a:t>
            </a:r>
            <a:r>
              <a:rPr lang="tr-TR" dirty="0">
                <a:solidFill>
                  <a:schemeClr val="bg1"/>
                </a:solidFill>
              </a:rPr>
              <a:t>ve bir karara </a:t>
            </a:r>
            <a:r>
              <a:rPr lang="tr-TR" dirty="0" smtClean="0">
                <a:solidFill>
                  <a:schemeClr val="bg1"/>
                </a:solidFill>
              </a:rPr>
              <a:t>varıyorlardı.</a:t>
            </a:r>
            <a:endParaRPr lang="tr-TR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0274794"/>
      </p:ext>
    </p:extLst>
  </p:cSld>
  <p:clrMapOvr>
    <a:masterClrMapping/>
  </p:clrMapOvr>
  <p:transition>
    <p:pull dir="r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16 Metin kutusu"/>
          <p:cNvSpPr txBox="1">
            <a:spLocks noChangeArrowheads="1"/>
          </p:cNvSpPr>
          <p:nvPr/>
        </p:nvSpPr>
        <p:spPr bwMode="auto">
          <a:xfrm>
            <a:off x="3571875" y="571500"/>
            <a:ext cx="47148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600"/>
              </a:spcBef>
              <a:buClr>
                <a:schemeClr val="tx2"/>
              </a:buClr>
              <a:buSzPct val="73000"/>
              <a:buFont typeface="Wingdings 2" panose="05020102010507070707" pitchFamily="18" charset="2"/>
              <a:buChar char=""/>
              <a:defRPr sz="26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500"/>
              </a:spcBef>
              <a:buClr>
                <a:srgbClr val="8064A2"/>
              </a:buClr>
              <a:buSzPct val="80000"/>
              <a:buFont typeface="Wingdings 2" panose="05020102010507070707" pitchFamily="18" charset="2"/>
              <a:buChar char=""/>
              <a:defRPr sz="2300">
                <a:solidFill>
                  <a:srgbClr val="6C6C6C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400"/>
              </a:spcBef>
              <a:buClr>
                <a:srgbClr val="8064A2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8064A2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rgbClr val="6C6C6C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400"/>
              </a:spcBef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r-TR" altLang="tr-TR" sz="2800" b="1">
                <a:solidFill>
                  <a:schemeClr val="bg1"/>
                </a:solidFill>
                <a:latin typeface="Bookman Old Style" panose="02050604050505020204" pitchFamily="18" charset="0"/>
              </a:rPr>
              <a:t>          </a:t>
            </a:r>
            <a:endParaRPr lang="tr-TR" altLang="tr-TR" sz="2400" b="1">
              <a:latin typeface="Bookman Old Style" panose="02050604050505020204" pitchFamily="18" charset="0"/>
            </a:endParaRPr>
          </a:p>
        </p:txBody>
      </p:sp>
      <p:pic>
        <p:nvPicPr>
          <p:cNvPr id="13315" name="6 Resim" descr="Yazar_1239966438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071688"/>
            <a:ext cx="2643188" cy="281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Dikdörtgen 3"/>
          <p:cNvSpPr/>
          <p:nvPr/>
        </p:nvSpPr>
        <p:spPr>
          <a:xfrm>
            <a:off x="3133582" y="2101114"/>
            <a:ext cx="559146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>
                <a:solidFill>
                  <a:schemeClr val="bg1"/>
                </a:solidFill>
              </a:rPr>
              <a:t>18. </a:t>
            </a:r>
            <a:r>
              <a:rPr lang="tr-TR" dirty="0" smtClean="0">
                <a:solidFill>
                  <a:schemeClr val="bg1"/>
                </a:solidFill>
              </a:rPr>
              <a:t>yüzyılda </a:t>
            </a:r>
            <a:r>
              <a:rPr lang="tr-TR" dirty="0">
                <a:solidFill>
                  <a:schemeClr val="bg1"/>
                </a:solidFill>
              </a:rPr>
              <a:t>da, </a:t>
            </a:r>
            <a:r>
              <a:rPr lang="tr-TR" dirty="0" err="1">
                <a:solidFill>
                  <a:schemeClr val="bg1"/>
                </a:solidFill>
              </a:rPr>
              <a:t>Habermas</a:t>
            </a:r>
            <a:r>
              <a:rPr lang="tr-TR" dirty="0">
                <a:solidFill>
                  <a:schemeClr val="bg1"/>
                </a:solidFill>
              </a:rPr>
              <a:t> </a:t>
            </a:r>
            <a:r>
              <a:rPr lang="tr-TR" dirty="0" smtClean="0">
                <a:solidFill>
                  <a:schemeClr val="bg1"/>
                </a:solidFill>
              </a:rPr>
              <a:t>tarafından </a:t>
            </a:r>
            <a:r>
              <a:rPr lang="tr-TR" dirty="0">
                <a:solidFill>
                  <a:schemeClr val="bg1"/>
                </a:solidFill>
              </a:rPr>
              <a:t>"burjuva kamusal </a:t>
            </a:r>
            <a:r>
              <a:rPr lang="tr-TR" dirty="0" smtClean="0">
                <a:solidFill>
                  <a:schemeClr val="bg1"/>
                </a:solidFill>
              </a:rPr>
              <a:t>alanı" </a:t>
            </a:r>
            <a:r>
              <a:rPr lang="tr-TR" dirty="0">
                <a:solidFill>
                  <a:schemeClr val="bg1"/>
                </a:solidFill>
              </a:rPr>
              <a:t>olarak </a:t>
            </a:r>
            <a:r>
              <a:rPr lang="tr-TR" dirty="0" smtClean="0">
                <a:solidFill>
                  <a:schemeClr val="bg1"/>
                </a:solidFill>
              </a:rPr>
              <a:t>tanımlanan </a:t>
            </a:r>
            <a:r>
              <a:rPr lang="tr-TR" dirty="0">
                <a:solidFill>
                  <a:schemeClr val="bg1"/>
                </a:solidFill>
              </a:rPr>
              <a:t>kamusal mekânlarda </a:t>
            </a:r>
            <a:r>
              <a:rPr lang="tr-TR" dirty="0" smtClean="0">
                <a:solidFill>
                  <a:schemeClr val="bg1"/>
                </a:solidFill>
              </a:rPr>
              <a:t>gerçekleşen tartışmaların sonuçlarının yayınlanması </a:t>
            </a:r>
            <a:r>
              <a:rPr lang="tr-TR" dirty="0">
                <a:solidFill>
                  <a:schemeClr val="bg1"/>
                </a:solidFill>
              </a:rPr>
              <a:t>da bugünkü anlamda kamuoyunu bilgilendirme </a:t>
            </a:r>
            <a:r>
              <a:rPr lang="tr-TR" dirty="0" smtClean="0">
                <a:solidFill>
                  <a:schemeClr val="bg1"/>
                </a:solidFill>
              </a:rPr>
              <a:t>çalışmalarının örneği sayılabilir. Dolaysıyla </a:t>
            </a:r>
            <a:r>
              <a:rPr lang="tr-TR" dirty="0">
                <a:solidFill>
                  <a:schemeClr val="bg1"/>
                </a:solidFill>
              </a:rPr>
              <a:t>kamuoyuyla ilgili tarihsel </a:t>
            </a:r>
            <a:r>
              <a:rPr lang="tr-TR" dirty="0" smtClean="0">
                <a:solidFill>
                  <a:schemeClr val="bg1"/>
                </a:solidFill>
              </a:rPr>
              <a:t>çalışmaların </a:t>
            </a:r>
            <a:r>
              <a:rPr lang="tr-TR" dirty="0">
                <a:solidFill>
                  <a:schemeClr val="bg1"/>
                </a:solidFill>
              </a:rPr>
              <a:t>da halkla </a:t>
            </a:r>
            <a:r>
              <a:rPr lang="tr-TR" dirty="0" smtClean="0">
                <a:solidFill>
                  <a:schemeClr val="bg1"/>
                </a:solidFill>
              </a:rPr>
              <a:t>ilişkilerle </a:t>
            </a:r>
            <a:r>
              <a:rPr lang="tr-TR" dirty="0">
                <a:solidFill>
                  <a:schemeClr val="bg1"/>
                </a:solidFill>
              </a:rPr>
              <a:t>ilgili tarihsel </a:t>
            </a:r>
            <a:r>
              <a:rPr lang="tr-TR" dirty="0" smtClean="0">
                <a:solidFill>
                  <a:schemeClr val="bg1"/>
                </a:solidFill>
              </a:rPr>
              <a:t>çalışmaların </a:t>
            </a:r>
            <a:r>
              <a:rPr lang="tr-TR" dirty="0">
                <a:solidFill>
                  <a:schemeClr val="bg1"/>
                </a:solidFill>
              </a:rPr>
              <a:t>da </a:t>
            </a:r>
            <a:r>
              <a:rPr lang="tr-TR" dirty="0" smtClean="0">
                <a:solidFill>
                  <a:schemeClr val="bg1"/>
                </a:solidFill>
              </a:rPr>
              <a:t>aynı </a:t>
            </a:r>
            <a:r>
              <a:rPr lang="tr-TR" dirty="0">
                <a:solidFill>
                  <a:schemeClr val="bg1"/>
                </a:solidFill>
              </a:rPr>
              <a:t>olay ve dönemlerde </a:t>
            </a:r>
            <a:r>
              <a:rPr lang="tr-TR" dirty="0" smtClean="0">
                <a:solidFill>
                  <a:schemeClr val="bg1"/>
                </a:solidFill>
              </a:rPr>
              <a:t>kesiştiği </a:t>
            </a:r>
            <a:r>
              <a:rPr lang="tr-TR" dirty="0">
                <a:solidFill>
                  <a:schemeClr val="bg1"/>
                </a:solidFill>
              </a:rPr>
              <a:t>söylenebilir. </a:t>
            </a:r>
          </a:p>
        </p:txBody>
      </p:sp>
    </p:spTree>
    <p:extLst>
      <p:ext uri="{BB962C8B-B14F-4D97-AF65-F5344CB8AC3E}">
        <p14:creationId xmlns:p14="http://schemas.microsoft.com/office/powerpoint/2010/main" val="3314859692"/>
      </p:ext>
    </p:extLst>
  </p:cSld>
  <p:clrMapOvr>
    <a:masterClrMapping/>
  </p:clrMapOvr>
  <p:transition>
    <p:pull dir="r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16 Metin kutusu"/>
          <p:cNvSpPr txBox="1">
            <a:spLocks noChangeArrowheads="1"/>
          </p:cNvSpPr>
          <p:nvPr/>
        </p:nvSpPr>
        <p:spPr bwMode="auto">
          <a:xfrm>
            <a:off x="3571875" y="571500"/>
            <a:ext cx="47148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600"/>
              </a:spcBef>
              <a:buClr>
                <a:schemeClr val="tx2"/>
              </a:buClr>
              <a:buSzPct val="73000"/>
              <a:buFont typeface="Wingdings 2" panose="05020102010507070707" pitchFamily="18" charset="2"/>
              <a:buChar char=""/>
              <a:defRPr sz="26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500"/>
              </a:spcBef>
              <a:buClr>
                <a:srgbClr val="8064A2"/>
              </a:buClr>
              <a:buSzPct val="80000"/>
              <a:buFont typeface="Wingdings 2" panose="05020102010507070707" pitchFamily="18" charset="2"/>
              <a:buChar char=""/>
              <a:defRPr sz="2300">
                <a:solidFill>
                  <a:srgbClr val="6C6C6C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400"/>
              </a:spcBef>
              <a:buClr>
                <a:srgbClr val="8064A2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8064A2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rgbClr val="6C6C6C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400"/>
              </a:spcBef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r-TR" altLang="tr-TR" sz="2800" b="1">
                <a:solidFill>
                  <a:schemeClr val="bg1"/>
                </a:solidFill>
                <a:latin typeface="Bookman Old Style" panose="02050604050505020204" pitchFamily="18" charset="0"/>
              </a:rPr>
              <a:t>          </a:t>
            </a:r>
            <a:endParaRPr lang="tr-TR" altLang="tr-TR" sz="2400" b="1">
              <a:latin typeface="Bookman Old Style" panose="02050604050505020204" pitchFamily="18" charset="0"/>
            </a:endParaRPr>
          </a:p>
        </p:txBody>
      </p:sp>
      <p:pic>
        <p:nvPicPr>
          <p:cNvPr id="13315" name="6 Resim" descr="Yazar_1239966438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071688"/>
            <a:ext cx="2643188" cy="281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Dikdörtgen 3"/>
          <p:cNvSpPr/>
          <p:nvPr/>
        </p:nvSpPr>
        <p:spPr>
          <a:xfrm>
            <a:off x="3133582" y="1484784"/>
            <a:ext cx="559146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>
                <a:solidFill>
                  <a:schemeClr val="bg1"/>
                </a:solidFill>
              </a:rPr>
              <a:t>Klasik olarak "özgürce </a:t>
            </a:r>
            <a:r>
              <a:rPr lang="tr-TR" dirty="0" smtClean="0">
                <a:solidFill>
                  <a:schemeClr val="bg1"/>
                </a:solidFill>
              </a:rPr>
              <a:t>oluşan </a:t>
            </a:r>
            <a:r>
              <a:rPr lang="tr-TR" dirty="0">
                <a:solidFill>
                  <a:schemeClr val="bg1"/>
                </a:solidFill>
              </a:rPr>
              <a:t>kamuoyunun demokrasinin </a:t>
            </a:r>
            <a:r>
              <a:rPr lang="tr-TR" dirty="0" smtClean="0">
                <a:solidFill>
                  <a:schemeClr val="bg1"/>
                </a:solidFill>
              </a:rPr>
              <a:t>teminatı" olduğu </a:t>
            </a:r>
            <a:r>
              <a:rPr lang="tr-TR" dirty="0">
                <a:solidFill>
                  <a:schemeClr val="bg1"/>
                </a:solidFill>
              </a:rPr>
              <a:t>ileri sürülür. Bugün tüm sorun bu "özgürce" vurgusunda </a:t>
            </a:r>
            <a:r>
              <a:rPr lang="tr-TR" dirty="0" smtClean="0">
                <a:solidFill>
                  <a:schemeClr val="bg1"/>
                </a:solidFill>
              </a:rPr>
              <a:t>yatmaktadır. </a:t>
            </a:r>
            <a:r>
              <a:rPr lang="tr-TR" dirty="0">
                <a:solidFill>
                  <a:schemeClr val="bg1"/>
                </a:solidFill>
              </a:rPr>
              <a:t>Medya, halkla </a:t>
            </a:r>
            <a:r>
              <a:rPr lang="tr-TR" dirty="0" smtClean="0">
                <a:solidFill>
                  <a:schemeClr val="bg1"/>
                </a:solidFill>
              </a:rPr>
              <a:t>ilişkiler çalışmaları </a:t>
            </a:r>
            <a:r>
              <a:rPr lang="tr-TR" dirty="0">
                <a:solidFill>
                  <a:schemeClr val="bg1"/>
                </a:solidFill>
              </a:rPr>
              <a:t>gibi </a:t>
            </a:r>
            <a:r>
              <a:rPr lang="tr-TR" dirty="0" smtClean="0">
                <a:solidFill>
                  <a:schemeClr val="bg1"/>
                </a:solidFill>
              </a:rPr>
              <a:t>doğal </a:t>
            </a:r>
            <a:r>
              <a:rPr lang="tr-TR" dirty="0">
                <a:solidFill>
                  <a:schemeClr val="bg1"/>
                </a:solidFill>
              </a:rPr>
              <a:t>karar alma süreçlerinin </a:t>
            </a:r>
            <a:r>
              <a:rPr lang="tr-TR" dirty="0" smtClean="0">
                <a:solidFill>
                  <a:schemeClr val="bg1"/>
                </a:solidFill>
              </a:rPr>
              <a:t>dışardan </a:t>
            </a:r>
            <a:r>
              <a:rPr lang="tr-TR" dirty="0">
                <a:solidFill>
                  <a:schemeClr val="bg1"/>
                </a:solidFill>
              </a:rPr>
              <a:t>etkiyle </a:t>
            </a:r>
            <a:r>
              <a:rPr lang="tr-TR" dirty="0" smtClean="0">
                <a:solidFill>
                  <a:schemeClr val="bg1"/>
                </a:solidFill>
              </a:rPr>
              <a:t>değiştirilmesi </a:t>
            </a:r>
            <a:r>
              <a:rPr lang="tr-TR" dirty="0">
                <a:solidFill>
                  <a:schemeClr val="bg1"/>
                </a:solidFill>
              </a:rPr>
              <a:t>"</a:t>
            </a:r>
            <a:r>
              <a:rPr lang="tr-TR" dirty="0" err="1">
                <a:solidFill>
                  <a:schemeClr val="bg1"/>
                </a:solidFill>
              </a:rPr>
              <a:t>özgürce"yi</a:t>
            </a:r>
            <a:r>
              <a:rPr lang="tr-TR" dirty="0">
                <a:solidFill>
                  <a:schemeClr val="bg1"/>
                </a:solidFill>
              </a:rPr>
              <a:t> de yeniden </a:t>
            </a:r>
            <a:r>
              <a:rPr lang="tr-TR" dirty="0" smtClean="0">
                <a:solidFill>
                  <a:schemeClr val="bg1"/>
                </a:solidFill>
              </a:rPr>
              <a:t>tanımlamaktadır. Artık </a:t>
            </a:r>
            <a:r>
              <a:rPr lang="tr-TR" dirty="0">
                <a:solidFill>
                  <a:schemeClr val="bg1"/>
                </a:solidFill>
              </a:rPr>
              <a:t>"özgürce" vurgusu süreçleri </a:t>
            </a:r>
            <a:r>
              <a:rPr lang="tr-TR" dirty="0" smtClean="0">
                <a:solidFill>
                  <a:schemeClr val="bg1"/>
                </a:solidFill>
              </a:rPr>
              <a:t>değil</a:t>
            </a:r>
            <a:r>
              <a:rPr lang="tr-TR" dirty="0">
                <a:solidFill>
                  <a:schemeClr val="bg1"/>
                </a:solidFill>
              </a:rPr>
              <a:t>, bireyin "görünür bir </a:t>
            </a:r>
            <a:r>
              <a:rPr lang="tr-TR" dirty="0" smtClean="0">
                <a:solidFill>
                  <a:schemeClr val="bg1"/>
                </a:solidFill>
              </a:rPr>
              <a:t>baskı altonda</a:t>
            </a:r>
            <a:r>
              <a:rPr lang="tr-TR" dirty="0">
                <a:solidFill>
                  <a:schemeClr val="bg1"/>
                </a:solidFill>
              </a:rPr>
              <a:t>" </a:t>
            </a:r>
            <a:r>
              <a:rPr lang="tr-TR" dirty="0" smtClean="0">
                <a:solidFill>
                  <a:schemeClr val="bg1"/>
                </a:solidFill>
              </a:rPr>
              <a:t>olmaksızın </a:t>
            </a:r>
            <a:r>
              <a:rPr lang="tr-TR" dirty="0">
                <a:solidFill>
                  <a:schemeClr val="bg1"/>
                </a:solidFill>
              </a:rPr>
              <a:t>karar verebilmesine denk gelmektedir.</a:t>
            </a:r>
          </a:p>
        </p:txBody>
      </p:sp>
    </p:spTree>
    <p:extLst>
      <p:ext uri="{BB962C8B-B14F-4D97-AF65-F5344CB8AC3E}">
        <p14:creationId xmlns:p14="http://schemas.microsoft.com/office/powerpoint/2010/main" val="2648765063"/>
      </p:ext>
    </p:extLst>
  </p:cSld>
  <p:clrMapOvr>
    <a:masterClrMapping/>
  </p:clrMapOvr>
  <p:transition>
    <p:pull dir="r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16 Metin kutusu"/>
          <p:cNvSpPr txBox="1">
            <a:spLocks noChangeArrowheads="1"/>
          </p:cNvSpPr>
          <p:nvPr/>
        </p:nvSpPr>
        <p:spPr bwMode="auto">
          <a:xfrm>
            <a:off x="3571875" y="571500"/>
            <a:ext cx="47148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600"/>
              </a:spcBef>
              <a:buClr>
                <a:schemeClr val="tx2"/>
              </a:buClr>
              <a:buSzPct val="73000"/>
              <a:buFont typeface="Wingdings 2" panose="05020102010507070707" pitchFamily="18" charset="2"/>
              <a:buChar char=""/>
              <a:defRPr sz="26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500"/>
              </a:spcBef>
              <a:buClr>
                <a:srgbClr val="8064A2"/>
              </a:buClr>
              <a:buSzPct val="80000"/>
              <a:buFont typeface="Wingdings 2" panose="05020102010507070707" pitchFamily="18" charset="2"/>
              <a:buChar char=""/>
              <a:defRPr sz="2300">
                <a:solidFill>
                  <a:srgbClr val="6C6C6C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400"/>
              </a:spcBef>
              <a:buClr>
                <a:srgbClr val="8064A2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8064A2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rgbClr val="6C6C6C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400"/>
              </a:spcBef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r-TR" altLang="tr-TR" sz="2800" b="1">
                <a:solidFill>
                  <a:schemeClr val="bg1"/>
                </a:solidFill>
                <a:latin typeface="Bookman Old Style" panose="02050604050505020204" pitchFamily="18" charset="0"/>
              </a:rPr>
              <a:t>          </a:t>
            </a:r>
            <a:endParaRPr lang="tr-TR" altLang="tr-TR" sz="2400" b="1">
              <a:latin typeface="Bookman Old Style" panose="02050604050505020204" pitchFamily="18" charset="0"/>
            </a:endParaRPr>
          </a:p>
        </p:txBody>
      </p:sp>
      <p:pic>
        <p:nvPicPr>
          <p:cNvPr id="13315" name="6 Resim" descr="Yazar_1239966438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071688"/>
            <a:ext cx="2643188" cy="281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Dikdörtgen 3"/>
          <p:cNvSpPr/>
          <p:nvPr/>
        </p:nvSpPr>
        <p:spPr>
          <a:xfrm>
            <a:off x="3133582" y="1772816"/>
            <a:ext cx="559146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>
                <a:solidFill>
                  <a:schemeClr val="bg1"/>
                </a:solidFill>
              </a:rPr>
              <a:t>Bugün medya da, yönetenler de (karar </a:t>
            </a:r>
            <a:r>
              <a:rPr lang="tr-TR" dirty="0" smtClean="0">
                <a:solidFill>
                  <a:schemeClr val="bg1"/>
                </a:solidFill>
              </a:rPr>
              <a:t>mekanizmaları </a:t>
            </a:r>
            <a:r>
              <a:rPr lang="tr-TR" dirty="0">
                <a:solidFill>
                  <a:schemeClr val="bg1"/>
                </a:solidFill>
              </a:rPr>
              <a:t>demek daha </a:t>
            </a:r>
            <a:r>
              <a:rPr lang="tr-TR" dirty="0" smtClean="0">
                <a:solidFill>
                  <a:schemeClr val="bg1"/>
                </a:solidFill>
              </a:rPr>
              <a:t>doğru</a:t>
            </a:r>
            <a:r>
              <a:rPr lang="tr-TR" dirty="0">
                <a:solidFill>
                  <a:schemeClr val="bg1"/>
                </a:solidFill>
              </a:rPr>
              <a:t>) kamuoyunun bu "özgürce" </a:t>
            </a:r>
            <a:r>
              <a:rPr lang="tr-TR" dirty="0" smtClean="0">
                <a:solidFill>
                  <a:schemeClr val="bg1"/>
                </a:solidFill>
              </a:rPr>
              <a:t>oluşması </a:t>
            </a:r>
            <a:r>
              <a:rPr lang="tr-TR" dirty="0">
                <a:solidFill>
                  <a:schemeClr val="bg1"/>
                </a:solidFill>
              </a:rPr>
              <a:t>fikrinin </a:t>
            </a:r>
            <a:r>
              <a:rPr lang="tr-TR" dirty="0" smtClean="0">
                <a:solidFill>
                  <a:schemeClr val="bg1"/>
                </a:solidFill>
              </a:rPr>
              <a:t>alınan kararları </a:t>
            </a:r>
            <a:r>
              <a:rPr lang="tr-TR" dirty="0">
                <a:solidFill>
                  <a:schemeClr val="bg1"/>
                </a:solidFill>
              </a:rPr>
              <a:t>ve içinde bulunulan durumu </a:t>
            </a:r>
            <a:r>
              <a:rPr lang="tr-TR" dirty="0" smtClean="0">
                <a:solidFill>
                  <a:schemeClr val="bg1"/>
                </a:solidFill>
              </a:rPr>
              <a:t>meşrulaştırıcı niteliğini </a:t>
            </a:r>
            <a:r>
              <a:rPr lang="tr-TR" dirty="0">
                <a:solidFill>
                  <a:schemeClr val="bg1"/>
                </a:solidFill>
              </a:rPr>
              <a:t>önemserler. Bu noktada da "kamuoyunu bilgilendirme" </a:t>
            </a:r>
            <a:r>
              <a:rPr lang="tr-TR" dirty="0" smtClean="0">
                <a:solidFill>
                  <a:schemeClr val="bg1"/>
                </a:solidFill>
              </a:rPr>
              <a:t>kavramının kararların </a:t>
            </a:r>
            <a:r>
              <a:rPr lang="tr-TR" dirty="0">
                <a:solidFill>
                  <a:schemeClr val="bg1"/>
                </a:solidFill>
              </a:rPr>
              <a:t>özgürce </a:t>
            </a:r>
            <a:r>
              <a:rPr lang="tr-TR" dirty="0" smtClean="0">
                <a:solidFill>
                  <a:schemeClr val="bg1"/>
                </a:solidFill>
              </a:rPr>
              <a:t>oluşmasına yardımcı </a:t>
            </a:r>
            <a:r>
              <a:rPr lang="tr-TR" dirty="0">
                <a:solidFill>
                  <a:schemeClr val="bg1"/>
                </a:solidFill>
              </a:rPr>
              <a:t>olmak için yönetimler </a:t>
            </a:r>
            <a:r>
              <a:rPr lang="tr-TR" dirty="0" smtClean="0">
                <a:solidFill>
                  <a:schemeClr val="bg1"/>
                </a:solidFill>
              </a:rPr>
              <a:t>tarafından </a:t>
            </a:r>
            <a:r>
              <a:rPr lang="tr-TR" dirty="0">
                <a:solidFill>
                  <a:schemeClr val="bg1"/>
                </a:solidFill>
              </a:rPr>
              <a:t>kamuya sunulan bir lütuf </a:t>
            </a:r>
            <a:r>
              <a:rPr lang="tr-TR" dirty="0" smtClean="0">
                <a:solidFill>
                  <a:schemeClr val="bg1"/>
                </a:solidFill>
              </a:rPr>
              <a:t>olduğunu düşünürler. </a:t>
            </a:r>
            <a:endParaRPr lang="tr-TR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2798232"/>
      </p:ext>
    </p:extLst>
  </p:cSld>
  <p:clrMapOvr>
    <a:masterClrMapping/>
  </p:clrMapOvr>
  <p:transition>
    <p:pull dir="r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16 Metin kutusu"/>
          <p:cNvSpPr txBox="1">
            <a:spLocks noChangeArrowheads="1"/>
          </p:cNvSpPr>
          <p:nvPr/>
        </p:nvSpPr>
        <p:spPr bwMode="auto">
          <a:xfrm>
            <a:off x="3571875" y="571500"/>
            <a:ext cx="47148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600"/>
              </a:spcBef>
              <a:buClr>
                <a:schemeClr val="tx2"/>
              </a:buClr>
              <a:buSzPct val="73000"/>
              <a:buFont typeface="Wingdings 2" panose="05020102010507070707" pitchFamily="18" charset="2"/>
              <a:buChar char=""/>
              <a:defRPr sz="26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500"/>
              </a:spcBef>
              <a:buClr>
                <a:srgbClr val="8064A2"/>
              </a:buClr>
              <a:buSzPct val="80000"/>
              <a:buFont typeface="Wingdings 2" panose="05020102010507070707" pitchFamily="18" charset="2"/>
              <a:buChar char=""/>
              <a:defRPr sz="2300">
                <a:solidFill>
                  <a:srgbClr val="6C6C6C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400"/>
              </a:spcBef>
              <a:buClr>
                <a:srgbClr val="8064A2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8064A2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rgbClr val="6C6C6C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400"/>
              </a:spcBef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r-TR" altLang="tr-TR" sz="2800" b="1">
                <a:solidFill>
                  <a:schemeClr val="bg1"/>
                </a:solidFill>
                <a:latin typeface="Bookman Old Style" panose="02050604050505020204" pitchFamily="18" charset="0"/>
              </a:rPr>
              <a:t>          </a:t>
            </a:r>
            <a:endParaRPr lang="tr-TR" altLang="tr-TR" sz="2400" b="1">
              <a:latin typeface="Bookman Old Style" panose="02050604050505020204" pitchFamily="18" charset="0"/>
            </a:endParaRPr>
          </a:p>
        </p:txBody>
      </p:sp>
      <p:pic>
        <p:nvPicPr>
          <p:cNvPr id="13315" name="6 Resim" descr="Yazar_1239966438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071688"/>
            <a:ext cx="2643188" cy="281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Dikdörtgen 3"/>
          <p:cNvSpPr/>
          <p:nvPr/>
        </p:nvSpPr>
        <p:spPr>
          <a:xfrm>
            <a:off x="3133582" y="1628800"/>
            <a:ext cx="559146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>
                <a:solidFill>
                  <a:schemeClr val="bg1"/>
                </a:solidFill>
              </a:rPr>
              <a:t>Oysa </a:t>
            </a:r>
            <a:r>
              <a:rPr lang="tr-TR" dirty="0" smtClean="0">
                <a:solidFill>
                  <a:schemeClr val="bg1"/>
                </a:solidFill>
              </a:rPr>
              <a:t>başlangıçta </a:t>
            </a:r>
            <a:r>
              <a:rPr lang="tr-TR" dirty="0">
                <a:solidFill>
                  <a:schemeClr val="bg1"/>
                </a:solidFill>
              </a:rPr>
              <a:t>kamuoyunun </a:t>
            </a:r>
            <a:r>
              <a:rPr lang="tr-TR" dirty="0" smtClean="0">
                <a:solidFill>
                  <a:schemeClr val="bg1"/>
                </a:solidFill>
              </a:rPr>
              <a:t>oluşumu </a:t>
            </a:r>
            <a:r>
              <a:rPr lang="tr-TR" dirty="0">
                <a:solidFill>
                  <a:schemeClr val="bg1"/>
                </a:solidFill>
              </a:rPr>
              <a:t>için </a:t>
            </a:r>
            <a:r>
              <a:rPr lang="tr-TR" dirty="0" err="1">
                <a:solidFill>
                  <a:schemeClr val="bg1"/>
                </a:solidFill>
              </a:rPr>
              <a:t>yüzyüze</a:t>
            </a:r>
            <a:r>
              <a:rPr lang="tr-TR" dirty="0">
                <a:solidFill>
                  <a:schemeClr val="bg1"/>
                </a:solidFill>
              </a:rPr>
              <a:t> </a:t>
            </a:r>
            <a:r>
              <a:rPr lang="tr-TR" dirty="0" smtClean="0">
                <a:solidFill>
                  <a:schemeClr val="bg1"/>
                </a:solidFill>
              </a:rPr>
              <a:t>iletişim ortamlarında düşüncelerin karşılaşması </a:t>
            </a:r>
            <a:r>
              <a:rPr lang="tr-TR" dirty="0">
                <a:solidFill>
                  <a:schemeClr val="bg1"/>
                </a:solidFill>
              </a:rPr>
              <a:t>söz konusuydu. Çünkü </a:t>
            </a:r>
            <a:r>
              <a:rPr lang="tr-TR" dirty="0" smtClean="0">
                <a:solidFill>
                  <a:schemeClr val="bg1"/>
                </a:solidFill>
              </a:rPr>
              <a:t>sağlıklı kamuoyunun oluşması </a:t>
            </a:r>
            <a:r>
              <a:rPr lang="tr-TR" dirty="0">
                <a:solidFill>
                  <a:schemeClr val="bg1"/>
                </a:solidFill>
              </a:rPr>
              <a:t>için bireylerin </a:t>
            </a:r>
            <a:r>
              <a:rPr lang="tr-TR" dirty="0" smtClean="0">
                <a:solidFill>
                  <a:schemeClr val="bg1"/>
                </a:solidFill>
              </a:rPr>
              <a:t>karşılıklı iletişime/etkileşime </a:t>
            </a:r>
            <a:r>
              <a:rPr lang="tr-TR" dirty="0">
                <a:solidFill>
                  <a:schemeClr val="bg1"/>
                </a:solidFill>
              </a:rPr>
              <a:t>girerek, kamusal </a:t>
            </a:r>
            <a:r>
              <a:rPr lang="tr-TR" dirty="0" smtClean="0">
                <a:solidFill>
                  <a:schemeClr val="bg1"/>
                </a:solidFill>
              </a:rPr>
              <a:t>sorunların tartışıldığı </a:t>
            </a:r>
            <a:r>
              <a:rPr lang="tr-TR" dirty="0">
                <a:solidFill>
                  <a:schemeClr val="bg1"/>
                </a:solidFill>
              </a:rPr>
              <a:t>ideal bir </a:t>
            </a:r>
            <a:r>
              <a:rPr lang="tr-TR" dirty="0" err="1">
                <a:solidFill>
                  <a:schemeClr val="bg1"/>
                </a:solidFill>
              </a:rPr>
              <a:t>yüzyüzelik</a:t>
            </a:r>
            <a:r>
              <a:rPr lang="tr-TR" dirty="0">
                <a:solidFill>
                  <a:schemeClr val="bg1"/>
                </a:solidFill>
              </a:rPr>
              <a:t> </a:t>
            </a:r>
            <a:r>
              <a:rPr lang="tr-TR" dirty="0" smtClean="0">
                <a:solidFill>
                  <a:schemeClr val="bg1"/>
                </a:solidFill>
              </a:rPr>
              <a:t>ortamı </a:t>
            </a:r>
            <a:r>
              <a:rPr lang="tr-TR" dirty="0">
                <a:solidFill>
                  <a:schemeClr val="bg1"/>
                </a:solidFill>
              </a:rPr>
              <a:t>gerekmekteydi. Bugün bu ideal </a:t>
            </a:r>
            <a:r>
              <a:rPr lang="tr-TR" dirty="0" err="1">
                <a:solidFill>
                  <a:schemeClr val="bg1"/>
                </a:solidFill>
              </a:rPr>
              <a:t>yüzyüzelik</a:t>
            </a:r>
            <a:r>
              <a:rPr lang="tr-TR" dirty="0">
                <a:solidFill>
                  <a:schemeClr val="bg1"/>
                </a:solidFill>
              </a:rPr>
              <a:t> </a:t>
            </a:r>
            <a:r>
              <a:rPr lang="tr-TR" dirty="0" smtClean="0">
                <a:solidFill>
                  <a:schemeClr val="bg1"/>
                </a:solidFill>
              </a:rPr>
              <a:t>ortamı </a:t>
            </a:r>
            <a:r>
              <a:rPr lang="tr-TR" dirty="0">
                <a:solidFill>
                  <a:schemeClr val="bg1"/>
                </a:solidFill>
              </a:rPr>
              <a:t>bulunmamakta, </a:t>
            </a:r>
            <a:r>
              <a:rPr lang="tr-TR" dirty="0" smtClean="0">
                <a:solidFill>
                  <a:schemeClr val="bg1"/>
                </a:solidFill>
              </a:rPr>
              <a:t>dahası alınan </a:t>
            </a:r>
            <a:r>
              <a:rPr lang="tr-TR" dirty="0">
                <a:solidFill>
                  <a:schemeClr val="bg1"/>
                </a:solidFill>
              </a:rPr>
              <a:t>kararlar </a:t>
            </a:r>
            <a:r>
              <a:rPr lang="tr-TR" dirty="0" smtClean="0">
                <a:solidFill>
                  <a:schemeClr val="bg1"/>
                </a:solidFill>
              </a:rPr>
              <a:t>sınırları </a:t>
            </a:r>
            <a:r>
              <a:rPr lang="tr-TR" dirty="0">
                <a:solidFill>
                  <a:schemeClr val="bg1"/>
                </a:solidFill>
              </a:rPr>
              <a:t>belirli olan </a:t>
            </a:r>
            <a:r>
              <a:rPr lang="tr-TR" dirty="0" smtClean="0">
                <a:solidFill>
                  <a:schemeClr val="bg1"/>
                </a:solidFill>
              </a:rPr>
              <a:t>yerleşim </a:t>
            </a:r>
            <a:r>
              <a:rPr lang="tr-TR" dirty="0">
                <a:solidFill>
                  <a:schemeClr val="bg1"/>
                </a:solidFill>
              </a:rPr>
              <a:t>birimlerinin çok </a:t>
            </a:r>
            <a:r>
              <a:rPr lang="tr-TR" dirty="0" smtClean="0">
                <a:solidFill>
                  <a:schemeClr val="bg1"/>
                </a:solidFill>
              </a:rPr>
              <a:t>dışında, </a:t>
            </a:r>
            <a:r>
              <a:rPr lang="tr-TR" dirty="0">
                <a:solidFill>
                  <a:schemeClr val="bg1"/>
                </a:solidFill>
              </a:rPr>
              <a:t>meselenin </a:t>
            </a:r>
            <a:r>
              <a:rPr lang="tr-TR" dirty="0" smtClean="0">
                <a:solidFill>
                  <a:schemeClr val="bg1"/>
                </a:solidFill>
              </a:rPr>
              <a:t>büyüklüğüyle </a:t>
            </a:r>
            <a:r>
              <a:rPr lang="tr-TR" dirty="0">
                <a:solidFill>
                  <a:schemeClr val="bg1"/>
                </a:solidFill>
              </a:rPr>
              <a:t>ilgili olarak küresel etkileri olan </a:t>
            </a:r>
            <a:r>
              <a:rPr lang="tr-TR" dirty="0" smtClean="0">
                <a:solidFill>
                  <a:schemeClr val="bg1"/>
                </a:solidFill>
              </a:rPr>
              <a:t>kararlardır. </a:t>
            </a:r>
            <a:endParaRPr lang="tr-TR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7730298"/>
      </p:ext>
    </p:extLst>
  </p:cSld>
  <p:clrMapOvr>
    <a:masterClrMapping/>
  </p:clrMapOvr>
  <p:transition>
    <p:pull dir="r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16 Metin kutusu"/>
          <p:cNvSpPr txBox="1">
            <a:spLocks noChangeArrowheads="1"/>
          </p:cNvSpPr>
          <p:nvPr/>
        </p:nvSpPr>
        <p:spPr bwMode="auto">
          <a:xfrm>
            <a:off x="3571875" y="571500"/>
            <a:ext cx="47148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600"/>
              </a:spcBef>
              <a:buClr>
                <a:schemeClr val="tx2"/>
              </a:buClr>
              <a:buSzPct val="73000"/>
              <a:buFont typeface="Wingdings 2" panose="05020102010507070707" pitchFamily="18" charset="2"/>
              <a:buChar char=""/>
              <a:defRPr sz="26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500"/>
              </a:spcBef>
              <a:buClr>
                <a:srgbClr val="8064A2"/>
              </a:buClr>
              <a:buSzPct val="80000"/>
              <a:buFont typeface="Wingdings 2" panose="05020102010507070707" pitchFamily="18" charset="2"/>
              <a:buChar char=""/>
              <a:defRPr sz="2300">
                <a:solidFill>
                  <a:srgbClr val="6C6C6C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400"/>
              </a:spcBef>
              <a:buClr>
                <a:srgbClr val="8064A2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8064A2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rgbClr val="6C6C6C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400"/>
              </a:spcBef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r-TR" altLang="tr-TR" sz="2800" b="1">
                <a:solidFill>
                  <a:schemeClr val="bg1"/>
                </a:solidFill>
                <a:latin typeface="Bookman Old Style" panose="02050604050505020204" pitchFamily="18" charset="0"/>
              </a:rPr>
              <a:t>          </a:t>
            </a:r>
            <a:endParaRPr lang="tr-TR" altLang="tr-TR" sz="2400" b="1">
              <a:latin typeface="Bookman Old Style" panose="02050604050505020204" pitchFamily="18" charset="0"/>
            </a:endParaRPr>
          </a:p>
        </p:txBody>
      </p:sp>
      <p:pic>
        <p:nvPicPr>
          <p:cNvPr id="13315" name="6 Resim" descr="Yazar_1239966438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071688"/>
            <a:ext cx="2643188" cy="281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Dikdörtgen 3"/>
          <p:cNvSpPr/>
          <p:nvPr/>
        </p:nvSpPr>
        <p:spPr>
          <a:xfrm>
            <a:off x="3133582" y="2101114"/>
            <a:ext cx="559146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>
                <a:solidFill>
                  <a:schemeClr val="bg1"/>
                </a:solidFill>
              </a:rPr>
              <a:t>Medya ise yönetenlerle yönetilenler </a:t>
            </a:r>
            <a:r>
              <a:rPr lang="tr-TR" dirty="0" smtClean="0">
                <a:solidFill>
                  <a:schemeClr val="bg1"/>
                </a:solidFill>
              </a:rPr>
              <a:t>arasındaki </a:t>
            </a:r>
            <a:r>
              <a:rPr lang="tr-TR" dirty="0">
                <a:solidFill>
                  <a:schemeClr val="bg1"/>
                </a:solidFill>
              </a:rPr>
              <a:t>ana kanallardan biri olarak </a:t>
            </a:r>
            <a:r>
              <a:rPr lang="tr-TR" dirty="0" smtClean="0">
                <a:solidFill>
                  <a:schemeClr val="bg1"/>
                </a:solidFill>
              </a:rPr>
              <a:t>işlemektedir. </a:t>
            </a:r>
            <a:r>
              <a:rPr lang="tr-TR" dirty="0">
                <a:solidFill>
                  <a:schemeClr val="bg1"/>
                </a:solidFill>
              </a:rPr>
              <a:t>Üstelik oldukça </a:t>
            </a:r>
            <a:r>
              <a:rPr lang="tr-TR" dirty="0" smtClean="0">
                <a:solidFill>
                  <a:schemeClr val="bg1"/>
                </a:solidFill>
              </a:rPr>
              <a:t>tartışmalı </a:t>
            </a:r>
            <a:r>
              <a:rPr lang="tr-TR" dirty="0">
                <a:solidFill>
                  <a:schemeClr val="bg1"/>
                </a:solidFill>
              </a:rPr>
              <a:t>bir </a:t>
            </a:r>
            <a:r>
              <a:rPr lang="tr-TR" dirty="0" smtClean="0">
                <a:solidFill>
                  <a:schemeClr val="bg1"/>
                </a:solidFill>
              </a:rPr>
              <a:t>kanaldır. </a:t>
            </a:r>
            <a:r>
              <a:rPr lang="tr-TR" dirty="0">
                <a:solidFill>
                  <a:schemeClr val="bg1"/>
                </a:solidFill>
              </a:rPr>
              <a:t>Ortaya </a:t>
            </a:r>
            <a:r>
              <a:rPr lang="tr-TR" dirty="0" smtClean="0">
                <a:solidFill>
                  <a:schemeClr val="bg1"/>
                </a:solidFill>
              </a:rPr>
              <a:t>çıktığı dönemlerde </a:t>
            </a:r>
            <a:r>
              <a:rPr lang="tr-TR" dirty="0">
                <a:solidFill>
                  <a:schemeClr val="bg1"/>
                </a:solidFill>
              </a:rPr>
              <a:t>insanlara bilgi vermek </a:t>
            </a:r>
            <a:r>
              <a:rPr lang="tr-TR" dirty="0" smtClean="0">
                <a:solidFill>
                  <a:schemeClr val="bg1"/>
                </a:solidFill>
              </a:rPr>
              <a:t>amacını taşımasına rağmen </a:t>
            </a:r>
            <a:r>
              <a:rPr lang="tr-TR" dirty="0">
                <a:solidFill>
                  <a:schemeClr val="bg1"/>
                </a:solidFill>
              </a:rPr>
              <a:t>yine </a:t>
            </a:r>
            <a:r>
              <a:rPr lang="tr-TR" dirty="0" smtClean="0">
                <a:solidFill>
                  <a:schemeClr val="bg1"/>
                </a:solidFill>
              </a:rPr>
              <a:t>aynı </a:t>
            </a:r>
            <a:r>
              <a:rPr lang="tr-TR" dirty="0">
                <a:solidFill>
                  <a:schemeClr val="bg1"/>
                </a:solidFill>
              </a:rPr>
              <a:t>dönemlerden </a:t>
            </a:r>
            <a:r>
              <a:rPr lang="tr-TR" dirty="0" smtClean="0">
                <a:solidFill>
                  <a:schemeClr val="bg1"/>
                </a:solidFill>
              </a:rPr>
              <a:t>başlayarak, </a:t>
            </a:r>
            <a:r>
              <a:rPr lang="tr-TR" dirty="0">
                <a:solidFill>
                  <a:schemeClr val="bg1"/>
                </a:solidFill>
              </a:rPr>
              <a:t>uygulanan sansürler ve </a:t>
            </a:r>
            <a:r>
              <a:rPr lang="tr-TR" dirty="0" smtClean="0">
                <a:solidFill>
                  <a:schemeClr val="bg1"/>
                </a:solidFill>
              </a:rPr>
              <a:t>başka </a:t>
            </a:r>
            <a:r>
              <a:rPr lang="tr-TR" dirty="0">
                <a:solidFill>
                  <a:schemeClr val="bg1"/>
                </a:solidFill>
              </a:rPr>
              <a:t>yollarla </a:t>
            </a:r>
            <a:r>
              <a:rPr lang="tr-TR" dirty="0" smtClean="0">
                <a:solidFill>
                  <a:schemeClr val="bg1"/>
                </a:solidFill>
              </a:rPr>
              <a:t>medyanın tavrının </a:t>
            </a:r>
            <a:r>
              <a:rPr lang="tr-TR" dirty="0">
                <a:solidFill>
                  <a:schemeClr val="bg1"/>
                </a:solidFill>
              </a:rPr>
              <a:t>küçük istisnalar </a:t>
            </a:r>
            <a:r>
              <a:rPr lang="tr-TR" dirty="0" smtClean="0">
                <a:solidFill>
                  <a:schemeClr val="bg1"/>
                </a:solidFill>
              </a:rPr>
              <a:t>dışında </a:t>
            </a:r>
            <a:r>
              <a:rPr lang="tr-TR" dirty="0">
                <a:solidFill>
                  <a:schemeClr val="bg1"/>
                </a:solidFill>
              </a:rPr>
              <a:t>yönetenden tarafa </a:t>
            </a:r>
            <a:r>
              <a:rPr lang="tr-TR" dirty="0" smtClean="0">
                <a:solidFill>
                  <a:schemeClr val="bg1"/>
                </a:solidFill>
              </a:rPr>
              <a:t>olduğu </a:t>
            </a:r>
            <a:r>
              <a:rPr lang="tr-TR" dirty="0">
                <a:solidFill>
                  <a:schemeClr val="bg1"/>
                </a:solidFill>
              </a:rPr>
              <a:t>bilinir.</a:t>
            </a:r>
          </a:p>
        </p:txBody>
      </p:sp>
    </p:spTree>
    <p:extLst>
      <p:ext uri="{BB962C8B-B14F-4D97-AF65-F5344CB8AC3E}">
        <p14:creationId xmlns:p14="http://schemas.microsoft.com/office/powerpoint/2010/main" val="2371512977"/>
      </p:ext>
    </p:extLst>
  </p:cSld>
  <p:clrMapOvr>
    <a:masterClrMapping/>
  </p:clrMapOvr>
  <p:transition>
    <p:pull dir="r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16 Metin kutusu"/>
          <p:cNvSpPr txBox="1">
            <a:spLocks noChangeArrowheads="1"/>
          </p:cNvSpPr>
          <p:nvPr/>
        </p:nvSpPr>
        <p:spPr bwMode="auto">
          <a:xfrm>
            <a:off x="3571875" y="571500"/>
            <a:ext cx="47148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600"/>
              </a:spcBef>
              <a:buClr>
                <a:schemeClr val="tx2"/>
              </a:buClr>
              <a:buSzPct val="73000"/>
              <a:buFont typeface="Wingdings 2" panose="05020102010507070707" pitchFamily="18" charset="2"/>
              <a:buChar char=""/>
              <a:defRPr sz="26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500"/>
              </a:spcBef>
              <a:buClr>
                <a:srgbClr val="8064A2"/>
              </a:buClr>
              <a:buSzPct val="80000"/>
              <a:buFont typeface="Wingdings 2" panose="05020102010507070707" pitchFamily="18" charset="2"/>
              <a:buChar char=""/>
              <a:defRPr sz="2300">
                <a:solidFill>
                  <a:srgbClr val="6C6C6C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400"/>
              </a:spcBef>
              <a:buClr>
                <a:srgbClr val="8064A2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8064A2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rgbClr val="6C6C6C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400"/>
              </a:spcBef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r-TR" altLang="tr-TR" sz="2800" b="1">
                <a:solidFill>
                  <a:schemeClr val="bg1"/>
                </a:solidFill>
                <a:latin typeface="Bookman Old Style" panose="02050604050505020204" pitchFamily="18" charset="0"/>
              </a:rPr>
              <a:t>          </a:t>
            </a:r>
            <a:endParaRPr lang="tr-TR" altLang="tr-TR" sz="2400" b="1">
              <a:latin typeface="Bookman Old Style" panose="02050604050505020204" pitchFamily="18" charset="0"/>
            </a:endParaRPr>
          </a:p>
        </p:txBody>
      </p:sp>
      <p:pic>
        <p:nvPicPr>
          <p:cNvPr id="13315" name="6 Resim" descr="Yazar_1239966438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071688"/>
            <a:ext cx="2643188" cy="281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Dikdörtgen 3"/>
          <p:cNvSpPr/>
          <p:nvPr/>
        </p:nvSpPr>
        <p:spPr>
          <a:xfrm>
            <a:off x="3133582" y="1844824"/>
            <a:ext cx="559146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>
                <a:solidFill>
                  <a:schemeClr val="bg1"/>
                </a:solidFill>
              </a:rPr>
              <a:t>Ancak medya </a:t>
            </a:r>
            <a:r>
              <a:rPr lang="tr-TR" dirty="0" smtClean="0">
                <a:solidFill>
                  <a:schemeClr val="bg1"/>
                </a:solidFill>
              </a:rPr>
              <a:t>geçirdiği </a:t>
            </a:r>
            <a:r>
              <a:rPr lang="tr-TR" dirty="0">
                <a:solidFill>
                  <a:schemeClr val="bg1"/>
                </a:solidFill>
              </a:rPr>
              <a:t>tüm </a:t>
            </a:r>
            <a:r>
              <a:rPr lang="tr-TR" dirty="0" smtClean="0">
                <a:solidFill>
                  <a:schemeClr val="bg1"/>
                </a:solidFill>
              </a:rPr>
              <a:t>değişim </a:t>
            </a:r>
            <a:r>
              <a:rPr lang="tr-TR" dirty="0">
                <a:solidFill>
                  <a:schemeClr val="bg1"/>
                </a:solidFill>
              </a:rPr>
              <a:t>ve </a:t>
            </a:r>
            <a:r>
              <a:rPr lang="tr-TR" dirty="0" smtClean="0">
                <a:solidFill>
                  <a:schemeClr val="bg1"/>
                </a:solidFill>
              </a:rPr>
              <a:t>dönüşümlere rağmen </a:t>
            </a:r>
            <a:r>
              <a:rPr lang="tr-TR" dirty="0">
                <a:solidFill>
                  <a:schemeClr val="bg1"/>
                </a:solidFill>
              </a:rPr>
              <a:t>kendini </a:t>
            </a:r>
            <a:r>
              <a:rPr lang="tr-TR" dirty="0" smtClean="0">
                <a:solidFill>
                  <a:schemeClr val="bg1"/>
                </a:solidFill>
              </a:rPr>
              <a:t>meşrulaştırıcı işlevler </a:t>
            </a:r>
            <a:r>
              <a:rPr lang="tr-TR" dirty="0">
                <a:solidFill>
                  <a:schemeClr val="bg1"/>
                </a:solidFill>
              </a:rPr>
              <a:t>de </a:t>
            </a:r>
            <a:r>
              <a:rPr lang="tr-TR" dirty="0" smtClean="0">
                <a:solidFill>
                  <a:schemeClr val="bg1"/>
                </a:solidFill>
              </a:rPr>
              <a:t>taşır. Bu meşrulaştırıcı işlevlerden </a:t>
            </a:r>
            <a:r>
              <a:rPr lang="tr-TR" dirty="0">
                <a:solidFill>
                  <a:schemeClr val="bg1"/>
                </a:solidFill>
              </a:rPr>
              <a:t>biri hâlâ bilgi vermek iken </a:t>
            </a:r>
            <a:r>
              <a:rPr lang="tr-TR" dirty="0" smtClean="0">
                <a:solidFill>
                  <a:schemeClr val="bg1"/>
                </a:solidFill>
              </a:rPr>
              <a:t>diğeri </a:t>
            </a:r>
            <a:r>
              <a:rPr lang="tr-TR" dirty="0">
                <a:solidFill>
                  <a:schemeClr val="bg1"/>
                </a:solidFill>
              </a:rPr>
              <a:t>kamu </a:t>
            </a:r>
            <a:r>
              <a:rPr lang="tr-TR" dirty="0" smtClean="0">
                <a:solidFill>
                  <a:schemeClr val="bg1"/>
                </a:solidFill>
              </a:rPr>
              <a:t>adına </a:t>
            </a:r>
            <a:r>
              <a:rPr lang="tr-TR" dirty="0">
                <a:solidFill>
                  <a:schemeClr val="bg1"/>
                </a:solidFill>
              </a:rPr>
              <a:t>gözetim </a:t>
            </a:r>
            <a:r>
              <a:rPr lang="tr-TR" dirty="0" smtClean="0">
                <a:solidFill>
                  <a:schemeClr val="bg1"/>
                </a:solidFill>
              </a:rPr>
              <a:t>işlevidir</a:t>
            </a:r>
            <a:r>
              <a:rPr lang="tr-TR" dirty="0">
                <a:solidFill>
                  <a:schemeClr val="bg1"/>
                </a:solidFill>
              </a:rPr>
              <a:t>. Her iki </a:t>
            </a:r>
            <a:r>
              <a:rPr lang="tr-TR" dirty="0" smtClean="0">
                <a:solidFill>
                  <a:schemeClr val="bg1"/>
                </a:solidFill>
              </a:rPr>
              <a:t>işlev </a:t>
            </a:r>
            <a:r>
              <a:rPr lang="tr-TR" dirty="0">
                <a:solidFill>
                  <a:schemeClr val="bg1"/>
                </a:solidFill>
              </a:rPr>
              <a:t>de yönetenlerin </a:t>
            </a:r>
            <a:r>
              <a:rPr lang="tr-TR" dirty="0" smtClean="0">
                <a:solidFill>
                  <a:schemeClr val="bg1"/>
                </a:solidFill>
              </a:rPr>
              <a:t>kararları </a:t>
            </a:r>
            <a:r>
              <a:rPr lang="tr-TR" dirty="0">
                <a:solidFill>
                  <a:schemeClr val="bg1"/>
                </a:solidFill>
              </a:rPr>
              <a:t>konusunda bilgi </a:t>
            </a:r>
            <a:r>
              <a:rPr lang="tr-TR" dirty="0" smtClean="0">
                <a:solidFill>
                  <a:schemeClr val="bg1"/>
                </a:solidFill>
              </a:rPr>
              <a:t>akışı sağlayarak </a:t>
            </a:r>
            <a:r>
              <a:rPr lang="tr-TR" dirty="0">
                <a:solidFill>
                  <a:schemeClr val="bg1"/>
                </a:solidFill>
              </a:rPr>
              <a:t>kamuoyunun </a:t>
            </a:r>
            <a:r>
              <a:rPr lang="tr-TR" dirty="0" smtClean="0">
                <a:solidFill>
                  <a:schemeClr val="bg1"/>
                </a:solidFill>
              </a:rPr>
              <a:t>oluşumuna katkıda bulunduğu varsayımını içinde barındırmaktadır. Demokrasi </a:t>
            </a:r>
            <a:r>
              <a:rPr lang="tr-TR" dirty="0">
                <a:solidFill>
                  <a:schemeClr val="bg1"/>
                </a:solidFill>
              </a:rPr>
              <a:t>elde edilen bilgilerle </a:t>
            </a:r>
            <a:r>
              <a:rPr lang="tr-TR" dirty="0" smtClean="0">
                <a:solidFill>
                  <a:schemeClr val="bg1"/>
                </a:solidFill>
              </a:rPr>
              <a:t>akılcı </a:t>
            </a:r>
            <a:r>
              <a:rPr lang="tr-TR" dirty="0">
                <a:solidFill>
                  <a:schemeClr val="bg1"/>
                </a:solidFill>
              </a:rPr>
              <a:t>tercih yapabilecek </a:t>
            </a:r>
            <a:r>
              <a:rPr lang="tr-TR" dirty="0" smtClean="0">
                <a:solidFill>
                  <a:schemeClr val="bg1"/>
                </a:solidFill>
              </a:rPr>
              <a:t>yurttaşlara </a:t>
            </a:r>
            <a:r>
              <a:rPr lang="tr-TR" dirty="0">
                <a:solidFill>
                  <a:schemeClr val="bg1"/>
                </a:solidFill>
              </a:rPr>
              <a:t>gereksinim duyar. Bunun için temel </a:t>
            </a:r>
            <a:r>
              <a:rPr lang="tr-TR" dirty="0" smtClean="0">
                <a:solidFill>
                  <a:schemeClr val="bg1"/>
                </a:solidFill>
              </a:rPr>
              <a:t>aracı medyadır. </a:t>
            </a:r>
            <a:endParaRPr lang="tr-TR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7849049"/>
      </p:ext>
    </p:extLst>
  </p:cSld>
  <p:clrMapOvr>
    <a:masterClrMapping/>
  </p:clrMapOvr>
  <p:transition>
    <p:pull dir="rd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Zengin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Zengin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is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2180</TotalTime>
  <Words>599</Words>
  <Application>Microsoft Office PowerPoint</Application>
  <PresentationFormat>Ekran Gösterisi (4:3)</PresentationFormat>
  <Paragraphs>21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7" baseType="lpstr">
      <vt:lpstr>Arial</vt:lpstr>
      <vt:lpstr>Baskerville Old Face</vt:lpstr>
      <vt:lpstr>Bookman Old Style</vt:lpstr>
      <vt:lpstr>Trebuchet MS</vt:lpstr>
      <vt:lpstr>Wingdings</vt:lpstr>
      <vt:lpstr>Wingdings 2</vt:lpstr>
      <vt:lpstr>Zengin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Nuran yıldız</dc:title>
  <dc:creator>hayret sumer</dc:creator>
  <cp:lastModifiedBy>BERIS ARTAN</cp:lastModifiedBy>
  <cp:revision>307</cp:revision>
  <dcterms:created xsi:type="dcterms:W3CDTF">2010-02-03T08:52:51Z</dcterms:created>
  <dcterms:modified xsi:type="dcterms:W3CDTF">2020-06-30T11:51:10Z</dcterms:modified>
</cp:coreProperties>
</file>